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67" r:id="rId1"/>
  </p:sldMasterIdLst>
  <p:notesMasterIdLst>
    <p:notesMasterId r:id="rId17"/>
  </p:notesMasterIdLst>
  <p:handoutMasterIdLst>
    <p:handoutMasterId r:id="rId18"/>
  </p:handoutMasterIdLst>
  <p:sldIdLst>
    <p:sldId id="277" r:id="rId2"/>
    <p:sldId id="278" r:id="rId3"/>
    <p:sldId id="275" r:id="rId4"/>
    <p:sldId id="279" r:id="rId5"/>
    <p:sldId id="281" r:id="rId6"/>
    <p:sldId id="283" r:id="rId7"/>
    <p:sldId id="284" r:id="rId8"/>
    <p:sldId id="293" r:id="rId9"/>
    <p:sldId id="286" r:id="rId10"/>
    <p:sldId id="287" r:id="rId11"/>
    <p:sldId id="292" r:id="rId12"/>
    <p:sldId id="294" r:id="rId13"/>
    <p:sldId id="295" r:id="rId14"/>
    <p:sldId id="290" r:id="rId15"/>
    <p:sldId id="296" r:id="rId1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87D422B-8C06-DE41-A42C-78D05BF8630A}">
          <p14:sldIdLst>
            <p14:sldId id="277"/>
            <p14:sldId id="278"/>
            <p14:sldId id="275"/>
            <p14:sldId id="279"/>
            <p14:sldId id="281"/>
            <p14:sldId id="283"/>
            <p14:sldId id="284"/>
            <p14:sldId id="293"/>
            <p14:sldId id="286"/>
            <p14:sldId id="287"/>
            <p14:sldId id="292"/>
            <p14:sldId id="294"/>
            <p14:sldId id="295"/>
            <p14:sldId id="290"/>
            <p14:sldId id="29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iovsky Argir" initials="ZA" lastIdx="1" clrIdx="0">
    <p:extLst>
      <p:ext uri="{19B8F6BF-5375-455C-9EA6-DF929625EA0E}">
        <p15:presenceInfo xmlns:p15="http://schemas.microsoft.com/office/powerpoint/2012/main" userId="S::zio001@vsb.cz::1dc56a10-5d08-49ef-933a-90ca63c0e9b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499"/>
    <a:srgbClr val="A28E2A"/>
    <a:srgbClr val="43B02A"/>
    <a:srgbClr val="0047BB"/>
    <a:srgbClr val="FFB81C"/>
    <a:srgbClr val="E4002B"/>
    <a:srgbClr val="FF8200"/>
    <a:srgbClr val="8246AF"/>
    <a:srgbClr val="05C3DE"/>
    <a:srgbClr val="8183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868"/>
    <p:restoredTop sz="86376"/>
  </p:normalViewPr>
  <p:slideViewPr>
    <p:cSldViewPr snapToGrid="0" snapToObjects="1" showGuides="1">
      <p:cViewPr varScale="1">
        <p:scale>
          <a:sx n="115" d="100"/>
          <a:sy n="115" d="100"/>
        </p:scale>
        <p:origin x="840" y="108"/>
      </p:cViewPr>
      <p:guideLst>
        <p:guide orient="horz" pos="2137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A7E84B11-8086-A046-B6B7-F7A9DB5EAD8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E5F8304-EF8E-7A48-A3EC-256BB4EB244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0746FA-9F78-5A43-BFD1-03D27A7F3C92}" type="datetimeFigureOut">
              <a:rPr lang="cs-CZ" smtClean="0"/>
              <a:t>17.10.2023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CE85A97-9D2F-A74D-874B-B462CB8C636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B02496D-CD03-4446-AD06-43B91E1688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ECC9C5-FF55-F544-A6D3-2B14C7549C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421827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92D10F-BC7E-0545-A8D3-D708044527A6}" type="datetimeFigureOut">
              <a:rPr lang="cs-CZ" smtClean="0"/>
              <a:t>17.10.2023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477E90-4C3A-1A40-BB34-28A95E688A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0242133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1172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4716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z="12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4847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200" b="1" u="none" strike="noStrike" cap="none" normalizeH="0" baseline="0" dirty="0">
                <a:ln>
                  <a:noFill/>
                </a:ln>
                <a:solidFill>
                  <a:srgbClr val="00A49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Kapsa vytvořená obvodovým slepením vrstev membrána / jemná síťka / membrána</a:t>
            </a:r>
            <a:endParaRPr kumimoji="0" lang="cs-CZ" altLang="cs-CZ" sz="2000" b="1" u="none" strike="noStrike" cap="none" normalizeH="0" baseline="0" dirty="0">
              <a:ln>
                <a:noFill/>
              </a:ln>
              <a:solidFill>
                <a:srgbClr val="00A499"/>
              </a:solidFill>
              <a:effectLst/>
              <a:latin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75806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97186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Dále bylo  vyvíjeno a testováno</a:t>
            </a:r>
            <a:r>
              <a:rPr lang="cs-CZ" baseline="0" dirty="0"/>
              <a:t> </a:t>
            </a:r>
            <a:r>
              <a:rPr lang="cs-CZ" dirty="0"/>
              <a:t>dvoustupňové</a:t>
            </a:r>
            <a:r>
              <a:rPr lang="cs-CZ" baseline="0" dirty="0"/>
              <a:t> zapojení filtrů, při kterém se podařilo snížit ztráty methanu do odpadního proudu (permeátu), za současného požadovaného obsahu methanu &gt;95%.</a:t>
            </a:r>
            <a:endParaRPr lang="en-GB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92352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1322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13F77-2CE9-7D49-9458-1ACF72B588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2088" y="1989138"/>
            <a:ext cx="11798620" cy="11723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81DA3B-0F22-3848-B468-C8422D799B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2087" y="3602038"/>
            <a:ext cx="1179861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F57841-B012-3F4F-A40A-F73F833FE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11/04/2019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D9582-6523-1D44-A4F0-10D045BEF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Název prezentace </a:t>
            </a:r>
            <a:endParaRPr lang="cs-CZ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B2D269-4D51-D242-8BC5-F310E732E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2756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C4CAD3-2491-3045-91F4-95BA28879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11/04/2019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8D3671-8D78-AB47-8428-FB2C74A7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Název prezentace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253978-B0A2-9346-AEA0-9BBC0215B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3007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3B380-B0ED-AA4C-9846-18497E75D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81" y="1089025"/>
            <a:ext cx="4563908" cy="71913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C539D-BE42-5E44-9649-A43967320D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4243" y="1089025"/>
            <a:ext cx="7075670" cy="5111749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709BA3-2099-E943-B907-9054F9DEA6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0181" y="1989137"/>
            <a:ext cx="4563908" cy="421163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3F984A-10C0-FA4B-993D-0030D8FC2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11/04/2019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11D101-3D6C-364A-81B6-1FCFE8703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Název prezentace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8CA1EE-A952-AB4C-AD12-9C7801BE4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57623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D38C2-A537-A048-9C5D-EC1FA9710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555" y="1089025"/>
            <a:ext cx="4563533" cy="71913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F60598-20E7-F042-89BA-C6678DD94E0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4908549" y="1089025"/>
            <a:ext cx="7091363" cy="51117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z="1600" dirty="0"/>
              <a:t>Picture</a:t>
            </a:r>
            <a:endParaRPr lang="cs-CZ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BA6C57-B059-7548-8C2E-30FE726D9B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0555" y="1989137"/>
            <a:ext cx="4563533" cy="421163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1513B4-C6DE-674E-99C4-2B60E0B3C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11/04/2019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8753AB-B7F1-204E-AFB9-F65DEBC66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Název prezentace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5C4982-79FD-9346-AC3D-B384016DE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04675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414C914-950A-7942-B0E9-3FEB6F7F3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11/04/2019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DCF0096-0579-6045-8D0F-A71D64397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35075" y="6356349"/>
            <a:ext cx="9937749" cy="309266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Název prezentace 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E670FDF-F365-974E-B39A-0DEC9CD46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213" y="6356349"/>
            <a:ext cx="612775" cy="312739"/>
          </a:xfrm>
          <a:prstGeom prst="rect">
            <a:avLst/>
          </a:prstGeom>
        </p:spPr>
        <p:txBody>
          <a:bodyPr/>
          <a:lstStyle/>
          <a:p>
            <a:fld id="{1EA44BAA-1A06-B141-8215-9D88CF6A7203}" type="slidenum">
              <a:rPr lang="cs-CZ" smtClean="0"/>
              <a:t>‹#›</a:t>
            </a:fld>
            <a:endParaRPr lang="cs-CZ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FFD4CE4-1DDE-1747-9474-B500B04E5D3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03497" y="1089025"/>
            <a:ext cx="11796415" cy="5111749"/>
          </a:xfrm>
        </p:spPr>
        <p:txBody>
          <a:bodyPr/>
          <a:lstStyle>
            <a:lvl1pPr>
              <a:defRPr sz="2000"/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35799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13F77-2CE9-7D49-9458-1ACF72B588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2088" y="1989138"/>
            <a:ext cx="11798620" cy="11723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81DA3B-0F22-3848-B468-C8422D799B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2087" y="3602038"/>
            <a:ext cx="11798619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F57841-B012-3F4F-A40A-F73F833FE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11/04/2019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D9582-6523-1D44-A4F0-10D045BEF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Název prezentace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B2D269-4D51-D242-8BC5-F310E732E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5548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18AEB-B644-5942-AD1E-621B53CF1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79" y="1089025"/>
            <a:ext cx="11807825" cy="719138"/>
          </a:xfrm>
          <a:prstGeom prst="rect">
            <a:avLst/>
          </a:prstGeom>
        </p:spPr>
        <p:txBody>
          <a:bodyPr anchor="b"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300131-EA4E-F247-BD08-565629F59B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087" y="1989138"/>
            <a:ext cx="11807825" cy="42116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219AF-979E-E64C-BD7F-90FE544F0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11/04/2019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CD194E-1BDE-4F4F-9844-8C382C2CA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Název prezentace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0B98FB-D470-F24C-9040-6BA593DF7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3514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FECE6-7A7D-664C-A646-0577ABD54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79" y="1102836"/>
            <a:ext cx="11799733" cy="70532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0D8159-490F-9D44-8DE1-C95E419821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2087" y="1989138"/>
            <a:ext cx="11807825" cy="4211637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81DD2-B40B-6F40-8846-B6C265F63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11/04/2019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6B0DD2-F15B-0E4C-ACB5-7DEB62EE8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Název prezentace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F4EA89-1BE2-0F40-B054-7AB8ACBF8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1042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16C57-B154-3447-8B55-54316475E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80" y="1089026"/>
            <a:ext cx="11798620" cy="719138"/>
          </a:xfrm>
          <a:prstGeom prst="rect">
            <a:avLst/>
          </a:prstGeom>
        </p:spPr>
        <p:txBody>
          <a:bodyPr anchor="b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8488A-550B-FD44-870D-6B5F0CA0C2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0180" y="1987551"/>
            <a:ext cx="5819620" cy="421368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3EBD61-1D0E-8247-8181-00E7B3992F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987551"/>
            <a:ext cx="5827713" cy="418941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A39C4F-0816-E949-A19A-C72D7413E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11/04/2019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DE692D-CAEE-E847-999C-19F61DAB3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Název prezentace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E8AC9C-BE73-C946-A793-2A1ADEE0E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4809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2AD35-4396-B543-B0B1-246F45FE7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79" y="1089025"/>
            <a:ext cx="11807825" cy="719138"/>
          </a:xfrm>
          <a:prstGeom prst="rect">
            <a:avLst/>
          </a:prstGeom>
        </p:spPr>
        <p:txBody>
          <a:bodyPr anchor="b"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630D54-B0DF-0349-A08A-AB9BE6DB56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2087" y="1989137"/>
            <a:ext cx="5832475" cy="236173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AD8BE5-6CB3-8345-924C-A1DD2DD0AD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2088" y="2314322"/>
            <a:ext cx="5832476" cy="387534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E5EA90-3B54-D74E-BE42-B5E34C2172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1989137"/>
            <a:ext cx="5827713" cy="236173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4D7D3D-11B1-CB4C-A33F-C8BC62E375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14322"/>
            <a:ext cx="5827713" cy="387534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13094F-F128-7744-9134-944E79FE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11/04/2019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F60339-0274-CD47-9C2C-2DBB6A0BC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Název prezentace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BD582F-44EF-524C-AC03-6D30051AC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5096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2AD35-4396-B543-B0B1-246F45FE7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79" y="1089025"/>
            <a:ext cx="11807825" cy="719138"/>
          </a:xfrm>
          <a:prstGeom prst="rect">
            <a:avLst/>
          </a:prstGeom>
        </p:spPr>
        <p:txBody>
          <a:bodyPr anchor="b"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630D54-B0DF-0349-A08A-AB9BE6DB56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2087" y="1989137"/>
            <a:ext cx="5832475" cy="236173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AD8BE5-6CB3-8345-924C-A1DD2DD0AD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2088" y="2314322"/>
            <a:ext cx="5832476" cy="203110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E5EA90-3B54-D74E-BE42-B5E34C2172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1989137"/>
            <a:ext cx="5827713" cy="236173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4D7D3D-11B1-CB4C-A33F-C8BC62E375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14322"/>
            <a:ext cx="5827713" cy="203110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13094F-F128-7744-9134-944E79FE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11/04/2019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F60339-0274-CD47-9C2C-2DBB6A0BC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Název prezentace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BD582F-44EF-524C-AC03-6D30051AC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BAF2A61-8083-714B-B6EA-A2C9374A767B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00179" y="4418252"/>
            <a:ext cx="5832475" cy="159668"/>
          </a:xfrm>
        </p:spPr>
        <p:txBody>
          <a:bodyPr anchor="ctr">
            <a:no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9A49810-6CDC-1940-ABA4-D189C0035A0C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200178" y="4650749"/>
            <a:ext cx="5832475" cy="1550026"/>
          </a:xfrm>
        </p:spPr>
        <p:txBody>
          <a:bodyPr anchor="t">
            <a:noAutofit/>
          </a:bodyPr>
          <a:lstStyle>
            <a:lvl1pPr marL="0" indent="0">
              <a:buNone/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3E3FB61-C1CC-E949-B02F-C230B61EC8C8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172101" y="4410160"/>
            <a:ext cx="5832475" cy="159668"/>
          </a:xfrm>
        </p:spPr>
        <p:txBody>
          <a:bodyPr anchor="ctr">
            <a:no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EEC9536-D82E-1D48-A1FD-3B14AAF76BEA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6172100" y="4642657"/>
            <a:ext cx="5832475" cy="1550026"/>
          </a:xfrm>
        </p:spPr>
        <p:txBody>
          <a:bodyPr anchor="t">
            <a:noAutofit/>
          </a:bodyPr>
          <a:lstStyle>
            <a:lvl1pPr marL="0" indent="0">
              <a:buNone/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3570397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2AD35-4396-B543-B0B1-246F45FE7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79" y="1089025"/>
            <a:ext cx="11807825" cy="719138"/>
          </a:xfrm>
          <a:prstGeom prst="rect">
            <a:avLst/>
          </a:prstGeom>
        </p:spPr>
        <p:txBody>
          <a:bodyPr anchor="b"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630D54-B0DF-0349-A08A-AB9BE6DB56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0177" y="1989137"/>
            <a:ext cx="3735319" cy="236173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AD8BE5-6CB3-8345-924C-A1DD2DD0AD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00554" y="2314322"/>
            <a:ext cx="3734137" cy="203110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13094F-F128-7744-9134-944E79FE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11/04/2019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F60339-0274-CD47-9C2C-2DBB6A0BC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Název prezentace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BD582F-44EF-524C-AC03-6D30051AC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BAF2A61-8083-714B-B6EA-A2C9374A767B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00178" y="4418252"/>
            <a:ext cx="3734137" cy="159668"/>
          </a:xfrm>
        </p:spPr>
        <p:txBody>
          <a:bodyPr anchor="ctr">
            <a:no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9A49810-6CDC-1940-ABA4-D189C0035A0C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200178" y="4650749"/>
            <a:ext cx="3734562" cy="1550026"/>
          </a:xfrm>
        </p:spPr>
        <p:txBody>
          <a:bodyPr anchor="t">
            <a:noAutofit/>
          </a:bodyPr>
          <a:lstStyle>
            <a:lvl1pPr marL="0" indent="0">
              <a:buNone/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3D705129-1E26-D543-92A1-EFAF8E911FC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36469" y="1989138"/>
            <a:ext cx="3734137" cy="236173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0CA5CD9C-5511-DA4E-8F95-0917EC4C4D02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4236846" y="2314323"/>
            <a:ext cx="3734137" cy="203110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52D26FB4-A694-EA42-9284-28128210565B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4236470" y="4418253"/>
            <a:ext cx="3734137" cy="159668"/>
          </a:xfrm>
        </p:spPr>
        <p:txBody>
          <a:bodyPr anchor="ctr">
            <a:no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82F72328-61B5-6F45-A95F-1C82C2078F29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4236470" y="4650750"/>
            <a:ext cx="3734136" cy="1550026"/>
          </a:xfrm>
        </p:spPr>
        <p:txBody>
          <a:bodyPr anchor="t">
            <a:noAutofit/>
          </a:bodyPr>
          <a:lstStyle>
            <a:lvl1pPr marL="0" indent="0">
              <a:buNone/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0F990E76-7FE9-CE42-A7A1-42B9EA1875D7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8263521" y="1989139"/>
            <a:ext cx="3734137" cy="236173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0" name="Content Placeholder 3">
            <a:extLst>
              <a:ext uri="{FF2B5EF4-FFF2-40B4-BE49-F238E27FC236}">
                <a16:creationId xmlns:a16="http://schemas.microsoft.com/office/drawing/2014/main" id="{70A49019-5474-AF4C-8165-4F90E84BC2B0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263898" y="2314324"/>
            <a:ext cx="3734137" cy="203110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C29B511B-4BFB-E44D-B631-01E01AC67196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8263522" y="4418254"/>
            <a:ext cx="3734137" cy="159668"/>
          </a:xfrm>
        </p:spPr>
        <p:txBody>
          <a:bodyPr anchor="ctr">
            <a:no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C2B29021-5CC6-F44B-BEBD-C14F14FA8A1C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263522" y="4650751"/>
            <a:ext cx="3734136" cy="1550026"/>
          </a:xfrm>
        </p:spPr>
        <p:txBody>
          <a:bodyPr anchor="t">
            <a:noAutofit/>
          </a:bodyPr>
          <a:lstStyle>
            <a:lvl1pPr marL="0" indent="0">
              <a:buNone/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949501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38144-9A3F-AC4B-ACA3-2C05BA3FB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293" y="1089025"/>
            <a:ext cx="11798620" cy="71913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D583CD-F360-AA49-A6B4-38560C665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11/04/2019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AC4A53-7C48-3846-9C4E-47C297C7A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Název prezentace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345C61-F597-874B-8F86-E60219628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906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8E16DB-0F0F-994D-A403-C9AB95C3D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8" y="1104756"/>
            <a:ext cx="11798620" cy="7034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tabLst>
                <a:tab pos="525463" algn="l"/>
              </a:tabLst>
            </a:pPr>
            <a:r>
              <a:rPr lang="cs-CZ" dirty="0"/>
              <a:t>Kliknutím lze upravit styl.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309CB4-F383-0740-80DE-33C5455CE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2088" y="1994170"/>
            <a:ext cx="11798620" cy="4182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Click to edit Master subtitle style</a:t>
            </a:r>
            <a:endParaRPr lang="cs-CZ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1CE389-49B8-6646-8E5E-600A967462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6468" y="6356349"/>
            <a:ext cx="947170" cy="3023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28E2A"/>
                </a:solidFill>
              </a:defRPr>
            </a:lvl1pPr>
          </a:lstStyle>
          <a:p>
            <a:r>
              <a:rPr lang="cs-CZ" dirty="0"/>
              <a:t>11/04/2019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2F074-0271-8E4C-A0D5-4D84215F50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03505" y="6356351"/>
            <a:ext cx="10145949" cy="312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28E2A"/>
                </a:solidFill>
              </a:defRPr>
            </a:lvl1pPr>
          </a:lstStyle>
          <a:p>
            <a:r>
              <a:rPr lang="cs-CZ" dirty="0"/>
              <a:t>Název prezentace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14753-7DC6-624B-84C7-488F2ABE61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8926" y="6356350"/>
            <a:ext cx="401782" cy="312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28E2A"/>
                </a:solidFill>
              </a:defRPr>
            </a:lvl1pPr>
          </a:lstStyle>
          <a:p>
            <a:fld id="{E57EA1BE-92D9-9E4F-B3B9-F1A717F85676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917196A-95E8-F742-A7D0-7CB85E0C4C2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06943" y="199304"/>
            <a:ext cx="4584132" cy="46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267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79" r:id="rId2"/>
    <p:sldLayoutId id="2147483669" r:id="rId3"/>
    <p:sldLayoutId id="2147483670" r:id="rId4"/>
    <p:sldLayoutId id="2147483671" r:id="rId5"/>
    <p:sldLayoutId id="2147483672" r:id="rId6"/>
    <p:sldLayoutId id="2147483683" r:id="rId7"/>
    <p:sldLayoutId id="2147483685" r:id="rId8"/>
    <p:sldLayoutId id="2147483673" r:id="rId9"/>
    <p:sldLayoutId id="2147483674" r:id="rId10"/>
    <p:sldLayoutId id="2147483675" r:id="rId11"/>
    <p:sldLayoutId id="2147483676" r:id="rId12"/>
    <p:sldLayoutId id="2147483681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rgbClr val="A28E2A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121" userDrawn="1">
          <p15:clr>
            <a:srgbClr val="F26B43"/>
          </p15:clr>
        </p15:guide>
        <p15:guide id="3" pos="7559" userDrawn="1">
          <p15:clr>
            <a:srgbClr val="F26B43"/>
          </p15:clr>
        </p15:guide>
        <p15:guide id="4" orient="horz" pos="686" userDrawn="1">
          <p15:clr>
            <a:srgbClr val="F26B43"/>
          </p15:clr>
        </p15:guide>
        <p15:guide id="5" orient="horz" pos="527" userDrawn="1">
          <p15:clr>
            <a:srgbClr val="F26B43"/>
          </p15:clr>
        </p15:guide>
        <p15:guide id="6" orient="horz" pos="1139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9" orient="horz" pos="3997" userDrawn="1">
          <p15:clr>
            <a:srgbClr val="F26B43"/>
          </p15:clr>
        </p15:guide>
        <p15:guide id="10" orient="horz" pos="3906" userDrawn="1">
          <p15:clr>
            <a:srgbClr val="F26B43"/>
          </p15:clr>
        </p15:guide>
        <p15:guide id="11" orient="horz" pos="4201" userDrawn="1">
          <p15:clr>
            <a:srgbClr val="F26B43"/>
          </p15:clr>
        </p15:guide>
        <p15:guide id="12" orient="horz" pos="119" userDrawn="1">
          <p15:clr>
            <a:srgbClr val="F26B43"/>
          </p15:clr>
        </p15:guide>
        <p15:guide id="14" pos="7197" userDrawn="1">
          <p15:clr>
            <a:srgbClr val="F26B43"/>
          </p15:clr>
        </p15:guide>
        <p15:guide id="15" orient="horz" pos="1253" userDrawn="1">
          <p15:clr>
            <a:srgbClr val="F26B43"/>
          </p15:clr>
        </p15:guide>
        <p15:guide id="16" pos="3795" userDrawn="1">
          <p15:clr>
            <a:srgbClr val="F26B43"/>
          </p15:clr>
        </p15:guide>
        <p15:guide id="17" pos="3885" userDrawn="1">
          <p15:clr>
            <a:srgbClr val="F26B43"/>
          </p15:clr>
        </p15:guide>
        <p15:guide id="18" pos="7310" userDrawn="1">
          <p15:clr>
            <a:srgbClr val="F26B43"/>
          </p15:clr>
        </p15:guide>
        <p15:guide id="21" orient="horz" pos="414" userDrawn="1">
          <p15:clr>
            <a:srgbClr val="F26B43"/>
          </p15:clr>
        </p15:guide>
        <p15:guide id="22" orient="horz" pos="2409" userDrawn="1">
          <p15:clr>
            <a:srgbClr val="F26B43"/>
          </p15:clr>
        </p15:guide>
        <p15:guide id="23" orient="horz" pos="136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D22692D-8854-C143-8304-C6CD9578376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28E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7187E42-B854-E74E-9191-73BE8A69E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623" y="2187575"/>
            <a:ext cx="8515229" cy="165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6509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9</a:t>
            </a:fld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FCB8BDA7-1B65-4F02-B686-F29A95B970EB}"/>
              </a:ext>
            </a:extLst>
          </p:cNvPr>
          <p:cNvSpPr/>
          <p:nvPr/>
        </p:nvSpPr>
        <p:spPr>
          <a:xfrm>
            <a:off x="261097" y="884682"/>
            <a:ext cx="638623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200" b="1" dirty="0">
                <a:solidFill>
                  <a:srgbClr val="00A499"/>
                </a:solidFill>
              </a:rPr>
              <a:t>Separace pomocí </a:t>
            </a:r>
            <a:r>
              <a:rPr lang="cs-CZ" sz="2200" b="1" dirty="0" smtClean="0">
                <a:solidFill>
                  <a:srgbClr val="00A499"/>
                </a:solidFill>
              </a:rPr>
              <a:t>dvou paralelních </a:t>
            </a:r>
            <a:r>
              <a:rPr lang="cs-CZ" sz="2200" b="1" dirty="0">
                <a:solidFill>
                  <a:srgbClr val="00A499"/>
                </a:solidFill>
              </a:rPr>
              <a:t>filtračních modulů</a:t>
            </a:r>
            <a:endParaRPr lang="en-GB" sz="2200" b="1" dirty="0">
              <a:solidFill>
                <a:srgbClr val="00A499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602706" y="2614351"/>
            <a:ext cx="45010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100" dirty="0"/>
              <a:t>Obsah </a:t>
            </a:r>
            <a:r>
              <a:rPr lang="cs-CZ" sz="2100" b="1" dirty="0">
                <a:solidFill>
                  <a:srgbClr val="00A499"/>
                </a:solidFill>
              </a:rPr>
              <a:t>CH</a:t>
            </a:r>
            <a:r>
              <a:rPr lang="cs-CZ" sz="2100" b="1" baseline="-25000" dirty="0">
                <a:solidFill>
                  <a:srgbClr val="00A499"/>
                </a:solidFill>
              </a:rPr>
              <a:t>4</a:t>
            </a:r>
            <a:r>
              <a:rPr lang="en-AU" sz="2100" dirty="0"/>
              <a:t> </a:t>
            </a:r>
            <a:r>
              <a:rPr lang="cs-CZ" sz="2100" dirty="0"/>
              <a:t>v retentátu dosáhl</a:t>
            </a:r>
            <a:r>
              <a:rPr lang="en-AU" sz="2100" dirty="0"/>
              <a:t> </a:t>
            </a:r>
            <a:r>
              <a:rPr lang="en-AU" sz="2100" b="1" dirty="0">
                <a:solidFill>
                  <a:srgbClr val="00A499"/>
                </a:solidFill>
              </a:rPr>
              <a:t>9</a:t>
            </a:r>
            <a:r>
              <a:rPr lang="cs-CZ" sz="2100" b="1" dirty="0">
                <a:solidFill>
                  <a:srgbClr val="00A499"/>
                </a:solidFill>
              </a:rPr>
              <a:t>6</a:t>
            </a:r>
            <a:r>
              <a:rPr lang="en-AU" sz="2100" b="1" dirty="0">
                <a:solidFill>
                  <a:srgbClr val="00A499"/>
                </a:solidFill>
              </a:rPr>
              <a:t> </a:t>
            </a:r>
            <a:r>
              <a:rPr lang="cs-CZ" sz="2100" b="1" dirty="0">
                <a:solidFill>
                  <a:srgbClr val="00A499"/>
                </a:solidFill>
              </a:rPr>
              <a:t>obj.</a:t>
            </a:r>
            <a:r>
              <a:rPr lang="en-AU" sz="2100" b="1" dirty="0">
                <a:solidFill>
                  <a:srgbClr val="00A499"/>
                </a:solidFill>
              </a:rPr>
              <a:t>%.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7658817" y="3593347"/>
            <a:ext cx="438880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100" dirty="0"/>
              <a:t>Výtěžnost CH</a:t>
            </a:r>
            <a:r>
              <a:rPr lang="cs-CZ" sz="2100" baseline="-25000" dirty="0"/>
              <a:t>4</a:t>
            </a:r>
            <a:r>
              <a:rPr lang="cs-CZ" sz="2100" dirty="0"/>
              <a:t> průměrně 57 %,</a:t>
            </a:r>
          </a:p>
          <a:p>
            <a:pPr algn="just"/>
            <a:r>
              <a:rPr lang="cs-CZ" sz="2100" dirty="0"/>
              <a:t>tedy o</a:t>
            </a:r>
            <a:r>
              <a:rPr lang="en-AU" sz="2100" dirty="0"/>
              <a:t> </a:t>
            </a:r>
            <a:r>
              <a:rPr lang="cs-CZ" sz="2100" b="1" dirty="0">
                <a:solidFill>
                  <a:srgbClr val="00A499"/>
                </a:solidFill>
              </a:rPr>
              <a:t>9 </a:t>
            </a:r>
            <a:r>
              <a:rPr lang="en-AU" sz="2100" b="1" dirty="0">
                <a:solidFill>
                  <a:srgbClr val="00A499"/>
                </a:solidFill>
              </a:rPr>
              <a:t>% </a:t>
            </a:r>
            <a:r>
              <a:rPr lang="cs-CZ" sz="2100" b="1" dirty="0">
                <a:solidFill>
                  <a:srgbClr val="00A499"/>
                </a:solidFill>
              </a:rPr>
              <a:t>vyšší </a:t>
            </a:r>
            <a:r>
              <a:rPr lang="cs-CZ" sz="2100" dirty="0"/>
              <a:t>než v případě použití 1 filtračního modulu</a:t>
            </a:r>
            <a:r>
              <a:rPr lang="en-AU" sz="2100" dirty="0"/>
              <a:t>.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4"/>
          <a:srcRect l="34850" t="14364" r="45156" b="11148"/>
          <a:stretch/>
        </p:blipFill>
        <p:spPr>
          <a:xfrm>
            <a:off x="4994640" y="1789582"/>
            <a:ext cx="2444862" cy="4879507"/>
          </a:xfrm>
          <a:prstGeom prst="rect">
            <a:avLst/>
          </a:prstGeom>
          <a:ln w="12700">
            <a:solidFill>
              <a:srgbClr val="00A499"/>
            </a:solidFill>
          </a:ln>
        </p:spPr>
      </p:pic>
      <p:sp>
        <p:nvSpPr>
          <p:cNvPr id="12" name="TextovéPole 11"/>
          <p:cNvSpPr txBox="1"/>
          <p:nvPr/>
        </p:nvSpPr>
        <p:spPr>
          <a:xfrm>
            <a:off x="4927590" y="1375723"/>
            <a:ext cx="5868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0A499"/>
                </a:solidFill>
              </a:rPr>
              <a:t>VSTUP:</a:t>
            </a:r>
            <a:r>
              <a:rPr lang="cs-CZ" sz="2000" b="1" dirty="0"/>
              <a:t> </a:t>
            </a:r>
            <a:r>
              <a:rPr lang="cs-CZ" sz="2000" dirty="0"/>
              <a:t>syntetická směs 52 obj.% CH</a:t>
            </a:r>
            <a:r>
              <a:rPr lang="cs-CZ" sz="2000" baseline="-25000" dirty="0"/>
              <a:t>4</a:t>
            </a:r>
            <a:r>
              <a:rPr lang="cs-CZ" sz="2000" dirty="0"/>
              <a:t> a 48 obj.% CO</a:t>
            </a:r>
            <a:r>
              <a:rPr lang="cs-CZ" sz="2000" baseline="-25000" dirty="0"/>
              <a:t>2.</a:t>
            </a:r>
            <a:endParaRPr lang="en-GB" sz="2000" baseline="-25000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37159" y="1233030"/>
            <a:ext cx="1267480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3939139"/>
              </p:ext>
            </p:extLst>
          </p:nvPr>
        </p:nvGraphicFramePr>
        <p:xfrm>
          <a:off x="186114" y="1688424"/>
          <a:ext cx="4589211" cy="3530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0" name="Graph" r:id="rId5" imgW="3330679" imgH="2552156" progId="Origin95.Graph">
                  <p:embed/>
                </p:oleObj>
              </mc:Choice>
              <mc:Fallback>
                <p:oleObj name="Graph" r:id="rId5" imgW="3330679" imgH="2552156" progId="Origin95.Grap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998" t="4626" r="3557" b="4625"/>
                      <a:stretch>
                        <a:fillRect/>
                      </a:stretch>
                    </p:blipFill>
                    <p:spPr bwMode="auto">
                      <a:xfrm>
                        <a:off x="186114" y="1688424"/>
                        <a:ext cx="4589211" cy="35301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ovéPole 9">
            <a:extLst>
              <a:ext uri="{FF2B5EF4-FFF2-40B4-BE49-F238E27FC236}">
                <a16:creationId xmlns:a16="http://schemas.microsoft.com/office/drawing/2014/main" id="{E3B169D7-4AA6-4656-BE89-28900C4A8B3B}"/>
              </a:ext>
            </a:extLst>
          </p:cNvPr>
          <p:cNvSpPr txBox="1"/>
          <p:nvPr/>
        </p:nvSpPr>
        <p:spPr>
          <a:xfrm>
            <a:off x="7658817" y="4787576"/>
            <a:ext cx="43888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dirty="0"/>
              <a:t>Vysvětlení:</a:t>
            </a:r>
          </a:p>
          <a:p>
            <a:pPr algn="just"/>
            <a:r>
              <a:rPr lang="cs-CZ" sz="2000" dirty="0"/>
              <a:t>Pravděpodobně rozdíly v plynotěsnosti jednotlivých modulů</a:t>
            </a: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2278167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625754"/>
            <a:ext cx="12113703" cy="936394"/>
          </a:xfrm>
        </p:spPr>
        <p:txBody>
          <a:bodyPr>
            <a:noAutofit/>
          </a:bodyPr>
          <a:lstStyle/>
          <a:p>
            <a:pPr algn="ctr"/>
            <a:r>
              <a:rPr lang="cs-CZ" sz="2800" dirty="0">
                <a:solidFill>
                  <a:srgbClr val="00A499"/>
                </a:solidFill>
              </a:rPr>
              <a:t>Experimenty se surovým </a:t>
            </a:r>
            <a:r>
              <a:rPr lang="cs-CZ" sz="2800" dirty="0" smtClean="0">
                <a:solidFill>
                  <a:srgbClr val="00A499"/>
                </a:solidFill>
              </a:rPr>
              <a:t>bioplynem ze zemědělské bioplynové stanice</a:t>
            </a:r>
            <a:br>
              <a:rPr lang="cs-CZ" sz="2800" dirty="0" smtClean="0">
                <a:solidFill>
                  <a:srgbClr val="00A499"/>
                </a:solidFill>
              </a:rPr>
            </a:br>
            <a:r>
              <a:rPr lang="cs-CZ" sz="2800" dirty="0" smtClean="0">
                <a:solidFill>
                  <a:srgbClr val="00A499"/>
                </a:solidFill>
              </a:rPr>
              <a:t>(Pustějov II)</a:t>
            </a:r>
            <a:endParaRPr lang="en-GB" sz="2800" dirty="0">
              <a:solidFill>
                <a:srgbClr val="00A499"/>
              </a:solidFill>
              <a:highlight>
                <a:srgbClr val="FFFF00"/>
              </a:highlight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46327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11</a:t>
            </a:fld>
            <a:endParaRPr lang="cs-CZ"/>
          </a:p>
        </p:txBody>
      </p:sp>
      <p:pic>
        <p:nvPicPr>
          <p:cNvPr id="6" name="Obrázek 5"/>
          <p:cNvPicPr/>
          <p:nvPr/>
        </p:nvPicPr>
        <p:blipFill rotWithShape="1">
          <a:blip r:embed="rId2"/>
          <a:srcRect l="11059" t="24854" r="10472" b="11649"/>
          <a:stretch/>
        </p:blipFill>
        <p:spPr bwMode="auto">
          <a:xfrm>
            <a:off x="4790624" y="1746592"/>
            <a:ext cx="6895698" cy="3749040"/>
          </a:xfrm>
          <a:prstGeom prst="rect">
            <a:avLst/>
          </a:prstGeom>
          <a:ln w="19050">
            <a:solidFill>
              <a:srgbClr val="00A499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" t="13178" r="7248" b="13178"/>
          <a:stretch/>
        </p:blipFill>
        <p:spPr>
          <a:xfrm>
            <a:off x="445349" y="4193629"/>
            <a:ext cx="4091024" cy="2475461"/>
          </a:xfrm>
          <a:prstGeom prst="rect">
            <a:avLst/>
          </a:prstGeom>
          <a:ln w="19050">
            <a:solidFill>
              <a:srgbClr val="00A499"/>
            </a:solidFill>
          </a:ln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FCB8BDA7-1B65-4F02-B686-F29A95B970EB}"/>
              </a:ext>
            </a:extLst>
          </p:cNvPr>
          <p:cNvSpPr/>
          <p:nvPr/>
        </p:nvSpPr>
        <p:spPr>
          <a:xfrm>
            <a:off x="266007" y="964167"/>
            <a:ext cx="5985293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300" b="1" dirty="0">
                <a:solidFill>
                  <a:srgbClr val="00A499"/>
                </a:solidFill>
              </a:rPr>
              <a:t>Separace </a:t>
            </a:r>
            <a:r>
              <a:rPr lang="cs-CZ" sz="2300" b="1" dirty="0" smtClean="0">
                <a:solidFill>
                  <a:srgbClr val="00A499"/>
                </a:solidFill>
              </a:rPr>
              <a:t>bioplynu jediným </a:t>
            </a:r>
            <a:r>
              <a:rPr lang="cs-CZ" sz="2300" b="1" dirty="0">
                <a:solidFill>
                  <a:srgbClr val="00A499"/>
                </a:solidFill>
              </a:rPr>
              <a:t>filtračním modulem</a:t>
            </a:r>
            <a:endParaRPr lang="en-GB" sz="2300" b="1" dirty="0">
              <a:solidFill>
                <a:srgbClr val="00A499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4790624" y="5601182"/>
            <a:ext cx="720008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900" dirty="0"/>
              <a:t>Při tlaku bioplynu 3 bar se obsah </a:t>
            </a:r>
            <a:r>
              <a:rPr lang="cs-CZ" sz="1900" dirty="0" smtClean="0"/>
              <a:t>CH</a:t>
            </a:r>
            <a:r>
              <a:rPr lang="cs-CZ" sz="1900" baseline="-25000" dirty="0" smtClean="0"/>
              <a:t>4</a:t>
            </a:r>
            <a:r>
              <a:rPr lang="cs-CZ" sz="1900" dirty="0" smtClean="0"/>
              <a:t> </a:t>
            </a:r>
            <a:r>
              <a:rPr lang="cs-CZ" sz="1900" dirty="0"/>
              <a:t>zvýšil z 52,5 % obj. na </a:t>
            </a:r>
            <a:r>
              <a:rPr lang="cs-CZ" sz="1900" b="1" dirty="0">
                <a:solidFill>
                  <a:srgbClr val="00A499"/>
                </a:solidFill>
              </a:rPr>
              <a:t>97 % obj.</a:t>
            </a:r>
            <a:endParaRPr lang="cs-CZ" sz="1900" dirty="0">
              <a:solidFill>
                <a:srgbClr val="00A499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790624" y="6091453"/>
            <a:ext cx="39003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Výtěžnost  CH</a:t>
            </a:r>
            <a:r>
              <a:rPr lang="cs-CZ" sz="2000" baseline="-25000" dirty="0"/>
              <a:t>4</a:t>
            </a:r>
            <a:r>
              <a:rPr lang="cs-CZ" sz="2000" dirty="0"/>
              <a:t> </a:t>
            </a:r>
            <a:r>
              <a:rPr lang="cs-CZ" sz="2000" dirty="0" smtClean="0"/>
              <a:t>: </a:t>
            </a:r>
            <a:r>
              <a:rPr lang="en-AU" sz="2000" b="1" dirty="0">
                <a:solidFill>
                  <a:srgbClr val="00A499"/>
                </a:solidFill>
              </a:rPr>
              <a:t>4</a:t>
            </a:r>
            <a:r>
              <a:rPr lang="cs-CZ" sz="2000" b="1" dirty="0">
                <a:solidFill>
                  <a:srgbClr val="00A499"/>
                </a:solidFill>
              </a:rPr>
              <a:t>6</a:t>
            </a:r>
            <a:r>
              <a:rPr lang="en-AU" sz="2000" b="1" dirty="0">
                <a:solidFill>
                  <a:srgbClr val="00A499"/>
                </a:solidFill>
              </a:rPr>
              <a:t>-</a:t>
            </a:r>
            <a:r>
              <a:rPr lang="cs-CZ" sz="2000" b="1" dirty="0">
                <a:solidFill>
                  <a:srgbClr val="00A499"/>
                </a:solidFill>
              </a:rPr>
              <a:t>49</a:t>
            </a:r>
            <a:r>
              <a:rPr lang="en-AU" sz="2000" b="1" dirty="0">
                <a:solidFill>
                  <a:srgbClr val="00A499"/>
                </a:solidFill>
              </a:rPr>
              <a:t> %</a:t>
            </a:r>
            <a:r>
              <a:rPr lang="cs-CZ" sz="2000" b="1" dirty="0">
                <a:solidFill>
                  <a:srgbClr val="00A499"/>
                </a:solidFill>
              </a:rPr>
              <a:t> </a:t>
            </a:r>
            <a:endParaRPr lang="en-AU" sz="2000" b="1" dirty="0">
              <a:solidFill>
                <a:srgbClr val="00A499"/>
              </a:solidFill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1B92250F-53AA-4658-843A-18D945D53E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922" t="16500" r="14966" b="15474"/>
          <a:stretch/>
        </p:blipFill>
        <p:spPr>
          <a:xfrm>
            <a:off x="445349" y="1740903"/>
            <a:ext cx="4091024" cy="236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1635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12</a:t>
            </a:fld>
            <a:endParaRPr lang="cs-CZ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7125104" y="64008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0689825"/>
              </p:ext>
            </p:extLst>
          </p:nvPr>
        </p:nvGraphicFramePr>
        <p:xfrm>
          <a:off x="216468" y="1720734"/>
          <a:ext cx="4878758" cy="35139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4" name="Graph" r:id="rId3" imgW="3330679" imgH="2552156" progId="Origin95.Graph">
                  <p:embed/>
                </p:oleObj>
              </mc:Choice>
              <mc:Fallback>
                <p:oleObj name="Graph" r:id="rId3" imgW="3330679" imgH="2552156" progId="Origin95.Grap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979" t="5507" r="3896" b="6667"/>
                      <a:stretch>
                        <a:fillRect/>
                      </a:stretch>
                    </p:blipFill>
                    <p:spPr bwMode="auto">
                      <a:xfrm>
                        <a:off x="216468" y="1720734"/>
                        <a:ext cx="4878758" cy="351399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Zástupný symbol pro obsah 2"/>
          <p:cNvSpPr txBox="1">
            <a:spLocks/>
          </p:cNvSpPr>
          <p:nvPr/>
        </p:nvSpPr>
        <p:spPr>
          <a:xfrm>
            <a:off x="5396859" y="1978731"/>
            <a:ext cx="6473716" cy="14248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00A499"/>
              </a:buClr>
              <a:buFont typeface="Arial" panose="020B0604020202020204" pitchFamily="34" charset="0"/>
              <a:buChar char="•"/>
            </a:pPr>
            <a:r>
              <a:rPr lang="cs-CZ" sz="2000" dirty="0"/>
              <a:t>Obsah </a:t>
            </a:r>
            <a:r>
              <a:rPr lang="cs-CZ" sz="2000" b="1" dirty="0">
                <a:solidFill>
                  <a:srgbClr val="00A499"/>
                </a:solidFill>
              </a:rPr>
              <a:t>CH</a:t>
            </a:r>
            <a:r>
              <a:rPr lang="cs-CZ" sz="2000" b="1" baseline="-25000" dirty="0">
                <a:solidFill>
                  <a:srgbClr val="00A499"/>
                </a:solidFill>
              </a:rPr>
              <a:t>4</a:t>
            </a:r>
            <a:r>
              <a:rPr lang="en-AU" sz="2000" dirty="0"/>
              <a:t> </a:t>
            </a:r>
            <a:r>
              <a:rPr lang="cs-CZ" sz="2000" dirty="0"/>
              <a:t>v retentátu dosáhl</a:t>
            </a:r>
            <a:r>
              <a:rPr lang="en-AU" sz="2000" dirty="0"/>
              <a:t> </a:t>
            </a:r>
            <a:r>
              <a:rPr lang="en-AU" sz="2000" b="1" dirty="0">
                <a:solidFill>
                  <a:srgbClr val="00A499"/>
                </a:solidFill>
              </a:rPr>
              <a:t>9</a:t>
            </a:r>
            <a:r>
              <a:rPr lang="cs-CZ" sz="2000" b="1" dirty="0">
                <a:solidFill>
                  <a:srgbClr val="00A499"/>
                </a:solidFill>
              </a:rPr>
              <a:t>5,7</a:t>
            </a:r>
            <a:r>
              <a:rPr lang="en-AU" sz="2000" b="1" dirty="0">
                <a:solidFill>
                  <a:srgbClr val="00A499"/>
                </a:solidFill>
              </a:rPr>
              <a:t> </a:t>
            </a:r>
            <a:r>
              <a:rPr lang="cs-CZ" sz="2000" b="1" dirty="0">
                <a:solidFill>
                  <a:srgbClr val="00A499"/>
                </a:solidFill>
              </a:rPr>
              <a:t>obj.</a:t>
            </a:r>
            <a:r>
              <a:rPr lang="en-AU" sz="2000" b="1" dirty="0">
                <a:solidFill>
                  <a:srgbClr val="00A499"/>
                </a:solidFill>
              </a:rPr>
              <a:t>%</a:t>
            </a:r>
            <a:endParaRPr lang="cs-CZ" sz="2000" b="1" dirty="0">
              <a:solidFill>
                <a:srgbClr val="00A499"/>
              </a:solidFill>
            </a:endParaRPr>
          </a:p>
          <a:p>
            <a:pPr marL="342900" indent="-342900">
              <a:buClr>
                <a:srgbClr val="00A499"/>
              </a:buClr>
              <a:buFont typeface="Arial" panose="020B0604020202020204" pitchFamily="34" charset="0"/>
              <a:buChar char="•"/>
            </a:pPr>
            <a:r>
              <a:rPr lang="cs-CZ" sz="2000" b="1" dirty="0" smtClean="0">
                <a:solidFill>
                  <a:srgbClr val="00A499"/>
                </a:solidFill>
              </a:rPr>
              <a:t>Výtěžnost </a:t>
            </a:r>
            <a:r>
              <a:rPr lang="cs-CZ" sz="2000" b="1" dirty="0">
                <a:solidFill>
                  <a:srgbClr val="00A499"/>
                </a:solidFill>
              </a:rPr>
              <a:t>CH</a:t>
            </a:r>
            <a:r>
              <a:rPr lang="cs-CZ" sz="2000" b="1" baseline="-25000" dirty="0">
                <a:solidFill>
                  <a:srgbClr val="00A499"/>
                </a:solidFill>
              </a:rPr>
              <a:t>4</a:t>
            </a:r>
            <a:r>
              <a:rPr lang="en-AU" sz="2000" dirty="0"/>
              <a:t> </a:t>
            </a:r>
            <a:r>
              <a:rPr lang="cs-CZ" sz="2000" dirty="0" smtClean="0"/>
              <a:t>se </a:t>
            </a:r>
            <a:r>
              <a:rPr lang="cs-CZ" sz="2000" dirty="0"/>
              <a:t>pohyboval v rozmezí </a:t>
            </a:r>
            <a:r>
              <a:rPr lang="cs-CZ" sz="2000" b="1" dirty="0">
                <a:solidFill>
                  <a:srgbClr val="00A499"/>
                </a:solidFill>
              </a:rPr>
              <a:t>49-52 %</a:t>
            </a:r>
            <a:r>
              <a:rPr lang="cs-CZ" sz="2000" dirty="0"/>
              <a:t>.</a:t>
            </a:r>
          </a:p>
          <a:p>
            <a:pPr marL="342900" indent="-342900">
              <a:buClr>
                <a:srgbClr val="00A499"/>
              </a:buClr>
              <a:buFont typeface="Arial" panose="020B0604020202020204" pitchFamily="34" charset="0"/>
              <a:buChar char="•"/>
            </a:pPr>
            <a:r>
              <a:rPr lang="cs-CZ" sz="2000" dirty="0"/>
              <a:t>Došlo k téměř kompletnímu odstranění H</a:t>
            </a:r>
            <a:r>
              <a:rPr lang="cs-CZ" sz="2000" baseline="-25000" dirty="0"/>
              <a:t>2</a:t>
            </a:r>
            <a:r>
              <a:rPr lang="cs-CZ" sz="2000" dirty="0"/>
              <a:t>S</a:t>
            </a:r>
            <a:r>
              <a:rPr lang="cs-CZ" sz="2000" dirty="0" smtClean="0"/>
              <a:t> </a:t>
            </a:r>
            <a:r>
              <a:rPr lang="cs-CZ" sz="2000" dirty="0"/>
              <a:t>a H</a:t>
            </a:r>
            <a:r>
              <a:rPr lang="cs-CZ" sz="2000" baseline="-25000" dirty="0"/>
              <a:t>2</a:t>
            </a: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562741" y="5675154"/>
            <a:ext cx="4186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0A499"/>
                </a:solidFill>
              </a:rPr>
              <a:t>Permeát: </a:t>
            </a:r>
            <a:r>
              <a:rPr lang="cs-CZ" sz="2000" dirty="0"/>
              <a:t>CO</a:t>
            </a:r>
            <a:r>
              <a:rPr lang="cs-CZ" sz="2000" baseline="-25000" dirty="0"/>
              <a:t>2</a:t>
            </a:r>
            <a:r>
              <a:rPr lang="cs-CZ" sz="2000" dirty="0"/>
              <a:t>, </a:t>
            </a:r>
            <a:r>
              <a:rPr lang="cs-CZ" sz="2000"/>
              <a:t>H</a:t>
            </a:r>
            <a:r>
              <a:rPr lang="cs-CZ" sz="2000" baseline="-25000"/>
              <a:t>2</a:t>
            </a:r>
            <a:r>
              <a:rPr lang="cs-CZ" sz="2000"/>
              <a:t>S  </a:t>
            </a:r>
            <a:r>
              <a:rPr lang="cs-CZ" sz="2000" smtClean="0"/>
              <a:t>a </a:t>
            </a:r>
            <a:r>
              <a:rPr lang="cs-CZ" sz="2000" dirty="0"/>
              <a:t>H</a:t>
            </a:r>
            <a:r>
              <a:rPr lang="cs-CZ" sz="2000" baseline="-25000" dirty="0"/>
              <a:t>2    </a:t>
            </a:r>
            <a:r>
              <a:rPr lang="cs-CZ" sz="2000" dirty="0"/>
              <a:t>   (CH</a:t>
            </a:r>
            <a:r>
              <a:rPr lang="cs-CZ" sz="2000" baseline="-25000" dirty="0"/>
              <a:t>4</a:t>
            </a:r>
            <a:r>
              <a:rPr lang="cs-CZ" sz="2000" dirty="0"/>
              <a:t>)</a:t>
            </a:r>
            <a:r>
              <a:rPr lang="cs-CZ" sz="2000" baseline="-25000" dirty="0"/>
              <a:t> </a:t>
            </a:r>
          </a:p>
        </p:txBody>
      </p:sp>
      <p:sp>
        <p:nvSpPr>
          <p:cNvPr id="9" name="Obdélník 8"/>
          <p:cNvSpPr/>
          <p:nvPr/>
        </p:nvSpPr>
        <p:spPr>
          <a:xfrm>
            <a:off x="6275142" y="4435300"/>
            <a:ext cx="3975234" cy="2031326"/>
          </a:xfrm>
          <a:prstGeom prst="rect">
            <a:avLst/>
          </a:prstGeom>
          <a:noFill/>
          <a:ln w="19050">
            <a:solidFill>
              <a:srgbClr val="00A4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ovéPole 9"/>
          <p:cNvSpPr txBox="1"/>
          <p:nvPr/>
        </p:nvSpPr>
        <p:spPr>
          <a:xfrm>
            <a:off x="6401388" y="4835410"/>
            <a:ext cx="46939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A499"/>
                </a:solidFill>
              </a:rPr>
              <a:t>H</a:t>
            </a:r>
            <a:r>
              <a:rPr lang="en-GB" sz="2000" b="1" baseline="-25000" dirty="0">
                <a:solidFill>
                  <a:srgbClr val="00A499"/>
                </a:solidFill>
              </a:rPr>
              <a:t>2</a:t>
            </a:r>
            <a:r>
              <a:rPr lang="en-GB" sz="2000" b="1" dirty="0">
                <a:solidFill>
                  <a:srgbClr val="00A499"/>
                </a:solidFill>
              </a:rPr>
              <a:t>S</a:t>
            </a:r>
            <a:r>
              <a:rPr lang="cs-CZ" sz="2000" dirty="0"/>
              <a:t>     55 ppmv        </a:t>
            </a:r>
            <a:r>
              <a:rPr lang="cs-CZ" sz="2000" b="1" dirty="0">
                <a:solidFill>
                  <a:srgbClr val="00A499"/>
                </a:solidFill>
              </a:rPr>
              <a:t>      </a:t>
            </a:r>
            <a:r>
              <a:rPr lang="cs-CZ" sz="2000" dirty="0"/>
              <a:t>5 ppmv </a:t>
            </a:r>
            <a:r>
              <a:rPr lang="en-GB" sz="2000" dirty="0"/>
              <a:t>H</a:t>
            </a:r>
            <a:r>
              <a:rPr lang="en-GB" sz="2000" baseline="-25000" dirty="0"/>
              <a:t>2</a:t>
            </a:r>
            <a:r>
              <a:rPr lang="en-GB" sz="2000" dirty="0"/>
              <a:t>S</a:t>
            </a:r>
            <a:endParaRPr lang="cs-CZ" sz="2000" dirty="0"/>
          </a:p>
          <a:p>
            <a:r>
              <a:rPr lang="cs-CZ" sz="2000" dirty="0"/>
              <a:t>                             </a:t>
            </a:r>
            <a:r>
              <a:rPr lang="cs-CZ" sz="2000" b="1" dirty="0">
                <a:solidFill>
                  <a:srgbClr val="00A499"/>
                </a:solidFill>
              </a:rPr>
              <a:t>- 91 %</a:t>
            </a:r>
          </a:p>
          <a:p>
            <a:endParaRPr lang="cs-CZ" sz="2000" dirty="0"/>
          </a:p>
          <a:p>
            <a:r>
              <a:rPr lang="en-GB" sz="2000" b="1" dirty="0">
                <a:solidFill>
                  <a:srgbClr val="00A499"/>
                </a:solidFill>
              </a:rPr>
              <a:t>H</a:t>
            </a:r>
            <a:r>
              <a:rPr lang="en-GB" sz="2000" b="1" baseline="-25000" dirty="0">
                <a:solidFill>
                  <a:srgbClr val="00A499"/>
                </a:solidFill>
              </a:rPr>
              <a:t>2</a:t>
            </a:r>
            <a:r>
              <a:rPr lang="cs-CZ" sz="2000" b="1" dirty="0">
                <a:solidFill>
                  <a:srgbClr val="00A499"/>
                </a:solidFill>
              </a:rPr>
              <a:t> </a:t>
            </a:r>
            <a:r>
              <a:rPr lang="cs-CZ" sz="2000" dirty="0"/>
              <a:t>      602 ppmv           13 ppmv </a:t>
            </a:r>
            <a:r>
              <a:rPr lang="en-GB" sz="2000" dirty="0"/>
              <a:t>H</a:t>
            </a:r>
            <a:r>
              <a:rPr lang="en-GB" sz="2000" baseline="-25000" dirty="0"/>
              <a:t>2</a:t>
            </a:r>
            <a:endParaRPr lang="cs-CZ" sz="2000" dirty="0"/>
          </a:p>
          <a:p>
            <a:r>
              <a:rPr lang="cs-CZ" sz="2000" b="1" dirty="0">
                <a:solidFill>
                  <a:srgbClr val="00A499"/>
                </a:solidFill>
              </a:rPr>
              <a:t>                            -  98 %</a:t>
            </a:r>
            <a:endParaRPr lang="en-GB" sz="2000" b="1" dirty="0">
              <a:solidFill>
                <a:srgbClr val="00A499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7029796" y="4380162"/>
            <a:ext cx="1095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A499"/>
                </a:solidFill>
              </a:rPr>
              <a:t>BIOPLYN</a:t>
            </a:r>
            <a:endParaRPr lang="en-GB" sz="2000" b="1" dirty="0">
              <a:solidFill>
                <a:srgbClr val="00A499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8649832" y="4373975"/>
            <a:ext cx="15327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A499"/>
                </a:solidFill>
              </a:rPr>
              <a:t>BIOMETHAN</a:t>
            </a:r>
            <a:endParaRPr lang="en-GB" sz="2000" b="1" dirty="0">
              <a:solidFill>
                <a:srgbClr val="00A499"/>
              </a:solidFill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FCB8BDA7-1B65-4F02-B686-F29A95B970EB}"/>
              </a:ext>
            </a:extLst>
          </p:cNvPr>
          <p:cNvSpPr/>
          <p:nvPr/>
        </p:nvSpPr>
        <p:spPr>
          <a:xfrm>
            <a:off x="460603" y="1057040"/>
            <a:ext cx="638623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200" b="1" dirty="0">
                <a:solidFill>
                  <a:srgbClr val="00A499"/>
                </a:solidFill>
              </a:rPr>
              <a:t>Separace pomocí </a:t>
            </a:r>
            <a:r>
              <a:rPr lang="cs-CZ" sz="2200" b="1" dirty="0" smtClean="0">
                <a:solidFill>
                  <a:srgbClr val="00A499"/>
                </a:solidFill>
              </a:rPr>
              <a:t>dvou paralelních </a:t>
            </a:r>
            <a:r>
              <a:rPr lang="cs-CZ" sz="2200" b="1" dirty="0">
                <a:solidFill>
                  <a:srgbClr val="00A499"/>
                </a:solidFill>
              </a:rPr>
              <a:t>filtračních modulů</a:t>
            </a:r>
            <a:endParaRPr lang="en-GB" sz="2200" b="1" dirty="0">
              <a:solidFill>
                <a:srgbClr val="00A4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4070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8C08033-8188-47D5-AC30-EF984FB21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13</a:t>
            </a:fld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42BE4761-C664-4BCB-B6F2-3C9B5E9B18DD}"/>
              </a:ext>
            </a:extLst>
          </p:cNvPr>
          <p:cNvSpPr/>
          <p:nvPr/>
        </p:nvSpPr>
        <p:spPr>
          <a:xfrm>
            <a:off x="302469" y="884039"/>
            <a:ext cx="676775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600" b="1" dirty="0">
                <a:solidFill>
                  <a:srgbClr val="00A499"/>
                </a:solidFill>
              </a:rPr>
              <a:t>Zapojení více modulů pro snížení ztrát methanu</a:t>
            </a:r>
            <a:endParaRPr lang="en-GB" sz="2600" b="1" dirty="0">
              <a:solidFill>
                <a:srgbClr val="00A499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469" y="1461604"/>
            <a:ext cx="3856738" cy="520748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/>
          <a:srcRect t="9213"/>
          <a:stretch/>
        </p:blipFill>
        <p:spPr>
          <a:xfrm>
            <a:off x="4090397" y="1376482"/>
            <a:ext cx="4439567" cy="513623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4" t="3434" r="30718"/>
          <a:stretch/>
        </p:blipFill>
        <p:spPr>
          <a:xfrm>
            <a:off x="8556723" y="178209"/>
            <a:ext cx="3433985" cy="4002289"/>
          </a:xfrm>
          <a:prstGeom prst="rect">
            <a:avLst/>
          </a:prstGeom>
          <a:ln w="12700">
            <a:solidFill>
              <a:srgbClr val="00A499"/>
            </a:solidFill>
          </a:ln>
        </p:spPr>
      </p:pic>
      <p:sp>
        <p:nvSpPr>
          <p:cNvPr id="6" name="TextovéPole 5"/>
          <p:cNvSpPr txBox="1"/>
          <p:nvPr/>
        </p:nvSpPr>
        <p:spPr>
          <a:xfrm>
            <a:off x="7417481" y="4748360"/>
            <a:ext cx="471847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just">
              <a:buClr>
                <a:srgbClr val="00A499"/>
              </a:buClr>
              <a:buFont typeface="Arial" panose="020B0604020202020204" pitchFamily="34" charset="0"/>
              <a:buChar char="•"/>
            </a:pPr>
            <a:r>
              <a:rPr lang="cs-CZ" dirty="0"/>
              <a:t>Snížení ztrát methanu do permeátu</a:t>
            </a:r>
            <a:br>
              <a:rPr lang="cs-CZ" dirty="0"/>
            </a:br>
            <a:r>
              <a:rPr lang="cs-CZ" dirty="0"/>
              <a:t>(recyklace permeátového proudu)</a:t>
            </a:r>
          </a:p>
          <a:p>
            <a:pPr marL="285750" indent="-285750" algn="just">
              <a:buClr>
                <a:srgbClr val="00A499"/>
              </a:buClr>
              <a:buFont typeface="Arial" panose="020B0604020202020204" pitchFamily="34" charset="0"/>
              <a:buChar char="•"/>
            </a:pPr>
            <a:r>
              <a:rPr lang="cs-CZ" dirty="0"/>
              <a:t>Možnost zvýšení průtočné kapacity aparatury</a:t>
            </a:r>
            <a:br>
              <a:rPr lang="cs-CZ" dirty="0"/>
            </a:br>
            <a:r>
              <a:rPr lang="cs-CZ" dirty="0"/>
              <a:t>(řazení více modulů)</a:t>
            </a:r>
          </a:p>
          <a:p>
            <a:pPr marL="285750" indent="-285750" algn="just">
              <a:buClr>
                <a:srgbClr val="00A499"/>
              </a:buClr>
              <a:buFont typeface="Arial" panose="020B0604020202020204" pitchFamily="34" charset="0"/>
              <a:buChar char="•"/>
            </a:pPr>
            <a:r>
              <a:rPr lang="cs-CZ" dirty="0"/>
              <a:t>Životnost membrány ???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47636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17/10/2023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14</a:t>
            </a:fld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EDDB3C1C-78A3-FD45-9288-66B6297FA8A9}"/>
              </a:ext>
            </a:extLst>
          </p:cNvPr>
          <p:cNvSpPr/>
          <p:nvPr/>
        </p:nvSpPr>
        <p:spPr>
          <a:xfrm>
            <a:off x="3563619" y="2368254"/>
            <a:ext cx="5280660" cy="707886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cs-CZ" sz="4000" b="1" dirty="0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Děkuji za pozornost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8408D255-5881-3A44-BC2B-29C775205970}"/>
              </a:ext>
            </a:extLst>
          </p:cNvPr>
          <p:cNvSpPr/>
          <p:nvPr/>
        </p:nvSpPr>
        <p:spPr>
          <a:xfrm>
            <a:off x="3048000" y="3500527"/>
            <a:ext cx="6096000" cy="243143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cs-CZ" sz="2000" b="1" dirty="0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Ing. </a:t>
            </a:r>
            <a:r>
              <a:rPr lang="cs-CZ" sz="2600" b="1" dirty="0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Petra Wojnarová</a:t>
            </a:r>
            <a:endParaRPr lang="cs-CZ" sz="2000" b="1" dirty="0">
              <a:solidFill>
                <a:srgbClr val="00A4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cs-CZ" dirty="0"/>
          </a:p>
          <a:p>
            <a:pPr algn="ctr"/>
            <a:r>
              <a:rPr lang="cs-CZ" dirty="0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+420 597 327 306</a:t>
            </a:r>
          </a:p>
          <a:p>
            <a:pPr algn="ctr"/>
            <a:r>
              <a:rPr lang="cs-CZ" dirty="0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+420 739 127 065</a:t>
            </a:r>
          </a:p>
          <a:p>
            <a:pPr algn="ctr"/>
            <a:endParaRPr lang="cs-CZ" dirty="0">
              <a:solidFill>
                <a:srgbClr val="00A4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cs-CZ" b="1" dirty="0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petra.wojnarova@vsb.cz</a:t>
            </a:r>
          </a:p>
          <a:p>
            <a:pPr algn="ctr"/>
            <a:endParaRPr lang="cs-CZ" b="1" dirty="0">
              <a:solidFill>
                <a:srgbClr val="00A4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cs-CZ" b="1" dirty="0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iet.vsb.cz</a:t>
            </a:r>
          </a:p>
        </p:txBody>
      </p:sp>
      <p:sp>
        <p:nvSpPr>
          <p:cNvPr id="7" name="Zástupný symbol pro zápatí 4">
            <a:extLst>
              <a:ext uri="{FF2B5EF4-FFF2-40B4-BE49-F238E27FC236}">
                <a16:creationId xmlns:a16="http://schemas.microsoft.com/office/drawing/2014/main" id="{10839AD1-486C-9041-A567-3E7340E41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03307" y="6356352"/>
            <a:ext cx="10145949" cy="312738"/>
          </a:xfrm>
        </p:spPr>
        <p:txBody>
          <a:bodyPr/>
          <a:lstStyle/>
          <a:p>
            <a:r>
              <a:rPr lang="cs-CZ" dirty="0"/>
              <a:t>Týden výzkumu a inovací pro praxi a životní prostředí  2023, Hustopeče u Brna </a:t>
            </a:r>
          </a:p>
        </p:txBody>
      </p:sp>
    </p:spTree>
    <p:extLst>
      <p:ext uri="{BB962C8B-B14F-4D97-AF65-F5344CB8AC3E}">
        <p14:creationId xmlns:p14="http://schemas.microsoft.com/office/powerpoint/2010/main" val="3231451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0453583-31E8-4DCD-8EE3-EF9ED660D25A}"/>
              </a:ext>
            </a:extLst>
          </p:cNvPr>
          <p:cNvSpPr txBox="1"/>
          <p:nvPr/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rPr>
              <a:t>11/04/2019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AA4C93B-AA1D-49B4-BEA7-DC8E10A0BED1}"/>
              </a:ext>
            </a:extLst>
          </p:cNvPr>
          <p:cNvSpPr txBox="1"/>
          <p:nvPr/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rPr>
              <a:t>Název prezentace 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3C8B035-F1AD-4A2F-8D4A-281B4CC1403E}"/>
              </a:ext>
            </a:extLst>
          </p:cNvPr>
          <p:cNvSpPr txBox="1"/>
          <p:nvPr/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DB75C68-2590-48D7-8B8A-42B16BF1AD58}" type="slidenum">
              <a:t>1</a:t>
            </a:fld>
            <a:endParaRPr lang="cs-CZ" sz="1200" b="0" i="0" u="none" strike="noStrike" kern="1200" cap="none" spc="0" baseline="0">
              <a:solidFill>
                <a:srgbClr val="898989"/>
              </a:solidFill>
              <a:uFillTx/>
              <a:latin typeface="Calibri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128FF6C-3225-4F93-B7CF-1E96751C0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solidFill>
            <a:srgbClr val="00A499"/>
          </a:solidFill>
          <a:ln cap="flat">
            <a:noFill/>
          </a:ln>
        </p:spPr>
      </p:pic>
      <p:pic>
        <p:nvPicPr>
          <p:cNvPr id="8" name="Picture 19">
            <a:extLst>
              <a:ext uri="{FF2B5EF4-FFF2-40B4-BE49-F238E27FC236}">
                <a16:creationId xmlns:a16="http://schemas.microsoft.com/office/drawing/2014/main" id="{E7187E42-B854-E74E-9191-73BE8A69E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505" y="0"/>
            <a:ext cx="8515229" cy="165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548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9060100-3F9D-294E-9E64-0A276098DA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6468" y="6507522"/>
            <a:ext cx="947170" cy="302347"/>
          </a:xfrm>
        </p:spPr>
        <p:txBody>
          <a:bodyPr/>
          <a:lstStyle/>
          <a:p>
            <a:r>
              <a:rPr lang="cs-CZ" dirty="0"/>
              <a:t>17/10/2023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0839AD1-486C-9041-A567-3E7340E41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63638" y="6502327"/>
            <a:ext cx="10145949" cy="312738"/>
          </a:xfrm>
        </p:spPr>
        <p:txBody>
          <a:bodyPr/>
          <a:lstStyle/>
          <a:p>
            <a:r>
              <a:rPr lang="cs-CZ" dirty="0"/>
              <a:t>Týden výzkumu a inovací pro praxi a životní prostředí  2023, Hustopeče u Brna 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CC1E2A1-964A-F34C-B66D-B03207673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2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/>
          <a:srcRect l="52950" t="28318" r="20699" b="23754"/>
          <a:stretch/>
        </p:blipFill>
        <p:spPr>
          <a:xfrm>
            <a:off x="7229303" y="820038"/>
            <a:ext cx="4359623" cy="4613648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4153D8A-A188-42DB-8D8C-536D1A733698}"/>
              </a:ext>
            </a:extLst>
          </p:cNvPr>
          <p:cNvSpPr txBox="1"/>
          <p:nvPr/>
        </p:nvSpPr>
        <p:spPr>
          <a:xfrm>
            <a:off x="413274" y="1921376"/>
            <a:ext cx="619549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3000" b="1" dirty="0">
                <a:solidFill>
                  <a:srgbClr val="00A499"/>
                </a:solidFill>
              </a:rPr>
              <a:t>Využití kompozitní vodou smáčené membrány pro čištění surového bioplynu</a:t>
            </a:r>
            <a:endParaRPr lang="en-GB" sz="3000" b="1" dirty="0">
              <a:solidFill>
                <a:srgbClr val="00A499"/>
              </a:solidFill>
            </a:endParaRPr>
          </a:p>
        </p:txBody>
      </p:sp>
      <p:sp>
        <p:nvSpPr>
          <p:cNvPr id="9" name="Podnadpis 2"/>
          <p:cNvSpPr txBox="1">
            <a:spLocks/>
          </p:cNvSpPr>
          <p:nvPr/>
        </p:nvSpPr>
        <p:spPr>
          <a:xfrm>
            <a:off x="482233" y="3947367"/>
            <a:ext cx="6849591" cy="5560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Ing. Petra Wojnarová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2" name="TextovéPole 1"/>
          <p:cNvSpPr txBox="1"/>
          <p:nvPr/>
        </p:nvSpPr>
        <p:spPr>
          <a:xfrm>
            <a:off x="300651" y="5583237"/>
            <a:ext cx="1169005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200" dirty="0"/>
              <a:t>„Experimentální výsledky byly získány s využitím velké výzkumné infrastruktury ENREGAT podporované MŠMT, č. projektu LM2018098 a velké výzkumné infrastruktury ENREGAT podporované MŠMT, č. projektu LM2023056. Tato práce byla dále podpořena doktorandskou grantovou soutěží VŠB - Technická univerzita Ostrava, reg. </a:t>
            </a:r>
            <a:r>
              <a:rPr lang="cs-CZ" sz="1100" dirty="0"/>
              <a:t>No</a:t>
            </a:r>
            <a:r>
              <a:rPr lang="cs-CZ" sz="1200" dirty="0"/>
              <a:t>. CZ.02.2.69/0.0/0.0/19_073/0016945 v rámci Operačního programu Výzkum, vývoj a vzdělávání, v rámci projektu DGS/TEAM/2020-004 „Study of photochemical, photocatalytic and membrane processes with application in environmental technologies.“ </a:t>
            </a:r>
          </a:p>
        </p:txBody>
      </p:sp>
    </p:spTree>
    <p:extLst>
      <p:ext uri="{BB962C8B-B14F-4D97-AF65-F5344CB8AC3E}">
        <p14:creationId xmlns:p14="http://schemas.microsoft.com/office/powerpoint/2010/main" val="3395750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3</a:t>
            </a:fld>
            <a:endParaRPr lang="cs-CZ"/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671751"/>
              </p:ext>
            </p:extLst>
          </p:nvPr>
        </p:nvGraphicFramePr>
        <p:xfrm>
          <a:off x="5372789" y="1338456"/>
          <a:ext cx="5852674" cy="47505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7439">
                  <a:extLst>
                    <a:ext uri="{9D8B030D-6E8A-4147-A177-3AD203B41FA5}">
                      <a16:colId xmlns:a16="http://schemas.microsoft.com/office/drawing/2014/main" val="132833479"/>
                    </a:ext>
                  </a:extLst>
                </a:gridCol>
                <a:gridCol w="1394969">
                  <a:extLst>
                    <a:ext uri="{9D8B030D-6E8A-4147-A177-3AD203B41FA5}">
                      <a16:colId xmlns:a16="http://schemas.microsoft.com/office/drawing/2014/main" val="3791350602"/>
                    </a:ext>
                  </a:extLst>
                </a:gridCol>
                <a:gridCol w="1269428">
                  <a:extLst>
                    <a:ext uri="{9D8B030D-6E8A-4147-A177-3AD203B41FA5}">
                      <a16:colId xmlns:a16="http://schemas.microsoft.com/office/drawing/2014/main" val="4016413628"/>
                    </a:ext>
                  </a:extLst>
                </a:gridCol>
                <a:gridCol w="1170838">
                  <a:extLst>
                    <a:ext uri="{9D8B030D-6E8A-4147-A177-3AD203B41FA5}">
                      <a16:colId xmlns:a16="http://schemas.microsoft.com/office/drawing/2014/main" val="845014540"/>
                    </a:ext>
                  </a:extLst>
                </a:gridCol>
              </a:tblGrid>
              <a:tr h="572481">
                <a:tc>
                  <a:txBody>
                    <a:bodyPr/>
                    <a:lstStyle/>
                    <a:p>
                      <a:pPr algn="l"/>
                      <a:r>
                        <a:rPr lang="cs-CZ" sz="1700" noProof="0" dirty="0">
                          <a:solidFill>
                            <a:schemeClr val="tx1"/>
                          </a:solidFill>
                        </a:rPr>
                        <a:t>Plynná</a:t>
                      </a:r>
                      <a:r>
                        <a:rPr lang="cs-CZ" sz="1700" baseline="0" noProof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sz="1700" baseline="0" noProof="0" dirty="0" smtClean="0">
                          <a:solidFill>
                            <a:schemeClr val="tx1"/>
                          </a:solidFill>
                        </a:rPr>
                        <a:t>složka bioplynu</a:t>
                      </a:r>
                      <a:endParaRPr lang="en-GB" sz="1700" noProof="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700" noProof="0" dirty="0">
                          <a:solidFill>
                            <a:schemeClr val="tx1"/>
                          </a:solidFill>
                        </a:rPr>
                        <a:t>Zemědělský</a:t>
                      </a:r>
                      <a:r>
                        <a:rPr lang="cs-CZ" sz="1700" baseline="0" noProof="0" dirty="0">
                          <a:solidFill>
                            <a:schemeClr val="tx1"/>
                          </a:solidFill>
                        </a:rPr>
                        <a:t> odpad</a:t>
                      </a:r>
                      <a:endParaRPr lang="en-GB" sz="1700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700" noProof="0" dirty="0">
                          <a:solidFill>
                            <a:schemeClr val="tx1"/>
                          </a:solidFill>
                        </a:rPr>
                        <a:t>Průmyslový</a:t>
                      </a:r>
                      <a:r>
                        <a:rPr lang="cs-CZ" sz="1700" baseline="0" noProof="0" dirty="0">
                          <a:solidFill>
                            <a:schemeClr val="tx1"/>
                          </a:solidFill>
                        </a:rPr>
                        <a:t> odpad</a:t>
                      </a:r>
                      <a:endParaRPr lang="en-GB" sz="1700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700" noProof="0" dirty="0">
                          <a:solidFill>
                            <a:schemeClr val="tx1"/>
                          </a:solidFill>
                        </a:rPr>
                        <a:t>Skládky</a:t>
                      </a:r>
                      <a:endParaRPr lang="en-GB" sz="1700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1202112"/>
                  </a:ext>
                </a:extLst>
              </a:tr>
              <a:tr h="324406">
                <a:tc gridSpan="4">
                  <a:txBody>
                    <a:bodyPr/>
                    <a:lstStyle/>
                    <a:p>
                      <a:pPr algn="ctr"/>
                      <a:r>
                        <a:rPr lang="cs-CZ" sz="1400" noProof="0" dirty="0">
                          <a:solidFill>
                            <a:schemeClr val="tx1"/>
                          </a:solidFill>
                        </a:rPr>
                        <a:t>obj.%</a:t>
                      </a:r>
                      <a:endParaRPr lang="en-GB" sz="1400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2100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2100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2100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6470315"/>
                  </a:ext>
                </a:extLst>
              </a:tr>
              <a:tr h="381654">
                <a:tc>
                  <a:txBody>
                    <a:bodyPr/>
                    <a:lstStyle/>
                    <a:p>
                      <a:pPr algn="l"/>
                      <a:r>
                        <a:rPr lang="cs-CZ" noProof="0" dirty="0" smtClean="0"/>
                        <a:t>Methan</a:t>
                      </a:r>
                      <a:endParaRPr lang="en-GB" noProof="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noProof="0" dirty="0">
                          <a:solidFill>
                            <a:srgbClr val="00A499"/>
                          </a:solidFill>
                        </a:rPr>
                        <a:t>50-80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noProof="0" dirty="0">
                          <a:solidFill>
                            <a:srgbClr val="00A499"/>
                          </a:solidFill>
                        </a:rPr>
                        <a:t>50-70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noProof="0" dirty="0">
                          <a:solidFill>
                            <a:srgbClr val="00A499"/>
                          </a:solidFill>
                        </a:rPr>
                        <a:t>50-80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3997717"/>
                  </a:ext>
                </a:extLst>
              </a:tr>
              <a:tr h="381654">
                <a:tc>
                  <a:txBody>
                    <a:bodyPr/>
                    <a:lstStyle/>
                    <a:p>
                      <a:pPr algn="l"/>
                      <a:r>
                        <a:rPr lang="cs-CZ" sz="1800" noProof="0" dirty="0">
                          <a:solidFill>
                            <a:schemeClr val="tx1"/>
                          </a:solidFill>
                        </a:rPr>
                        <a:t>Oxid</a:t>
                      </a:r>
                      <a:r>
                        <a:rPr lang="cs-CZ" sz="1800" baseline="0" noProof="0" dirty="0">
                          <a:solidFill>
                            <a:schemeClr val="tx1"/>
                          </a:solidFill>
                        </a:rPr>
                        <a:t> uhličitý</a:t>
                      </a:r>
                      <a:endParaRPr lang="en-GB" sz="1800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noProof="0" dirty="0">
                          <a:solidFill>
                            <a:schemeClr val="tx1"/>
                          </a:solidFill>
                        </a:rPr>
                        <a:t>30-70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noProof="0" dirty="0">
                          <a:solidFill>
                            <a:schemeClr val="tx1"/>
                          </a:solidFill>
                        </a:rPr>
                        <a:t>30-50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noProof="0" dirty="0">
                          <a:solidFill>
                            <a:schemeClr val="tx1"/>
                          </a:solidFill>
                        </a:rPr>
                        <a:t>20-50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7542665"/>
                  </a:ext>
                </a:extLst>
              </a:tr>
              <a:tr h="381654">
                <a:tc>
                  <a:txBody>
                    <a:bodyPr/>
                    <a:lstStyle/>
                    <a:p>
                      <a:pPr algn="l"/>
                      <a:r>
                        <a:rPr lang="cs-CZ" sz="1800" noProof="0" dirty="0">
                          <a:solidFill>
                            <a:schemeClr val="tx1"/>
                          </a:solidFill>
                        </a:rPr>
                        <a:t>Dusík</a:t>
                      </a:r>
                      <a:endParaRPr lang="en-GB" sz="1800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noProof="0" dirty="0">
                          <a:solidFill>
                            <a:schemeClr val="tx1"/>
                          </a:solidFill>
                        </a:rPr>
                        <a:t>0-1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noProof="0" dirty="0">
                          <a:solidFill>
                            <a:schemeClr val="tx1"/>
                          </a:solidFill>
                        </a:rPr>
                        <a:t>0-1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noProof="0" dirty="0">
                          <a:solidFill>
                            <a:schemeClr val="tx1"/>
                          </a:solidFill>
                        </a:rPr>
                        <a:t>0-3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5309342"/>
                  </a:ext>
                </a:extLst>
              </a:tr>
              <a:tr h="381654">
                <a:tc>
                  <a:txBody>
                    <a:bodyPr/>
                    <a:lstStyle/>
                    <a:p>
                      <a:pPr algn="l"/>
                      <a:r>
                        <a:rPr lang="cs-CZ" sz="1800" noProof="0" dirty="0">
                          <a:solidFill>
                            <a:schemeClr val="tx1"/>
                          </a:solidFill>
                        </a:rPr>
                        <a:t>Kyslík</a:t>
                      </a:r>
                      <a:endParaRPr lang="en-GB" sz="1800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noProof="0" dirty="0">
                          <a:solidFill>
                            <a:schemeClr val="tx1"/>
                          </a:solidFill>
                        </a:rPr>
                        <a:t>0-1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noProof="0" dirty="0">
                          <a:solidFill>
                            <a:schemeClr val="tx1"/>
                          </a:solidFill>
                        </a:rPr>
                        <a:t>0-1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noProof="0" dirty="0">
                          <a:solidFill>
                            <a:schemeClr val="tx1"/>
                          </a:solidFill>
                        </a:rPr>
                        <a:t>0-1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3283295"/>
                  </a:ext>
                </a:extLst>
              </a:tr>
              <a:tr h="381654">
                <a:tc>
                  <a:txBody>
                    <a:bodyPr/>
                    <a:lstStyle/>
                    <a:p>
                      <a:pPr algn="l"/>
                      <a:r>
                        <a:rPr lang="cs-CZ" sz="1800" noProof="0" dirty="0">
                          <a:solidFill>
                            <a:schemeClr val="tx1"/>
                          </a:solidFill>
                        </a:rPr>
                        <a:t>Sulfan</a:t>
                      </a:r>
                      <a:endParaRPr lang="en-GB" sz="1800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noProof="0" dirty="0">
                          <a:solidFill>
                            <a:schemeClr val="tx1"/>
                          </a:solidFill>
                        </a:rPr>
                        <a:t>0.70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noProof="0" dirty="0">
                          <a:solidFill>
                            <a:schemeClr val="tx1"/>
                          </a:solidFill>
                        </a:rPr>
                        <a:t>0.80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noProof="0" dirty="0">
                          <a:solidFill>
                            <a:schemeClr val="tx1"/>
                          </a:solidFill>
                        </a:rPr>
                        <a:t>0.10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2595583"/>
                  </a:ext>
                </a:extLst>
              </a:tr>
              <a:tr h="381654">
                <a:tc>
                  <a:txBody>
                    <a:bodyPr/>
                    <a:lstStyle/>
                    <a:p>
                      <a:pPr algn="l"/>
                      <a:r>
                        <a:rPr lang="cs-CZ" sz="1800" noProof="0" dirty="0">
                          <a:solidFill>
                            <a:schemeClr val="tx1"/>
                          </a:solidFill>
                        </a:rPr>
                        <a:t>Vodík</a:t>
                      </a:r>
                      <a:endParaRPr lang="en-GB" sz="1800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noProof="0" dirty="0">
                          <a:solidFill>
                            <a:schemeClr val="tx1"/>
                          </a:solidFill>
                        </a:rPr>
                        <a:t>0-2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noProof="0" dirty="0">
                          <a:solidFill>
                            <a:schemeClr val="tx1"/>
                          </a:solidFill>
                        </a:rPr>
                        <a:t>0-2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noProof="0" dirty="0">
                          <a:solidFill>
                            <a:schemeClr val="tx1"/>
                          </a:solidFill>
                        </a:rPr>
                        <a:t>0-5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9115379"/>
                  </a:ext>
                </a:extLst>
              </a:tr>
              <a:tr h="381654">
                <a:tc>
                  <a:txBody>
                    <a:bodyPr/>
                    <a:lstStyle/>
                    <a:p>
                      <a:pPr algn="l"/>
                      <a:r>
                        <a:rPr lang="cs-CZ" sz="1800" noProof="0" dirty="0">
                          <a:solidFill>
                            <a:schemeClr val="tx1"/>
                          </a:solidFill>
                        </a:rPr>
                        <a:t>Oxid</a:t>
                      </a:r>
                      <a:r>
                        <a:rPr lang="cs-CZ" sz="1800" baseline="0" noProof="0" dirty="0">
                          <a:solidFill>
                            <a:schemeClr val="tx1"/>
                          </a:solidFill>
                        </a:rPr>
                        <a:t> uhelnatý</a:t>
                      </a:r>
                      <a:endParaRPr lang="en-GB" sz="1800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noProof="0" dirty="0">
                          <a:solidFill>
                            <a:schemeClr val="tx1"/>
                          </a:solidFill>
                        </a:rPr>
                        <a:t>0-1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noProof="0" dirty="0">
                          <a:solidFill>
                            <a:schemeClr val="tx1"/>
                          </a:solidFill>
                        </a:rPr>
                        <a:t>0-1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noProof="0" dirty="0">
                          <a:solidFill>
                            <a:schemeClr val="tx1"/>
                          </a:solidFill>
                        </a:rPr>
                        <a:t>0-1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031779"/>
                  </a:ext>
                </a:extLst>
              </a:tr>
              <a:tr h="381654">
                <a:tc>
                  <a:txBody>
                    <a:bodyPr/>
                    <a:lstStyle/>
                    <a:p>
                      <a:pPr algn="l"/>
                      <a:r>
                        <a:rPr lang="en-GB" sz="1800" noProof="0" dirty="0">
                          <a:solidFill>
                            <a:schemeClr val="tx1"/>
                          </a:solidFill>
                        </a:rPr>
                        <a:t>Am</a:t>
                      </a:r>
                      <a:r>
                        <a:rPr lang="cs-CZ" sz="1800" noProof="0" dirty="0" err="1">
                          <a:solidFill>
                            <a:schemeClr val="tx1"/>
                          </a:solidFill>
                        </a:rPr>
                        <a:t>oniak</a:t>
                      </a:r>
                      <a:endParaRPr lang="en-GB" sz="1800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noProof="0" dirty="0"/>
                        <a:t>stopy</a:t>
                      </a:r>
                      <a:endParaRPr lang="en-GB" noProof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noProof="0" dirty="0">
                          <a:solidFill>
                            <a:schemeClr val="tx1"/>
                          </a:solidFill>
                        </a:rPr>
                        <a:t>stopy</a:t>
                      </a:r>
                      <a:endParaRPr lang="en-GB" sz="1800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noProof="0" dirty="0">
                          <a:solidFill>
                            <a:schemeClr val="tx1"/>
                          </a:solidFill>
                        </a:rPr>
                        <a:t>stopy</a:t>
                      </a:r>
                      <a:endParaRPr lang="en-GB" sz="1800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9301655"/>
                  </a:ext>
                </a:extLst>
              </a:tr>
              <a:tr h="381654">
                <a:tc>
                  <a:txBody>
                    <a:bodyPr/>
                    <a:lstStyle/>
                    <a:p>
                      <a:pPr algn="l"/>
                      <a:r>
                        <a:rPr lang="en-GB" sz="1800" noProof="0" dirty="0">
                          <a:solidFill>
                            <a:schemeClr val="tx1"/>
                          </a:solidFill>
                        </a:rPr>
                        <a:t>Siloxan</a:t>
                      </a:r>
                      <a:r>
                        <a:rPr lang="cs-CZ" sz="1800" noProof="0" dirty="0">
                          <a:solidFill>
                            <a:schemeClr val="tx1"/>
                          </a:solidFill>
                        </a:rPr>
                        <a:t>y </a:t>
                      </a:r>
                      <a:r>
                        <a:rPr lang="cs-CZ" noProof="0" dirty="0"/>
                        <a:t>a další l.</a:t>
                      </a:r>
                      <a:endParaRPr lang="en-GB" sz="1800" i="1" noProof="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noProof="0" dirty="0"/>
                        <a:t>stopy</a:t>
                      </a:r>
                      <a:endParaRPr lang="en-GB" noProof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noProof="0" dirty="0">
                          <a:solidFill>
                            <a:schemeClr val="tx1"/>
                          </a:solidFill>
                        </a:rPr>
                        <a:t>stopy</a:t>
                      </a:r>
                      <a:endParaRPr lang="en-GB" sz="1800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noProof="0" dirty="0">
                          <a:solidFill>
                            <a:schemeClr val="tx1"/>
                          </a:solidFill>
                        </a:rPr>
                        <a:t>stopy</a:t>
                      </a:r>
                      <a:endParaRPr lang="en-GB" sz="1800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568446"/>
                  </a:ext>
                </a:extLst>
              </a:tr>
              <a:tr h="381654">
                <a:tc>
                  <a:txBody>
                    <a:bodyPr/>
                    <a:lstStyle/>
                    <a:p>
                      <a:pPr algn="l"/>
                      <a:r>
                        <a:rPr lang="cs-CZ" sz="1800" noProof="0" dirty="0">
                          <a:solidFill>
                            <a:schemeClr val="tx1"/>
                          </a:solidFill>
                        </a:rPr>
                        <a:t>Voda</a:t>
                      </a:r>
                      <a:endParaRPr lang="en-GB" sz="1800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noProof="0" dirty="0"/>
                        <a:t>nasycený</a:t>
                      </a:r>
                      <a:endParaRPr lang="en-GB" noProof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noProof="0" dirty="0">
                          <a:solidFill>
                            <a:schemeClr val="tx1"/>
                          </a:solidFill>
                        </a:rPr>
                        <a:t>n</a:t>
                      </a:r>
                      <a:r>
                        <a:rPr lang="en-GB" sz="1800" noProof="0" dirty="0">
                          <a:solidFill>
                            <a:schemeClr val="tx1"/>
                          </a:solidFill>
                        </a:rPr>
                        <a:t>a</a:t>
                      </a:r>
                      <a:r>
                        <a:rPr lang="cs-CZ" sz="1800" noProof="0" dirty="0">
                          <a:solidFill>
                            <a:schemeClr val="tx1"/>
                          </a:solidFill>
                        </a:rPr>
                        <a:t>sycený</a:t>
                      </a:r>
                      <a:endParaRPr lang="en-GB" sz="1800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noProof="0" dirty="0">
                          <a:solidFill>
                            <a:schemeClr val="tx1"/>
                          </a:solidFill>
                        </a:rPr>
                        <a:t>nasycený</a:t>
                      </a:r>
                      <a:endParaRPr lang="en-GB" sz="1800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817219"/>
                  </a:ext>
                </a:extLst>
              </a:tr>
            </a:tbl>
          </a:graphicData>
        </a:graphic>
      </p:graphicFrame>
      <p:pic>
        <p:nvPicPr>
          <p:cNvPr id="6" name="Picture 2">
            <a:extLst>
              <a:ext uri="{FF2B5EF4-FFF2-40B4-BE49-F238E27FC236}">
                <a16:creationId xmlns:a16="http://schemas.microsoft.com/office/drawing/2014/main" id="{C2C3A308-A0BB-4888-A5D8-3557B257BC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" t="5618" r="6242" b="5806"/>
          <a:stretch/>
        </p:blipFill>
        <p:spPr bwMode="auto">
          <a:xfrm>
            <a:off x="439842" y="1344381"/>
            <a:ext cx="3994484" cy="2141621"/>
          </a:xfrm>
          <a:prstGeom prst="rect">
            <a:avLst/>
          </a:prstGeom>
          <a:noFill/>
          <a:ln w="12700">
            <a:solidFill>
              <a:srgbClr val="00A4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54001B0-D290-430D-9617-3E6B97AAEC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70" t="6745" r="5946"/>
          <a:stretch/>
        </p:blipFill>
        <p:spPr>
          <a:xfrm>
            <a:off x="451874" y="4295825"/>
            <a:ext cx="3970421" cy="2216895"/>
          </a:xfrm>
          <a:prstGeom prst="rect">
            <a:avLst/>
          </a:prstGeom>
          <a:ln w="12700">
            <a:solidFill>
              <a:srgbClr val="00A499"/>
            </a:solidFill>
          </a:ln>
        </p:spPr>
      </p:pic>
      <p:sp>
        <p:nvSpPr>
          <p:cNvPr id="8" name="TextovéPole 7"/>
          <p:cNvSpPr txBox="1"/>
          <p:nvPr/>
        </p:nvSpPr>
        <p:spPr>
          <a:xfrm>
            <a:off x="379409" y="3700873"/>
            <a:ext cx="49933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2000" b="1" dirty="0" smtClean="0">
                <a:solidFill>
                  <a:srgbClr val="00A499"/>
                </a:solidFill>
              </a:rPr>
              <a:t>Biomethan (Bio-CNG</a:t>
            </a:r>
            <a:r>
              <a:rPr lang="cs-CZ" altLang="cs-CZ" sz="2000" b="1" dirty="0">
                <a:solidFill>
                  <a:srgbClr val="00A499"/>
                </a:solidFill>
              </a:rPr>
              <a:t>, Bio-LNG)</a:t>
            </a:r>
            <a:r>
              <a:rPr lang="en-GB" altLang="cs-CZ" sz="1600" b="1" dirty="0"/>
              <a:t>	</a:t>
            </a:r>
            <a:endParaRPr lang="cs-CZ" altLang="cs-CZ" sz="1600" b="1" dirty="0"/>
          </a:p>
          <a:p>
            <a:r>
              <a:rPr lang="cs-CZ" altLang="cs-CZ" sz="1600" dirty="0"/>
              <a:t>Požadovaný obsah</a:t>
            </a:r>
            <a:r>
              <a:rPr lang="en-US" altLang="cs-CZ" sz="1600" dirty="0"/>
              <a:t> CH</a:t>
            </a:r>
            <a:r>
              <a:rPr lang="en-US" altLang="cs-CZ" sz="1600" baseline="-25000" dirty="0"/>
              <a:t>4</a:t>
            </a:r>
            <a:r>
              <a:rPr lang="en-US" altLang="cs-CZ" sz="1600" dirty="0"/>
              <a:t> ˃9</a:t>
            </a:r>
            <a:r>
              <a:rPr lang="cs-CZ" altLang="cs-CZ" sz="1600" dirty="0"/>
              <a:t>5</a:t>
            </a:r>
            <a:r>
              <a:rPr lang="en-US" altLang="cs-CZ" sz="1600" dirty="0"/>
              <a:t> </a:t>
            </a:r>
            <a:r>
              <a:rPr lang="cs-CZ" altLang="cs-CZ" sz="1600" dirty="0"/>
              <a:t>obj</a:t>
            </a:r>
            <a:r>
              <a:rPr lang="en-US" altLang="cs-CZ" sz="1600" dirty="0"/>
              <a:t>. %</a:t>
            </a:r>
          </a:p>
          <a:p>
            <a:r>
              <a:rPr lang="en-GB" altLang="cs-CZ" dirty="0"/>
              <a:t>	</a:t>
            </a:r>
            <a:endParaRPr lang="en-GB" dirty="0"/>
          </a:p>
        </p:txBody>
      </p:sp>
      <p:sp>
        <p:nvSpPr>
          <p:cNvPr id="9" name="TextovéPole 8"/>
          <p:cNvSpPr txBox="1"/>
          <p:nvPr/>
        </p:nvSpPr>
        <p:spPr>
          <a:xfrm>
            <a:off x="379409" y="708849"/>
            <a:ext cx="49933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cs-CZ" sz="2000" b="1" dirty="0">
                <a:solidFill>
                  <a:srgbClr val="00A499"/>
                </a:solidFill>
              </a:rPr>
              <a:t>Bio</a:t>
            </a:r>
            <a:r>
              <a:rPr lang="cs-CZ" altLang="cs-CZ" sz="2000" b="1" dirty="0" smtClean="0">
                <a:solidFill>
                  <a:srgbClr val="00A499"/>
                </a:solidFill>
              </a:rPr>
              <a:t>plyn</a:t>
            </a:r>
            <a:r>
              <a:rPr lang="en-GB" altLang="cs-CZ" sz="1600" b="1" dirty="0"/>
              <a:t>	</a:t>
            </a:r>
            <a:endParaRPr lang="cs-CZ" altLang="cs-CZ" sz="1600" b="1" dirty="0"/>
          </a:p>
          <a:p>
            <a:r>
              <a:rPr lang="cs-CZ" altLang="cs-CZ" sz="1600" dirty="0"/>
              <a:t>Běžný obsah</a:t>
            </a:r>
            <a:r>
              <a:rPr lang="en-US" altLang="cs-CZ" sz="1600" dirty="0"/>
              <a:t> CH</a:t>
            </a:r>
            <a:r>
              <a:rPr lang="en-US" altLang="cs-CZ" sz="1600" baseline="-25000" dirty="0"/>
              <a:t>4</a:t>
            </a:r>
            <a:r>
              <a:rPr lang="en-US" altLang="cs-CZ" sz="1600" dirty="0"/>
              <a:t>:</a:t>
            </a:r>
            <a:r>
              <a:rPr lang="cs-CZ" altLang="cs-CZ" sz="1600" dirty="0"/>
              <a:t>  </a:t>
            </a:r>
            <a:r>
              <a:rPr lang="en-US" altLang="cs-CZ" sz="1600" dirty="0"/>
              <a:t>50-65 </a:t>
            </a:r>
            <a:r>
              <a:rPr lang="cs-CZ" altLang="cs-CZ" sz="1600" dirty="0"/>
              <a:t>obj</a:t>
            </a:r>
            <a:r>
              <a:rPr lang="en-US" altLang="cs-CZ" sz="1600" dirty="0"/>
              <a:t>. %</a:t>
            </a:r>
            <a:r>
              <a:rPr lang="en-GB" altLang="cs-CZ" dirty="0"/>
              <a:t>	</a:t>
            </a:r>
            <a:endParaRPr lang="en-GB" dirty="0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>
          <a:xfrm>
            <a:off x="191802" y="6583629"/>
            <a:ext cx="1159801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/>
              <a:t>X.Y. </a:t>
            </a:r>
            <a:r>
              <a:rPr lang="en-GB" sz="1100" dirty="0"/>
              <a:t>Chen, </a:t>
            </a:r>
            <a:r>
              <a:rPr lang="cs-CZ" sz="1100" dirty="0"/>
              <a:t>H. </a:t>
            </a:r>
            <a:r>
              <a:rPr lang="cs-CZ" sz="1100" dirty="0" err="1"/>
              <a:t>Vinh</a:t>
            </a:r>
            <a:r>
              <a:rPr lang="cs-CZ" sz="1100" dirty="0"/>
              <a:t>, A.A. </a:t>
            </a:r>
            <a:r>
              <a:rPr lang="cs-CZ" sz="1100" dirty="0" err="1"/>
              <a:t>Ramirez</a:t>
            </a:r>
            <a:r>
              <a:rPr lang="cs-CZ" sz="1100" dirty="0"/>
              <a:t>, D. </a:t>
            </a:r>
            <a:r>
              <a:rPr lang="cs-CZ" sz="1100" dirty="0" err="1"/>
              <a:t>Rodrigue</a:t>
            </a:r>
            <a:r>
              <a:rPr lang="cs-CZ" sz="1100" dirty="0"/>
              <a:t>, S. </a:t>
            </a:r>
            <a:r>
              <a:rPr lang="cs-CZ" sz="1100" dirty="0" err="1"/>
              <a:t>Kaliagiune</a:t>
            </a:r>
            <a:r>
              <a:rPr lang="cs-CZ" sz="1100" dirty="0"/>
              <a:t>, </a:t>
            </a:r>
            <a:r>
              <a:rPr lang="en-GB" sz="1100" dirty="0"/>
              <a:t>Membrane gas separation technologies for biogas upgrading</a:t>
            </a:r>
            <a:r>
              <a:rPr lang="cs-CZ" sz="1100" dirty="0"/>
              <a:t>,</a:t>
            </a:r>
            <a:r>
              <a:rPr lang="en-GB" sz="1100" dirty="0"/>
              <a:t> RSC Adv. 5(31)</a:t>
            </a:r>
            <a:r>
              <a:rPr lang="cs-CZ" sz="1100" dirty="0"/>
              <a:t> (2015)</a:t>
            </a:r>
            <a:r>
              <a:rPr lang="en-GB" sz="1100" dirty="0"/>
              <a:t>, pp. 24399–24448. </a:t>
            </a:r>
            <a:r>
              <a:rPr lang="cs-CZ" sz="1100" dirty="0"/>
              <a:t> https://</a:t>
            </a:r>
            <a:r>
              <a:rPr lang="en-GB" sz="1100" dirty="0" err="1"/>
              <a:t>doi</a:t>
            </a:r>
            <a:r>
              <a:rPr lang="en-GB" sz="1100" dirty="0"/>
              <a:t>: 10.1039/C5RA00666J.</a:t>
            </a:r>
          </a:p>
        </p:txBody>
      </p:sp>
    </p:spTree>
    <p:extLst>
      <p:ext uri="{BB962C8B-B14F-4D97-AF65-F5344CB8AC3E}">
        <p14:creationId xmlns:p14="http://schemas.microsoft.com/office/powerpoint/2010/main" val="1425201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9A2CF66-91E1-4E00-B902-D53246932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4</a:t>
            </a:fld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5B9E9545-77EB-4769-A23B-F1396A4BFDFC}"/>
              </a:ext>
            </a:extLst>
          </p:cNvPr>
          <p:cNvSpPr/>
          <p:nvPr/>
        </p:nvSpPr>
        <p:spPr>
          <a:xfrm>
            <a:off x="159782" y="1155635"/>
            <a:ext cx="118507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400" b="1" dirty="0">
                <a:solidFill>
                  <a:srgbClr val="00A499"/>
                </a:solidFill>
              </a:rPr>
              <a:t>Separace CH</a:t>
            </a:r>
            <a:r>
              <a:rPr lang="cs-CZ" sz="2400" b="1" baseline="-25000" dirty="0">
                <a:solidFill>
                  <a:srgbClr val="00A499"/>
                </a:solidFill>
              </a:rPr>
              <a:t>4</a:t>
            </a:r>
            <a:r>
              <a:rPr lang="cs-CZ" sz="2400" b="1" dirty="0">
                <a:solidFill>
                  <a:srgbClr val="00A499"/>
                </a:solidFill>
              </a:rPr>
              <a:t> ze surového bioplynu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D054A3F3-12CD-4331-AA3C-F936DBB7C2BE}"/>
              </a:ext>
            </a:extLst>
          </p:cNvPr>
          <p:cNvSpPr/>
          <p:nvPr/>
        </p:nvSpPr>
        <p:spPr>
          <a:xfrm>
            <a:off x="159782" y="1700563"/>
            <a:ext cx="559484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200" b="1" dirty="0">
                <a:solidFill>
                  <a:srgbClr val="202124"/>
                </a:solidFill>
              </a:rPr>
              <a:t>Použití: TFC membrány (</a:t>
            </a:r>
            <a:r>
              <a:rPr lang="en-GB" sz="2200" b="1" dirty="0">
                <a:solidFill>
                  <a:srgbClr val="202124"/>
                </a:solidFill>
              </a:rPr>
              <a:t>thin-film composite</a:t>
            </a:r>
            <a:r>
              <a:rPr lang="cs-CZ" sz="2200" b="1" dirty="0">
                <a:solidFill>
                  <a:srgbClr val="202124"/>
                </a:solidFill>
              </a:rPr>
              <a:t>)</a:t>
            </a:r>
            <a:endParaRPr lang="en-GB" sz="2200" dirty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0B4C3450-A131-4C72-A57B-7590560039F6}"/>
              </a:ext>
            </a:extLst>
          </p:cNvPr>
          <p:cNvSpPr/>
          <p:nvPr/>
        </p:nvSpPr>
        <p:spPr>
          <a:xfrm>
            <a:off x="153684" y="2839274"/>
            <a:ext cx="560093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00A499"/>
              </a:buClr>
              <a:buFont typeface="Arial" panose="020B0604020202020204" pitchFamily="34" charset="0"/>
              <a:buChar char="•"/>
            </a:pPr>
            <a:r>
              <a:rPr lang="cs-CZ" sz="2200" dirty="0"/>
              <a:t>Běžné komerční využití: spirálně vinuté moduly pro odsolování brakických vod (reverzní osmóza)</a:t>
            </a:r>
          </a:p>
          <a:p>
            <a:pPr marL="285750" indent="-285750" algn="just">
              <a:buClr>
                <a:srgbClr val="00A499"/>
              </a:buClr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285750" indent="-285750" algn="just">
              <a:buClr>
                <a:srgbClr val="00A499"/>
              </a:buClr>
              <a:buFont typeface="Arial" panose="020B0604020202020204" pitchFamily="34" charset="0"/>
              <a:buChar char="•"/>
            </a:pPr>
            <a:r>
              <a:rPr lang="cs-CZ" sz="2200" dirty="0"/>
              <a:t>Inovace: použití pro čištění bioplynu, respektive k separaci CH</a:t>
            </a:r>
            <a:r>
              <a:rPr lang="cs-CZ" sz="2200" baseline="-25000" dirty="0"/>
              <a:t>4</a:t>
            </a:r>
            <a:r>
              <a:rPr lang="cs-CZ" sz="2200" dirty="0"/>
              <a:t> od dalších plynných složek (patent: doc. Pavel Izák a kol.)</a:t>
            </a:r>
            <a:r>
              <a:rPr lang="en-GB" sz="2200" dirty="0"/>
              <a:t> </a:t>
            </a:r>
            <a:endParaRPr lang="cs-CZ" sz="2200" dirty="0"/>
          </a:p>
          <a:p>
            <a:pPr marL="285750" indent="-285750" algn="just">
              <a:buClr>
                <a:srgbClr val="00A499"/>
              </a:buClr>
              <a:buFont typeface="Arial" panose="020B0604020202020204" pitchFamily="34" charset="0"/>
              <a:buChar char="•"/>
            </a:pPr>
            <a:endParaRPr lang="cs-CZ" sz="2200" dirty="0"/>
          </a:p>
          <a:p>
            <a:pPr marL="285750" indent="-285750" algn="just">
              <a:buClr>
                <a:srgbClr val="00A499"/>
              </a:buClr>
              <a:buFont typeface="Arial" panose="020B0604020202020204" pitchFamily="34" charset="0"/>
              <a:buChar char="•"/>
            </a:pPr>
            <a:endParaRPr lang="en-GB" sz="2200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1037E325-C59C-4327-B3B7-4F48F3BDE0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67" t="19326" r="19336" b="11428"/>
          <a:stretch/>
        </p:blipFill>
        <p:spPr>
          <a:xfrm>
            <a:off x="6004159" y="1995055"/>
            <a:ext cx="5785658" cy="398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407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3"/>
          <a:srcRect l="14496" t="26608" r="22675" b="39941"/>
          <a:stretch/>
        </p:blipFill>
        <p:spPr>
          <a:xfrm>
            <a:off x="57579" y="4819247"/>
            <a:ext cx="6685170" cy="2002051"/>
          </a:xfrm>
          <a:prstGeom prst="rect">
            <a:avLst/>
          </a:prstGeo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9A2CF66-91E1-4E00-B902-D53246932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5</a:t>
            </a:fld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CDF6B530-D437-4054-ABF0-3380AD23C56F}"/>
              </a:ext>
            </a:extLst>
          </p:cNvPr>
          <p:cNvSpPr/>
          <p:nvPr/>
        </p:nvSpPr>
        <p:spPr>
          <a:xfrm>
            <a:off x="179620" y="844395"/>
            <a:ext cx="5049972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500" b="1" noProof="1">
                <a:solidFill>
                  <a:srgbClr val="00A499"/>
                </a:solidFill>
              </a:rPr>
              <a:t>TFC (thin-film composite) membrána</a:t>
            </a:r>
            <a:endParaRPr lang="cs-CZ" sz="2500" noProof="1">
              <a:solidFill>
                <a:srgbClr val="00A499"/>
              </a:solidFill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EA4023AA-8737-4B92-80FF-986451CBE5C6}"/>
              </a:ext>
            </a:extLst>
          </p:cNvPr>
          <p:cNvSpPr/>
          <p:nvPr/>
        </p:nvSpPr>
        <p:spPr>
          <a:xfrm>
            <a:off x="8498048" y="225235"/>
            <a:ext cx="34926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1400" b="1" dirty="0">
                <a:solidFill>
                  <a:srgbClr val="00A499"/>
                </a:solidFill>
              </a:rPr>
              <a:t>DUPONT DOW FILMTEC</a:t>
            </a:r>
            <a:r>
              <a:rPr lang="en-GB" sz="1400" b="1" baseline="30000" dirty="0">
                <a:solidFill>
                  <a:srgbClr val="00A499"/>
                </a:solidFill>
              </a:rPr>
              <a:t>TM</a:t>
            </a:r>
            <a:r>
              <a:rPr lang="en-GB" sz="1400" b="1" dirty="0">
                <a:solidFill>
                  <a:srgbClr val="00A499"/>
                </a:solidFill>
              </a:rPr>
              <a:t> XLE-2521</a:t>
            </a:r>
            <a:r>
              <a:rPr lang="cs-CZ" sz="1400" b="1" dirty="0">
                <a:solidFill>
                  <a:srgbClr val="00A499"/>
                </a:solidFill>
              </a:rPr>
              <a:t/>
            </a:r>
            <a:br>
              <a:rPr lang="cs-CZ" sz="1400" b="1" dirty="0">
                <a:solidFill>
                  <a:srgbClr val="00A499"/>
                </a:solidFill>
              </a:rPr>
            </a:br>
            <a:r>
              <a:rPr lang="cs-CZ" sz="1400" b="1" dirty="0">
                <a:solidFill>
                  <a:srgbClr val="00A499"/>
                </a:solidFill>
              </a:rPr>
              <a:t>spirálně vinutý modul</a:t>
            </a:r>
            <a:r>
              <a:rPr lang="cs-CZ" sz="1400" dirty="0">
                <a:solidFill>
                  <a:srgbClr val="00A499"/>
                </a:solidFill>
              </a:rPr>
              <a:t> 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BE5720C5-198A-450A-BD16-5CFFD25A022B}"/>
              </a:ext>
            </a:extLst>
          </p:cNvPr>
          <p:cNvSpPr/>
          <p:nvPr/>
        </p:nvSpPr>
        <p:spPr>
          <a:xfrm>
            <a:off x="6567055" y="1667343"/>
            <a:ext cx="5544886" cy="4776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0000"/>
              </a:lnSpc>
              <a:buClr>
                <a:srgbClr val="00A499"/>
              </a:buClr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A499"/>
                </a:solidFill>
              </a:rPr>
              <a:t>CH</a:t>
            </a:r>
            <a:r>
              <a:rPr lang="cs-CZ" sz="2000" baseline="-25000" dirty="0">
                <a:solidFill>
                  <a:srgbClr val="00A499"/>
                </a:solidFill>
              </a:rPr>
              <a:t>4</a:t>
            </a:r>
            <a:r>
              <a:rPr lang="cs-CZ" sz="2000" dirty="0"/>
              <a:t> je téměř </a:t>
            </a:r>
            <a:r>
              <a:rPr lang="cs-CZ" sz="2000" dirty="0">
                <a:solidFill>
                  <a:srgbClr val="00A499"/>
                </a:solidFill>
              </a:rPr>
              <a:t>nerozpustný </a:t>
            </a:r>
            <a:r>
              <a:rPr lang="cs-CZ" sz="2000" dirty="0"/>
              <a:t>ve vodě </a:t>
            </a:r>
          </a:p>
          <a:p>
            <a:pPr marL="342900" indent="-342900" algn="just">
              <a:lnSpc>
                <a:spcPct val="120000"/>
              </a:lnSpc>
              <a:buClr>
                <a:srgbClr val="00A499"/>
              </a:buClr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A499"/>
                </a:solidFill>
              </a:rPr>
              <a:t>rozpustnost</a:t>
            </a:r>
            <a:r>
              <a:rPr lang="cs-CZ" sz="2000" dirty="0"/>
              <a:t> </a:t>
            </a:r>
            <a:r>
              <a:rPr lang="cs-CZ" sz="2000" dirty="0">
                <a:solidFill>
                  <a:srgbClr val="00A499"/>
                </a:solidFill>
              </a:rPr>
              <a:t>CO</a:t>
            </a:r>
            <a:r>
              <a:rPr lang="cs-CZ" sz="2000" baseline="-25000" dirty="0">
                <a:solidFill>
                  <a:srgbClr val="00A499"/>
                </a:solidFill>
              </a:rPr>
              <a:t>2</a:t>
            </a:r>
            <a:r>
              <a:rPr lang="cs-CZ" sz="2000" dirty="0">
                <a:solidFill>
                  <a:srgbClr val="00A499"/>
                </a:solidFill>
              </a:rPr>
              <a:t> </a:t>
            </a:r>
            <a:r>
              <a:rPr lang="cs-CZ" sz="2000" dirty="0"/>
              <a:t>a </a:t>
            </a:r>
            <a:r>
              <a:rPr lang="cs-CZ" sz="2000" dirty="0">
                <a:solidFill>
                  <a:srgbClr val="00A499"/>
                </a:solidFill>
              </a:rPr>
              <a:t>H</a:t>
            </a:r>
            <a:r>
              <a:rPr lang="cs-CZ" sz="2000" baseline="-25000" dirty="0">
                <a:solidFill>
                  <a:srgbClr val="00A499"/>
                </a:solidFill>
              </a:rPr>
              <a:t>2</a:t>
            </a:r>
            <a:r>
              <a:rPr lang="cs-CZ" sz="2000" dirty="0">
                <a:solidFill>
                  <a:srgbClr val="00A499"/>
                </a:solidFill>
              </a:rPr>
              <a:t>S je mnohem vyšší</a:t>
            </a:r>
          </a:p>
          <a:p>
            <a:pPr marL="342900" indent="-342900" algn="just">
              <a:lnSpc>
                <a:spcPct val="120000"/>
              </a:lnSpc>
              <a:buClr>
                <a:srgbClr val="00A499"/>
              </a:buClr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A499"/>
                </a:solidFill>
              </a:rPr>
              <a:t>polyamidová TFC membrána </a:t>
            </a:r>
            <a:r>
              <a:rPr lang="cs-CZ" sz="2000" dirty="0"/>
              <a:t>je </a:t>
            </a:r>
            <a:r>
              <a:rPr lang="cs-CZ" sz="2000" dirty="0">
                <a:solidFill>
                  <a:srgbClr val="00A499"/>
                </a:solidFill>
              </a:rPr>
              <a:t>plynopropustná</a:t>
            </a:r>
          </a:p>
          <a:p>
            <a:pPr marL="342900" indent="-342900" algn="just">
              <a:lnSpc>
                <a:spcPct val="120000"/>
              </a:lnSpc>
              <a:buClr>
                <a:srgbClr val="00A499"/>
              </a:buClr>
              <a:buFont typeface="Arial" panose="020B0604020202020204" pitchFamily="34" charset="0"/>
              <a:buChar char="•"/>
            </a:pPr>
            <a:r>
              <a:rPr lang="cs-CZ" sz="2000" dirty="0"/>
              <a:t>propustnost</a:t>
            </a:r>
            <a:r>
              <a:rPr lang="cs-CZ" sz="2000" dirty="0">
                <a:solidFill>
                  <a:srgbClr val="00A499"/>
                </a:solidFill>
              </a:rPr>
              <a:t> (permeabilita) </a:t>
            </a:r>
            <a:r>
              <a:rPr lang="cs-CZ" sz="2000" dirty="0"/>
              <a:t>membrány</a:t>
            </a:r>
            <a:r>
              <a:rPr lang="cs-CZ" sz="2000" dirty="0">
                <a:solidFill>
                  <a:srgbClr val="00A499"/>
                </a:solidFill>
              </a:rPr>
              <a:t> se sníží (selektivita se zvýší), </a:t>
            </a:r>
            <a:r>
              <a:rPr lang="cs-CZ" sz="2000" dirty="0"/>
              <a:t>pokud ji pokryjeme souvislou</a:t>
            </a:r>
            <a:r>
              <a:rPr lang="cs-CZ" sz="2000" dirty="0">
                <a:solidFill>
                  <a:srgbClr val="00A499"/>
                </a:solidFill>
              </a:rPr>
              <a:t> vrstvou vodního kondenzátu</a:t>
            </a:r>
          </a:p>
          <a:p>
            <a:pPr marL="342900" indent="-342900" algn="just">
              <a:lnSpc>
                <a:spcPct val="120000"/>
              </a:lnSpc>
              <a:buClr>
                <a:srgbClr val="00A499"/>
              </a:buClr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A499"/>
                </a:solidFill>
              </a:rPr>
              <a:t>CO</a:t>
            </a:r>
            <a:r>
              <a:rPr lang="cs-CZ" sz="2000" baseline="-25000" dirty="0">
                <a:solidFill>
                  <a:srgbClr val="00A499"/>
                </a:solidFill>
              </a:rPr>
              <a:t>2</a:t>
            </a:r>
            <a:r>
              <a:rPr lang="cs-CZ" sz="2000" dirty="0">
                <a:solidFill>
                  <a:srgbClr val="00A499"/>
                </a:solidFill>
              </a:rPr>
              <a:t> </a:t>
            </a:r>
            <a:r>
              <a:rPr lang="cs-CZ" sz="2000" dirty="0"/>
              <a:t>a</a:t>
            </a:r>
            <a:r>
              <a:rPr lang="cs-CZ" sz="2000" dirty="0">
                <a:solidFill>
                  <a:srgbClr val="00A499"/>
                </a:solidFill>
              </a:rPr>
              <a:t> H</a:t>
            </a:r>
            <a:r>
              <a:rPr lang="cs-CZ" sz="2000" baseline="-25000" dirty="0">
                <a:solidFill>
                  <a:srgbClr val="00A499"/>
                </a:solidFill>
              </a:rPr>
              <a:t>2</a:t>
            </a:r>
            <a:r>
              <a:rPr lang="cs-CZ" sz="2000" dirty="0">
                <a:solidFill>
                  <a:srgbClr val="00A499"/>
                </a:solidFill>
              </a:rPr>
              <a:t>S </a:t>
            </a:r>
            <a:r>
              <a:rPr lang="cs-CZ" sz="2000" dirty="0"/>
              <a:t>budou rozpuštěny a transportovány </a:t>
            </a:r>
            <a:r>
              <a:rPr lang="cs-CZ" sz="2000" dirty="0">
                <a:solidFill>
                  <a:srgbClr val="00A499"/>
                </a:solidFill>
              </a:rPr>
              <a:t>přes membránu </a:t>
            </a:r>
            <a:r>
              <a:rPr lang="cs-CZ" sz="2000" dirty="0"/>
              <a:t>(pomocí poklesu tlaku), </a:t>
            </a:r>
            <a:r>
              <a:rPr lang="cs-CZ" sz="2000" dirty="0">
                <a:solidFill>
                  <a:srgbClr val="00A499"/>
                </a:solidFill>
              </a:rPr>
              <a:t>CH</a:t>
            </a:r>
            <a:r>
              <a:rPr lang="cs-CZ" sz="2000" baseline="-25000" dirty="0">
                <a:solidFill>
                  <a:srgbClr val="00A499"/>
                </a:solidFill>
              </a:rPr>
              <a:t>4</a:t>
            </a:r>
            <a:r>
              <a:rPr lang="cs-CZ" sz="2000" dirty="0">
                <a:solidFill>
                  <a:srgbClr val="00A499"/>
                </a:solidFill>
              </a:rPr>
              <a:t> </a:t>
            </a:r>
            <a:r>
              <a:rPr lang="cs-CZ" sz="2000" dirty="0"/>
              <a:t>zůstává</a:t>
            </a:r>
            <a:r>
              <a:rPr lang="cs-CZ" sz="2000" dirty="0">
                <a:solidFill>
                  <a:srgbClr val="00A499"/>
                </a:solidFill>
              </a:rPr>
              <a:t> před membránou</a:t>
            </a:r>
          </a:p>
          <a:p>
            <a:pPr marL="342900" indent="-342900" algn="just">
              <a:lnSpc>
                <a:spcPct val="120000"/>
              </a:lnSpc>
              <a:buClr>
                <a:srgbClr val="00A499"/>
              </a:buClr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A499"/>
                </a:solidFill>
              </a:rPr>
              <a:t>využití přirozené vlhkosti bioplynu </a:t>
            </a:r>
            <a:r>
              <a:rPr lang="cs-CZ" sz="2000" dirty="0"/>
              <a:t>+ dodatečně přidaná vlhkost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GB" sz="17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b="1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037E325-C59C-4327-B3B7-4F48F3BDE0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367" t="19326" r="19336" b="11428"/>
          <a:stretch/>
        </p:blipFill>
        <p:spPr>
          <a:xfrm>
            <a:off x="692857" y="1537868"/>
            <a:ext cx="4395418" cy="2748263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56049" y="4508255"/>
            <a:ext cx="6021200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700" b="1" dirty="0" smtClean="0">
                <a:solidFill>
                  <a:srgbClr val="00A499"/>
                </a:solidFill>
              </a:rPr>
              <a:t>Separace plynů na </a:t>
            </a:r>
            <a:r>
              <a:rPr lang="cs-CZ" sz="1700" b="1" dirty="0">
                <a:solidFill>
                  <a:srgbClr val="00A499"/>
                </a:solidFill>
              </a:rPr>
              <a:t>vodou zbotnalé </a:t>
            </a:r>
            <a:r>
              <a:rPr lang="cs-CZ" sz="1700" b="1" dirty="0" smtClean="0">
                <a:solidFill>
                  <a:srgbClr val="00A499"/>
                </a:solidFill>
              </a:rPr>
              <a:t>polyamidové TFC </a:t>
            </a:r>
            <a:r>
              <a:rPr lang="cs-CZ" sz="1700" b="1" dirty="0">
                <a:solidFill>
                  <a:srgbClr val="00A499"/>
                </a:solidFill>
              </a:rPr>
              <a:t>membráně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57579" y="6356350"/>
            <a:ext cx="527695" cy="4649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6135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Diagram&#10;&#10;Description automatically generated"/>
          <p:cNvPicPr/>
          <p:nvPr/>
        </p:nvPicPr>
        <p:blipFill rotWithShape="1">
          <a:blip r:embed="rId3"/>
          <a:srcRect l="28161" t="22820" r="18275" b="5256"/>
          <a:stretch/>
        </p:blipFill>
        <p:spPr bwMode="auto">
          <a:xfrm>
            <a:off x="1435401" y="131057"/>
            <a:ext cx="5346750" cy="42768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6</a:t>
            </a:fld>
            <a:endParaRPr lang="cs-CZ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043353" y="82280"/>
            <a:ext cx="627155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dirty="0">
                <a:solidFill>
                  <a:srgbClr val="00A499"/>
                </a:solidFill>
              </a:rPr>
              <a:t>Spirálově vinutý membránový filtr pokrytý vodním kondenzátem</a:t>
            </a:r>
            <a:br>
              <a:rPr lang="cs-CZ" dirty="0">
                <a:solidFill>
                  <a:srgbClr val="00A499"/>
                </a:solidFill>
              </a:rPr>
            </a:br>
            <a:r>
              <a:rPr lang="cs-CZ" dirty="0">
                <a:solidFill>
                  <a:srgbClr val="00A499"/>
                </a:solidFill>
              </a:rPr>
              <a:t> pro čištění surového bioplynu až do kvality CNG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" b="7749"/>
          <a:stretch/>
        </p:blipFill>
        <p:spPr>
          <a:xfrm>
            <a:off x="407324" y="4512975"/>
            <a:ext cx="6175173" cy="1980712"/>
          </a:xfrm>
          <a:prstGeom prst="rect">
            <a:avLst/>
          </a:prstGeom>
          <a:ln w="12700">
            <a:solidFill>
              <a:srgbClr val="00A499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63E550D-72A4-449C-940D-798488C90A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4" t="16338" r="5055" b="6498"/>
          <a:stretch/>
        </p:blipFill>
        <p:spPr bwMode="auto">
          <a:xfrm rot="5400000">
            <a:off x="6394166" y="1449511"/>
            <a:ext cx="5715749" cy="4673770"/>
          </a:xfrm>
          <a:prstGeom prst="rect">
            <a:avLst/>
          </a:prstGeom>
          <a:noFill/>
          <a:ln w="12700">
            <a:solidFill>
              <a:srgbClr val="00A499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3" name="Přímá spojnice se šipkou 2"/>
          <p:cNvCxnSpPr/>
          <p:nvPr/>
        </p:nvCxnSpPr>
        <p:spPr>
          <a:xfrm>
            <a:off x="6076604" y="5524204"/>
            <a:ext cx="4763193" cy="99447"/>
          </a:xfrm>
          <a:prstGeom prst="straightConnector1">
            <a:avLst/>
          </a:prstGeom>
          <a:ln w="28575">
            <a:solidFill>
              <a:srgbClr val="00A4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 flipV="1">
            <a:off x="4813069" y="4302882"/>
            <a:ext cx="5893724" cy="1939976"/>
          </a:xfrm>
          <a:prstGeom prst="straightConnector1">
            <a:avLst/>
          </a:prstGeom>
          <a:ln w="28575">
            <a:solidFill>
              <a:srgbClr val="00A4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 flipV="1">
            <a:off x="2177935" y="2485090"/>
            <a:ext cx="8395854" cy="3259005"/>
          </a:xfrm>
          <a:prstGeom prst="straightConnector1">
            <a:avLst/>
          </a:prstGeom>
          <a:ln w="28575">
            <a:solidFill>
              <a:srgbClr val="00A4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3256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2231" y="2103119"/>
            <a:ext cx="11798620" cy="1716723"/>
          </a:xfrm>
        </p:spPr>
        <p:txBody>
          <a:bodyPr>
            <a:normAutofit/>
          </a:bodyPr>
          <a:lstStyle/>
          <a:p>
            <a:pPr algn="ctr"/>
            <a:r>
              <a:rPr lang="cs-CZ" sz="2800" dirty="0">
                <a:solidFill>
                  <a:srgbClr val="00A499"/>
                </a:solidFill>
              </a:rPr>
              <a:t>Experimenty se syntetickou binární </a:t>
            </a:r>
            <a:r>
              <a:rPr lang="cs-CZ" sz="2800" dirty="0" smtClean="0">
                <a:solidFill>
                  <a:srgbClr val="00A499"/>
                </a:solidFill>
              </a:rPr>
              <a:t>směsí (52 </a:t>
            </a:r>
            <a:r>
              <a:rPr lang="cs-CZ" sz="2800" dirty="0" err="1" smtClean="0">
                <a:solidFill>
                  <a:srgbClr val="00A499"/>
                </a:solidFill>
              </a:rPr>
              <a:t>obj</a:t>
            </a:r>
            <a:r>
              <a:rPr lang="cs-CZ" sz="2800" dirty="0" smtClean="0">
                <a:solidFill>
                  <a:srgbClr val="00A499"/>
                </a:solidFill>
              </a:rPr>
              <a:t>.% CH</a:t>
            </a:r>
            <a:r>
              <a:rPr lang="cs-CZ" sz="2800" baseline="-25000" dirty="0" smtClean="0">
                <a:solidFill>
                  <a:srgbClr val="00A499"/>
                </a:solidFill>
              </a:rPr>
              <a:t>4,</a:t>
            </a:r>
            <a:r>
              <a:rPr lang="cs-CZ" sz="2800" dirty="0" smtClean="0">
                <a:solidFill>
                  <a:srgbClr val="00A499"/>
                </a:solidFill>
              </a:rPr>
              <a:t> 48 </a:t>
            </a:r>
            <a:r>
              <a:rPr lang="cs-CZ" sz="2800" dirty="0" err="1" smtClean="0">
                <a:solidFill>
                  <a:srgbClr val="00A499"/>
                </a:solidFill>
              </a:rPr>
              <a:t>obj</a:t>
            </a:r>
            <a:r>
              <a:rPr lang="cs-CZ" sz="2800" dirty="0" smtClean="0">
                <a:solidFill>
                  <a:srgbClr val="00A499"/>
                </a:solidFill>
              </a:rPr>
              <a:t>.% CO</a:t>
            </a:r>
            <a:r>
              <a:rPr lang="cs-CZ" sz="2800" baseline="-25000" dirty="0" smtClean="0">
                <a:solidFill>
                  <a:srgbClr val="00A499"/>
                </a:solidFill>
              </a:rPr>
              <a:t>2</a:t>
            </a:r>
            <a:r>
              <a:rPr lang="cs-CZ" sz="2800" dirty="0" smtClean="0">
                <a:solidFill>
                  <a:srgbClr val="00A499"/>
                </a:solidFill>
              </a:rPr>
              <a:t>)</a:t>
            </a:r>
            <a:r>
              <a:rPr lang="pl-PL" dirty="0">
                <a:solidFill>
                  <a:srgbClr val="00A499"/>
                </a:solidFill>
                <a:highlight>
                  <a:srgbClr val="FFFF00"/>
                </a:highlight>
              </a:rPr>
              <a:t/>
            </a:r>
            <a:br>
              <a:rPr lang="pl-PL" dirty="0">
                <a:solidFill>
                  <a:srgbClr val="00A499"/>
                </a:solidFill>
                <a:highlight>
                  <a:srgbClr val="FFFF00"/>
                </a:highlight>
              </a:rPr>
            </a:br>
            <a:endParaRPr lang="en-GB" dirty="0">
              <a:solidFill>
                <a:srgbClr val="00A499"/>
              </a:solidFill>
              <a:highlight>
                <a:srgbClr val="FFFF00"/>
              </a:highlight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998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8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63E550D-72A4-449C-940D-798488C90A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4" t="16057" r="5055" b="6498"/>
          <a:stretch/>
        </p:blipFill>
        <p:spPr bwMode="auto">
          <a:xfrm rot="5400000">
            <a:off x="4038481" y="2524178"/>
            <a:ext cx="4625830" cy="3517145"/>
          </a:xfrm>
          <a:prstGeom prst="rect">
            <a:avLst/>
          </a:prstGeom>
          <a:noFill/>
          <a:ln w="28575">
            <a:solidFill>
              <a:srgbClr val="00A499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8267179" y="2338417"/>
            <a:ext cx="37828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dirty="0"/>
              <a:t>Při tlaku bioplynu 3 bar se obsah </a:t>
            </a:r>
            <a:r>
              <a:rPr lang="cs-CZ" sz="2000" dirty="0" smtClean="0"/>
              <a:t>CH</a:t>
            </a:r>
            <a:r>
              <a:rPr lang="cs-CZ" sz="2000" baseline="-25000" dirty="0" smtClean="0"/>
              <a:t>4</a:t>
            </a:r>
            <a:r>
              <a:rPr lang="cs-CZ" sz="2000" dirty="0" smtClean="0"/>
              <a:t> </a:t>
            </a:r>
            <a:r>
              <a:rPr lang="cs-CZ" sz="2000" dirty="0"/>
              <a:t>zvýšil z 52 % obj. (na vstupu) na </a:t>
            </a:r>
            <a:r>
              <a:rPr lang="cs-CZ" sz="2000" b="1" dirty="0">
                <a:solidFill>
                  <a:srgbClr val="00A499"/>
                </a:solidFill>
              </a:rPr>
              <a:t>98 % obj. (v retentátu).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8267179" y="4169688"/>
            <a:ext cx="27999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Výtěžnost methanu</a:t>
            </a:r>
          </a:p>
          <a:p>
            <a:r>
              <a:rPr lang="cs-CZ" sz="2000" dirty="0"/>
              <a:t>(Methane recovery ratio)</a:t>
            </a:r>
          </a:p>
          <a:p>
            <a:r>
              <a:rPr lang="en-AU" sz="2000" b="1" dirty="0">
                <a:solidFill>
                  <a:srgbClr val="00A499"/>
                </a:solidFill>
              </a:rPr>
              <a:t>48-55 %</a:t>
            </a:r>
            <a:r>
              <a:rPr lang="cs-CZ" sz="2000" dirty="0"/>
              <a:t> </a:t>
            </a:r>
            <a:endParaRPr lang="en-AU" sz="20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4484905" y="1387148"/>
            <a:ext cx="56687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A499"/>
                </a:solidFill>
              </a:rPr>
              <a:t>VSTUP:</a:t>
            </a:r>
            <a:r>
              <a:rPr lang="cs-CZ" sz="2000" b="1" dirty="0"/>
              <a:t> </a:t>
            </a:r>
            <a:r>
              <a:rPr lang="cs-CZ" sz="2000" dirty="0"/>
              <a:t>syntetická směs 52 obj.% CH</a:t>
            </a:r>
            <a:r>
              <a:rPr lang="cs-CZ" sz="2000" baseline="-25000" dirty="0"/>
              <a:t>4</a:t>
            </a:r>
            <a:r>
              <a:rPr lang="cs-CZ" sz="2000" dirty="0"/>
              <a:t> a 48 obj.% CO</a:t>
            </a:r>
            <a:r>
              <a:rPr lang="cs-CZ" sz="2000" baseline="-25000" dirty="0"/>
              <a:t>2.</a:t>
            </a:r>
            <a:endParaRPr lang="en-GB" sz="2000" baseline="-25000" dirty="0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FCB8BDA7-1B65-4F02-B686-F29A95B970EB}"/>
              </a:ext>
            </a:extLst>
          </p:cNvPr>
          <p:cNvSpPr/>
          <p:nvPr/>
        </p:nvSpPr>
        <p:spPr>
          <a:xfrm>
            <a:off x="266007" y="685267"/>
            <a:ext cx="6799169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300" b="1" dirty="0" smtClean="0">
                <a:solidFill>
                  <a:srgbClr val="00A499"/>
                </a:solidFill>
              </a:rPr>
              <a:t>Separace složek bioplynu jediným </a:t>
            </a:r>
            <a:r>
              <a:rPr lang="cs-CZ" sz="2300" b="1" dirty="0">
                <a:solidFill>
                  <a:srgbClr val="00A499"/>
                </a:solidFill>
              </a:rPr>
              <a:t>filtračním modulem</a:t>
            </a:r>
            <a:endParaRPr lang="en-GB" sz="2300" b="1" dirty="0">
              <a:solidFill>
                <a:srgbClr val="00A499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 flipV="1">
            <a:off x="0" y="3428999"/>
            <a:ext cx="1148794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5520242"/>
              </p:ext>
            </p:extLst>
          </p:nvPr>
        </p:nvGraphicFramePr>
        <p:xfrm>
          <a:off x="226315" y="3917593"/>
          <a:ext cx="4034893" cy="29404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4" name="Graph" r:id="rId5" imgW="3330679" imgH="2552156" progId="Origin95.Graph">
                  <p:embed/>
                </p:oleObj>
              </mc:Choice>
              <mc:Fallback>
                <p:oleObj name="Graph" r:id="rId5" imgW="3330679" imgH="2552156" progId="Origin95.Grap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963" t="7048" r="4091" b="5801"/>
                      <a:stretch>
                        <a:fillRect/>
                      </a:stretch>
                    </p:blipFill>
                    <p:spPr bwMode="auto">
                      <a:xfrm>
                        <a:off x="226315" y="3917593"/>
                        <a:ext cx="4034893" cy="294040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6"/>
          <p:cNvSpPr>
            <a:spLocks noChangeArrowheads="1"/>
          </p:cNvSpPr>
          <p:nvPr/>
        </p:nvSpPr>
        <p:spPr bwMode="auto">
          <a:xfrm flipV="1">
            <a:off x="266007" y="262335"/>
            <a:ext cx="1047038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15" name="Objek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6399173"/>
              </p:ext>
            </p:extLst>
          </p:nvPr>
        </p:nvGraphicFramePr>
        <p:xfrm>
          <a:off x="364409" y="1122671"/>
          <a:ext cx="3896799" cy="28312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5" name="Graph" r:id="rId7" imgW="3330679" imgH="2552156" progId="Origin95.Graph">
                  <p:embed/>
                </p:oleObj>
              </mc:Choice>
              <mc:Fallback>
                <p:oleObj name="Graph" r:id="rId7" imgW="3330679" imgH="2552156" progId="Origin95.Grap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810" t="7758" r="1837" b="7475"/>
                      <a:stretch>
                        <a:fillRect/>
                      </a:stretch>
                    </p:blipFill>
                    <p:spPr bwMode="auto">
                      <a:xfrm>
                        <a:off x="364409" y="1122671"/>
                        <a:ext cx="3896799" cy="283120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06581463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S" id="{9D2C78AB-A455-E741-85CA-C11055A2E6DB}" vid="{95D3B5E3-3CBF-A545-94D4-D2BA6EC21C90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1_Custom Design</Template>
  <TotalTime>355</TotalTime>
  <Words>768</Words>
  <Application>Microsoft Office PowerPoint</Application>
  <PresentationFormat>Širokoúhlá obrazovka</PresentationFormat>
  <Paragraphs>143</Paragraphs>
  <Slides>15</Slides>
  <Notes>7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0" baseType="lpstr">
      <vt:lpstr>Arial</vt:lpstr>
      <vt:lpstr>Calibri</vt:lpstr>
      <vt:lpstr>Times New Roman</vt:lpstr>
      <vt:lpstr>1_Custom Design</vt:lpstr>
      <vt:lpstr>Graph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Experimenty se syntetickou binární směsí (52 obj.% CH4, 48 obj.% CO2) </vt:lpstr>
      <vt:lpstr>Prezentace aplikace PowerPoint</vt:lpstr>
      <vt:lpstr>Prezentace aplikace PowerPoint</vt:lpstr>
      <vt:lpstr>Experimenty se surovým bioplynem ze zemědělské bioplynové stanice (Pustějov II)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Ziovsky Argir</dc:creator>
  <cp:lastModifiedBy>Wojnarova Petra</cp:lastModifiedBy>
  <cp:revision>66</cp:revision>
  <dcterms:created xsi:type="dcterms:W3CDTF">2019-09-01T08:00:02Z</dcterms:created>
  <dcterms:modified xsi:type="dcterms:W3CDTF">2023-10-17T05:47:27Z</dcterms:modified>
</cp:coreProperties>
</file>