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30"/>
  </p:notesMasterIdLst>
  <p:handoutMasterIdLst>
    <p:handoutMasterId r:id="rId31"/>
  </p:handoutMasterIdLst>
  <p:sldIdLst>
    <p:sldId id="256" r:id="rId3"/>
    <p:sldId id="494" r:id="rId4"/>
    <p:sldId id="806" r:id="rId5"/>
    <p:sldId id="809" r:id="rId6"/>
    <p:sldId id="808" r:id="rId7"/>
    <p:sldId id="810" r:id="rId8"/>
    <p:sldId id="495" r:id="rId9"/>
    <p:sldId id="498" r:id="rId10"/>
    <p:sldId id="497" r:id="rId11"/>
    <p:sldId id="499" r:id="rId12"/>
    <p:sldId id="500" r:id="rId13"/>
    <p:sldId id="812" r:id="rId14"/>
    <p:sldId id="493" r:id="rId15"/>
    <p:sldId id="813" r:id="rId16"/>
    <p:sldId id="814" r:id="rId17"/>
    <p:sldId id="501" r:id="rId18"/>
    <p:sldId id="492" r:id="rId19"/>
    <p:sldId id="807" r:id="rId20"/>
    <p:sldId id="816" r:id="rId21"/>
    <p:sldId id="815" r:id="rId22"/>
    <p:sldId id="817" r:id="rId23"/>
    <p:sldId id="504" r:id="rId24"/>
    <p:sldId id="502" r:id="rId25"/>
    <p:sldId id="503" r:id="rId26"/>
    <p:sldId id="818" r:id="rId27"/>
    <p:sldId id="749" r:id="rId28"/>
    <p:sldId id="50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9900"/>
    <a:srgbClr val="008080"/>
    <a:srgbClr val="00CC00"/>
    <a:srgbClr val="00C000"/>
    <a:srgbClr val="33CC33"/>
    <a:srgbClr val="CCCC00"/>
    <a:srgbClr val="4B731F"/>
    <a:srgbClr val="008000"/>
    <a:srgbClr val="2840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9F02CC43-C627-4150-AE39-CDF1A93D94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90F9189C-074E-40A3-B61F-152077F3F6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BD9EBF-F52D-47C9-BD1B-E1E303672AB3}" type="datetimeFigureOut">
              <a:rPr lang="cs-CZ" smtClean="0"/>
              <a:t>17.10.2023</a:t>
            </a:fld>
            <a:endParaRPr lang="cs-CZ"/>
          </a:p>
        </p:txBody>
      </p:sp>
      <p:sp>
        <p:nvSpPr>
          <p:cNvPr id="4" name="Zástupný symbol pro zápatí 3">
            <a:extLst>
              <a:ext uri="{FF2B5EF4-FFF2-40B4-BE49-F238E27FC236}">
                <a16:creationId xmlns:a16="http://schemas.microsoft.com/office/drawing/2014/main" id="{0555D3D2-12F8-47A8-9D50-8D12B1DA00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75BC492F-9248-4569-B134-2E2DD01E7B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866469-F257-443C-ACCE-EF21D75E9BF7}" type="slidenum">
              <a:rPr lang="cs-CZ" smtClean="0"/>
              <a:t>‹#›</a:t>
            </a:fld>
            <a:endParaRPr lang="cs-CZ"/>
          </a:p>
        </p:txBody>
      </p:sp>
    </p:spTree>
    <p:extLst>
      <p:ext uri="{BB962C8B-B14F-4D97-AF65-F5344CB8AC3E}">
        <p14:creationId xmlns:p14="http://schemas.microsoft.com/office/powerpoint/2010/main" val="554814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32C90-8BCF-4465-8936-DCCDFF1E617B}"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A5C63-F761-4D99-AAF2-3DED793472F0}" type="slidenum">
              <a:rPr lang="en-US" smtClean="0"/>
              <a:t>‹#›</a:t>
            </a:fld>
            <a:endParaRPr lang="en-US"/>
          </a:p>
        </p:txBody>
      </p:sp>
    </p:spTree>
    <p:extLst>
      <p:ext uri="{BB962C8B-B14F-4D97-AF65-F5344CB8AC3E}">
        <p14:creationId xmlns:p14="http://schemas.microsoft.com/office/powerpoint/2010/main" val="335441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2AC28E34-A1B9-453D-B77D-B563C2458DF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905C886-3095-459A-A2C4-73AE4D1663FC}" type="slidenum">
              <a:rPr kumimoji="0" lang="cs-CZ" altLang="cs-CZ"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t>3</a:t>
            </a:fld>
            <a:endParaRPr kumimoji="0" lang="cs-CZ" altLang="cs-CZ"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1">
            <a:extLst>
              <a:ext uri="{FF2B5EF4-FFF2-40B4-BE49-F238E27FC236}">
                <a16:creationId xmlns:a16="http://schemas.microsoft.com/office/drawing/2014/main" id="{1AC3B2E7-67C3-42A1-B89C-072D712814C4}"/>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72953CC7-319F-4725-A236-BB402FDE6A11}"/>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Tree>
    <p:extLst>
      <p:ext uri="{BB962C8B-B14F-4D97-AF65-F5344CB8AC3E}">
        <p14:creationId xmlns:p14="http://schemas.microsoft.com/office/powerpoint/2010/main" val="72223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2AC28E34-A1B9-453D-B77D-B563C2458DF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905C886-3095-459A-A2C4-73AE4D1663FC}" type="slidenum">
              <a:rPr kumimoji="0" lang="cs-CZ" altLang="cs-CZ"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t>4</a:t>
            </a:fld>
            <a:endParaRPr kumimoji="0" lang="cs-CZ" altLang="cs-CZ"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1">
            <a:extLst>
              <a:ext uri="{FF2B5EF4-FFF2-40B4-BE49-F238E27FC236}">
                <a16:creationId xmlns:a16="http://schemas.microsoft.com/office/drawing/2014/main" id="{1AC3B2E7-67C3-42A1-B89C-072D712814C4}"/>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72953CC7-319F-4725-A236-BB402FDE6A11}"/>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Tree>
    <p:extLst>
      <p:ext uri="{BB962C8B-B14F-4D97-AF65-F5344CB8AC3E}">
        <p14:creationId xmlns:p14="http://schemas.microsoft.com/office/powerpoint/2010/main" val="379050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2AC28E34-A1B9-453D-B77D-B563C2458DF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905C886-3095-459A-A2C4-73AE4D1663FC}" type="slidenum">
              <a:rPr kumimoji="0" lang="cs-CZ" altLang="cs-CZ"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t>5</a:t>
            </a:fld>
            <a:endParaRPr kumimoji="0" lang="cs-CZ" altLang="cs-CZ"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1">
            <a:extLst>
              <a:ext uri="{FF2B5EF4-FFF2-40B4-BE49-F238E27FC236}">
                <a16:creationId xmlns:a16="http://schemas.microsoft.com/office/drawing/2014/main" id="{1AC3B2E7-67C3-42A1-B89C-072D712814C4}"/>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72953CC7-319F-4725-A236-BB402FDE6A11}"/>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spcBef>
                <a:spcPts val="800"/>
              </a:spcBef>
              <a:spcAft>
                <a:spcPts val="300"/>
              </a:spcAft>
              <a:buNone/>
            </a:pPr>
            <a:r>
              <a:rPr lang="cs-CZ" sz="1200" b="1" dirty="0">
                <a:latin typeface="Arial" panose="020B0604020202020204" pitchFamily="34" charset="0"/>
                <a:cs typeface="Arial" panose="020B0604020202020204" pitchFamily="34" charset="0"/>
              </a:rPr>
              <a:t>Otázky svozové firmy ….</a:t>
            </a:r>
            <a:endParaRPr lang="en-GB" sz="1200" b="1" dirty="0">
              <a:latin typeface="Arial" panose="020B0604020202020204" pitchFamily="34" charset="0"/>
              <a:cs typeface="Arial" panose="020B0604020202020204" pitchFamily="34" charset="0"/>
            </a:endParaRPr>
          </a:p>
          <a:p>
            <a:pPr algn="just">
              <a:spcBef>
                <a:spcPts val="300"/>
              </a:spcBef>
              <a:spcAft>
                <a:spcPts val="300"/>
              </a:spcAft>
            </a:pPr>
            <a:r>
              <a:rPr lang="cs-CZ" sz="1200" dirty="0">
                <a:latin typeface="Arial" panose="020B0604020202020204" pitchFamily="34" charset="0"/>
                <a:cs typeface="Arial" panose="020B0604020202020204" pitchFamily="34" charset="0"/>
              </a:rPr>
              <a:t>Kolik toho je? Kde to je? Jak často se sváží?</a:t>
            </a:r>
            <a:endParaRPr lang="en-GB" sz="1200" dirty="0">
              <a:latin typeface="Arial" panose="020B0604020202020204" pitchFamily="34" charset="0"/>
              <a:cs typeface="Arial" panose="020B0604020202020204" pitchFamily="34" charset="0"/>
            </a:endParaRPr>
          </a:p>
          <a:p>
            <a:endParaRPr lang="cs-CZ" altLang="cs-CZ" dirty="0"/>
          </a:p>
        </p:txBody>
      </p:sp>
    </p:spTree>
    <p:extLst>
      <p:ext uri="{BB962C8B-B14F-4D97-AF65-F5344CB8AC3E}">
        <p14:creationId xmlns:p14="http://schemas.microsoft.com/office/powerpoint/2010/main" val="181802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2AC28E34-A1B9-453D-B77D-B563C2458DF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905C886-3095-459A-A2C4-73AE4D1663FC}" type="slidenum">
              <a:rPr kumimoji="0" lang="cs-CZ" altLang="cs-CZ"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t>6</a:t>
            </a:fld>
            <a:endParaRPr kumimoji="0" lang="cs-CZ" altLang="cs-CZ"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1">
            <a:extLst>
              <a:ext uri="{FF2B5EF4-FFF2-40B4-BE49-F238E27FC236}">
                <a16:creationId xmlns:a16="http://schemas.microsoft.com/office/drawing/2014/main" id="{1AC3B2E7-67C3-42A1-B89C-072D712814C4}"/>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72953CC7-319F-4725-A236-BB402FDE6A11}"/>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Tree>
    <p:extLst>
      <p:ext uri="{BB962C8B-B14F-4D97-AF65-F5344CB8AC3E}">
        <p14:creationId xmlns:p14="http://schemas.microsoft.com/office/powerpoint/2010/main" val="88601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2AC28E34-A1B9-453D-B77D-B563C2458DF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905C886-3095-459A-A2C4-73AE4D1663FC}" type="slidenum">
              <a:rPr kumimoji="0" lang="cs-CZ" altLang="cs-CZ"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t>12</a:t>
            </a:fld>
            <a:endParaRPr kumimoji="0" lang="cs-CZ" altLang="cs-CZ"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1">
            <a:extLst>
              <a:ext uri="{FF2B5EF4-FFF2-40B4-BE49-F238E27FC236}">
                <a16:creationId xmlns:a16="http://schemas.microsoft.com/office/drawing/2014/main" id="{1AC3B2E7-67C3-42A1-B89C-072D712814C4}"/>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72953CC7-319F-4725-A236-BB402FDE6A11}"/>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Tree>
    <p:extLst>
      <p:ext uri="{BB962C8B-B14F-4D97-AF65-F5344CB8AC3E}">
        <p14:creationId xmlns:p14="http://schemas.microsoft.com/office/powerpoint/2010/main" val="355219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2AC28E34-A1B9-453D-B77D-B563C2458DF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905C886-3095-459A-A2C4-73AE4D1663FC}" type="slidenum">
              <a:rPr kumimoji="0" lang="cs-CZ" altLang="cs-CZ"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t>14</a:t>
            </a:fld>
            <a:endParaRPr kumimoji="0" lang="cs-CZ" altLang="cs-CZ"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1">
            <a:extLst>
              <a:ext uri="{FF2B5EF4-FFF2-40B4-BE49-F238E27FC236}">
                <a16:creationId xmlns:a16="http://schemas.microsoft.com/office/drawing/2014/main" id="{1AC3B2E7-67C3-42A1-B89C-072D712814C4}"/>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72953CC7-319F-4725-A236-BB402FDE6A11}"/>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Tree>
    <p:extLst>
      <p:ext uri="{BB962C8B-B14F-4D97-AF65-F5344CB8AC3E}">
        <p14:creationId xmlns:p14="http://schemas.microsoft.com/office/powerpoint/2010/main" val="146643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BB179BC5-09B8-40BF-8D55-9B1A74AE1B0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fld id="{B452AF00-8104-4068-9D58-2E39EE9269DA}" type="slidenum">
              <a:rPr kumimoji="0" lang="cs-CZ" altLang="cs-CZ"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t>26</a:t>
            </a:fld>
            <a:endParaRPr kumimoji="0" lang="cs-CZ" altLang="cs-CZ"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9" name="Rectangle 1">
            <a:extLst>
              <a:ext uri="{FF2B5EF4-FFF2-40B4-BE49-F238E27FC236}">
                <a16:creationId xmlns:a16="http://schemas.microsoft.com/office/drawing/2014/main" id="{BD0ACD34-C853-4C95-857D-E04AF0A6C53D}"/>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a:extLst>
              <a:ext uri="{FF2B5EF4-FFF2-40B4-BE49-F238E27FC236}">
                <a16:creationId xmlns:a16="http://schemas.microsoft.com/office/drawing/2014/main" id="{23600D84-BC60-4374-B6C2-469997817E8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Obrázek 8" descr="LOGO_FZP_CZ_RGB_standard.jpg">
            <a:extLst>
              <a:ext uri="{FF2B5EF4-FFF2-40B4-BE49-F238E27FC236}">
                <a16:creationId xmlns:a16="http://schemas.microsoft.com/office/drawing/2014/main" id="{ED0DBB16-97B8-4CA4-8DDD-9157FAD5036B}"/>
              </a:ext>
            </a:extLst>
          </p:cNvPr>
          <p:cNvPicPr>
            <a:picLocks noChangeAspect="1"/>
          </p:cNvPicPr>
          <p:nvPr userDrawn="1"/>
        </p:nvPicPr>
        <p:blipFill>
          <a:blip r:embed="rId2">
            <a:extLst>
              <a:ext uri="{28A0092B-C50C-407E-A947-70E740481C1C}">
                <a14:useLocalDpi xmlns:a14="http://schemas.microsoft.com/office/drawing/2010/main" val="0"/>
              </a:ext>
            </a:extLst>
          </a:blip>
          <a:srcRect l="11194" t="7339" r="9795" b="18350"/>
          <a:stretch>
            <a:fillRect/>
          </a:stretch>
        </p:blipFill>
        <p:spPr bwMode="auto">
          <a:xfrm>
            <a:off x="9679965" y="93836"/>
            <a:ext cx="2395358" cy="86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0F56021C-195E-4BCA-A599-DB599817ED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553" t="-20290" r="12985" b="1450"/>
          <a:stretch>
            <a:fillRect/>
          </a:stretch>
        </p:blipFill>
        <p:spPr bwMode="auto">
          <a:xfrm flipV="1">
            <a:off x="0" y="6571395"/>
            <a:ext cx="12192000" cy="33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4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B9EC3F06-8BF5-4580-8F99-AE3F662E72C7}" type="datetimeFigureOut">
              <a:rPr lang="en-US" smtClean="0"/>
              <a:t>10/17/2023</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763298" y="6459785"/>
            <a:ext cx="1312025" cy="365125"/>
          </a:xfrm>
          <a:prstGeom prst="rect">
            <a:avLst/>
          </a:prstGeom>
        </p:spPr>
        <p:txBody>
          <a:bodyPr/>
          <a:lstStyle/>
          <a:p>
            <a:fld id="{EB28554B-97AC-4D97-B364-3A3285BBA26B}" type="slidenum">
              <a:rPr lang="en-US" smtClean="0"/>
              <a:t>‹#›</a:t>
            </a:fld>
            <a:endParaRPr lang="en-US"/>
          </a:p>
        </p:txBody>
      </p:sp>
    </p:spTree>
    <p:extLst>
      <p:ext uri="{BB962C8B-B14F-4D97-AF65-F5344CB8AC3E}">
        <p14:creationId xmlns:p14="http://schemas.microsoft.com/office/powerpoint/2010/main" val="421559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B9EC3F06-8BF5-4580-8F99-AE3F662E72C7}" type="datetimeFigureOut">
              <a:rPr lang="en-US" smtClean="0"/>
              <a:t>10/17/2023</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763298" y="6459785"/>
            <a:ext cx="1312025" cy="365125"/>
          </a:xfrm>
          <a:prstGeom prst="rect">
            <a:avLst/>
          </a:prstGeom>
        </p:spPr>
        <p:txBody>
          <a:bodyPr/>
          <a:lstStyle/>
          <a:p>
            <a:fld id="{EB28554B-97AC-4D97-B364-3A3285BBA26B}" type="slidenum">
              <a:rPr lang="en-US" smtClean="0"/>
              <a:t>‹#›</a:t>
            </a:fld>
            <a:endParaRPr lang="en-US"/>
          </a:p>
        </p:txBody>
      </p:sp>
    </p:spTree>
    <p:extLst>
      <p:ext uri="{BB962C8B-B14F-4D97-AF65-F5344CB8AC3E}">
        <p14:creationId xmlns:p14="http://schemas.microsoft.com/office/powerpoint/2010/main" val="394688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A8A67C9-F4BD-4949-8A79-B5225F236B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553" t="-20290" r="12985" b="1450"/>
          <a:stretch>
            <a:fillRect/>
          </a:stretch>
        </p:blipFill>
        <p:spPr bwMode="auto">
          <a:xfrm>
            <a:off x="0" y="6600825"/>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8" descr="LOGO_FZP_CZ_RGB_standard.jpg">
            <a:extLst>
              <a:ext uri="{FF2B5EF4-FFF2-40B4-BE49-F238E27FC236}">
                <a16:creationId xmlns:a16="http://schemas.microsoft.com/office/drawing/2014/main" id="{F47876AC-414F-4A26-8E39-F1DE016AC38F}"/>
              </a:ext>
            </a:extLst>
          </p:cNvPr>
          <p:cNvPicPr>
            <a:picLocks noChangeAspect="1"/>
          </p:cNvPicPr>
          <p:nvPr userDrawn="1"/>
        </p:nvPicPr>
        <p:blipFill>
          <a:blip r:embed="rId3">
            <a:extLst>
              <a:ext uri="{28A0092B-C50C-407E-A947-70E740481C1C}">
                <a14:useLocalDpi xmlns:a14="http://schemas.microsoft.com/office/drawing/2010/main" val="0"/>
              </a:ext>
            </a:extLst>
          </a:blip>
          <a:srcRect l="11194" t="7339" r="9795" b="18350"/>
          <a:stretch>
            <a:fillRect/>
          </a:stretch>
        </p:blipFill>
        <p:spPr bwMode="auto">
          <a:xfrm>
            <a:off x="10128251" y="127001"/>
            <a:ext cx="1917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ctrTitle"/>
          </p:nvPr>
        </p:nvSpPr>
        <p:spPr>
          <a:xfrm>
            <a:off x="911424" y="980729"/>
            <a:ext cx="10363200" cy="1470025"/>
          </a:xfrm>
        </p:spPr>
        <p:txBody>
          <a:bodyPr/>
          <a:lstStyle>
            <a:lvl1pPr>
              <a:defRPr>
                <a:solidFill>
                  <a:srgbClr val="00B050"/>
                </a:solidFill>
              </a:defRPr>
            </a:lvl1pPr>
          </a:lstStyle>
          <a:p>
            <a:r>
              <a:rPr lang="cs-CZ"/>
              <a:t>Klepnutím lze upravit styl předlohy nadpisů.</a:t>
            </a:r>
          </a:p>
        </p:txBody>
      </p:sp>
      <p:sp>
        <p:nvSpPr>
          <p:cNvPr id="3" name="Podnadpis 2"/>
          <p:cNvSpPr>
            <a:spLocks noGrp="1"/>
          </p:cNvSpPr>
          <p:nvPr>
            <p:ph type="subTitle" idx="1"/>
          </p:nvPr>
        </p:nvSpPr>
        <p:spPr>
          <a:xfrm>
            <a:off x="1775520" y="263691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Tree>
    <p:extLst>
      <p:ext uri="{BB962C8B-B14F-4D97-AF65-F5344CB8AC3E}">
        <p14:creationId xmlns:p14="http://schemas.microsoft.com/office/powerpoint/2010/main" val="1490195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7262774-AD7D-4685-8F83-B06AE7B266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553" t="-20290" r="12985" b="1450"/>
          <a:stretch>
            <a:fillRect/>
          </a:stretch>
        </p:blipFill>
        <p:spPr bwMode="auto">
          <a:xfrm>
            <a:off x="29633" y="6600825"/>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8" descr="LOGO_FZP_CZ_RGB_standard.jpg">
            <a:extLst>
              <a:ext uri="{FF2B5EF4-FFF2-40B4-BE49-F238E27FC236}">
                <a16:creationId xmlns:a16="http://schemas.microsoft.com/office/drawing/2014/main" id="{98C7A0DB-DC77-4A0E-8585-0D3A2DE4E324}"/>
              </a:ext>
            </a:extLst>
          </p:cNvPr>
          <p:cNvPicPr>
            <a:picLocks noChangeAspect="1"/>
          </p:cNvPicPr>
          <p:nvPr userDrawn="1"/>
        </p:nvPicPr>
        <p:blipFill>
          <a:blip r:embed="rId3">
            <a:extLst>
              <a:ext uri="{28A0092B-C50C-407E-A947-70E740481C1C}">
                <a14:useLocalDpi xmlns:a14="http://schemas.microsoft.com/office/drawing/2010/main" val="0"/>
              </a:ext>
            </a:extLst>
          </a:blip>
          <a:srcRect l="11194" t="7339" r="9795" b="18350"/>
          <a:stretch>
            <a:fillRect/>
          </a:stretch>
        </p:blipFill>
        <p:spPr bwMode="auto">
          <a:xfrm>
            <a:off x="10128251" y="127001"/>
            <a:ext cx="1917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obsah 2"/>
          <p:cNvSpPr>
            <a:spLocks noGrp="1"/>
          </p:cNvSpPr>
          <p:nvPr>
            <p:ph idx="1"/>
          </p:nvPr>
        </p:nvSpPr>
        <p:spPr>
          <a:xfrm>
            <a:off x="140410" y="1110207"/>
            <a:ext cx="11905541" cy="5380536"/>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6" name="Nadpis 15"/>
          <p:cNvSpPr>
            <a:spLocks noGrp="1"/>
          </p:cNvSpPr>
          <p:nvPr>
            <p:ph type="title"/>
          </p:nvPr>
        </p:nvSpPr>
        <p:spPr>
          <a:xfrm>
            <a:off x="95251" y="71439"/>
            <a:ext cx="9840383" cy="928687"/>
          </a:xfrm>
        </p:spPr>
        <p:txBody>
          <a:bodyPr/>
          <a:lstStyle>
            <a:lvl1pPr>
              <a:defRPr>
                <a:solidFill>
                  <a:srgbClr val="00B050"/>
                </a:solidFill>
              </a:defRPr>
            </a:lvl1pPr>
          </a:lstStyle>
          <a:p>
            <a:r>
              <a:rPr lang="cs-CZ" dirty="0"/>
              <a:t>Klepnutím lze upravit styl předlohy nadpisů.</a:t>
            </a:r>
          </a:p>
        </p:txBody>
      </p:sp>
    </p:spTree>
    <p:extLst>
      <p:ext uri="{BB962C8B-B14F-4D97-AF65-F5344CB8AC3E}">
        <p14:creationId xmlns:p14="http://schemas.microsoft.com/office/powerpoint/2010/main" val="1036555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8716E65-E34A-4A68-BE62-874F1F5B99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553" t="-20290" r="12985" b="1450"/>
          <a:stretch>
            <a:fillRect/>
          </a:stretch>
        </p:blipFill>
        <p:spPr bwMode="auto">
          <a:xfrm>
            <a:off x="0" y="6581775"/>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8" descr="LOGO_FZP_CZ_RGB_standard.jpg">
            <a:extLst>
              <a:ext uri="{FF2B5EF4-FFF2-40B4-BE49-F238E27FC236}">
                <a16:creationId xmlns:a16="http://schemas.microsoft.com/office/drawing/2014/main" id="{D411470B-8EE8-46DF-BD21-A0043836C895}"/>
              </a:ext>
            </a:extLst>
          </p:cNvPr>
          <p:cNvPicPr>
            <a:picLocks noChangeAspect="1"/>
          </p:cNvPicPr>
          <p:nvPr userDrawn="1"/>
        </p:nvPicPr>
        <p:blipFill>
          <a:blip r:embed="rId3">
            <a:extLst>
              <a:ext uri="{28A0092B-C50C-407E-A947-70E740481C1C}">
                <a14:useLocalDpi xmlns:a14="http://schemas.microsoft.com/office/drawing/2010/main" val="0"/>
              </a:ext>
            </a:extLst>
          </a:blip>
          <a:srcRect l="11194" t="7339" r="9795" b="18350"/>
          <a:stretch>
            <a:fillRect/>
          </a:stretch>
        </p:blipFill>
        <p:spPr bwMode="auto">
          <a:xfrm>
            <a:off x="10128251" y="127001"/>
            <a:ext cx="1917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190459" y="71439"/>
            <a:ext cx="9745175" cy="928687"/>
          </a:xfrm>
        </p:spPr>
        <p:txBody>
          <a:bodyPr/>
          <a:lstStyle>
            <a:lvl1pPr>
              <a:defRPr>
                <a:solidFill>
                  <a:srgbClr val="00B050"/>
                </a:solidFill>
              </a:defRPr>
            </a:lvl1pPr>
          </a:lstStyle>
          <a:p>
            <a:r>
              <a:rPr lang="cs-CZ" dirty="0"/>
              <a:t>Klepnutím lze upravit styl předlohy nadpisů.</a:t>
            </a:r>
          </a:p>
        </p:txBody>
      </p:sp>
      <p:sp>
        <p:nvSpPr>
          <p:cNvPr id="3" name="Zástupný symbol pro obsah 2"/>
          <p:cNvSpPr>
            <a:spLocks noGrp="1"/>
          </p:cNvSpPr>
          <p:nvPr>
            <p:ph sz="half" idx="1"/>
          </p:nvPr>
        </p:nvSpPr>
        <p:spPr>
          <a:xfrm>
            <a:off x="190459" y="1142984"/>
            <a:ext cx="5803941" cy="5382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142984"/>
            <a:ext cx="5708691" cy="5382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88359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6F2222-E147-48A4-894D-83347013DC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553" t="-20290" r="12985" b="1450"/>
          <a:stretch>
            <a:fillRect/>
          </a:stretch>
        </p:blipFill>
        <p:spPr bwMode="auto">
          <a:xfrm>
            <a:off x="0" y="6600825"/>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8" descr="LOGO_FZP_CZ_RGB_standard.jpg">
            <a:extLst>
              <a:ext uri="{FF2B5EF4-FFF2-40B4-BE49-F238E27FC236}">
                <a16:creationId xmlns:a16="http://schemas.microsoft.com/office/drawing/2014/main" id="{41EC1C59-B519-4AA6-A714-063BF145B08A}"/>
              </a:ext>
            </a:extLst>
          </p:cNvPr>
          <p:cNvPicPr>
            <a:picLocks noChangeAspect="1"/>
          </p:cNvPicPr>
          <p:nvPr userDrawn="1"/>
        </p:nvPicPr>
        <p:blipFill>
          <a:blip r:embed="rId3">
            <a:extLst>
              <a:ext uri="{28A0092B-C50C-407E-A947-70E740481C1C}">
                <a14:useLocalDpi xmlns:a14="http://schemas.microsoft.com/office/drawing/2010/main" val="0"/>
              </a:ext>
            </a:extLst>
          </a:blip>
          <a:srcRect l="11194" t="7339" r="9795" b="18350"/>
          <a:stretch>
            <a:fillRect/>
          </a:stretch>
        </p:blipFill>
        <p:spPr bwMode="auto">
          <a:xfrm>
            <a:off x="10128251" y="127001"/>
            <a:ext cx="1917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146049" y="71439"/>
            <a:ext cx="9789584" cy="928687"/>
          </a:xfrm>
        </p:spPr>
        <p:txBody>
          <a:bodyPr/>
          <a:lstStyle>
            <a:lvl1pPr>
              <a:defRPr>
                <a:solidFill>
                  <a:srgbClr val="00B050"/>
                </a:solidFill>
              </a:defRPr>
            </a:lvl1pPr>
          </a:lstStyle>
          <a:p>
            <a:r>
              <a:rPr lang="cs-CZ" dirty="0"/>
              <a:t>Klepnutím lze upravit styl předlohy nadpisů.</a:t>
            </a:r>
          </a:p>
        </p:txBody>
      </p:sp>
      <p:sp>
        <p:nvSpPr>
          <p:cNvPr id="3" name="Zástupný symbol pro text 2"/>
          <p:cNvSpPr>
            <a:spLocks noGrp="1"/>
          </p:cNvSpPr>
          <p:nvPr>
            <p:ph type="body" idx="1"/>
          </p:nvPr>
        </p:nvSpPr>
        <p:spPr>
          <a:xfrm>
            <a:off x="95208" y="1146164"/>
            <a:ext cx="59055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95208" y="1857364"/>
            <a:ext cx="5901309" cy="45959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6191252" y="1142984"/>
            <a:ext cx="58102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3367" y="1857364"/>
            <a:ext cx="5808175" cy="45959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2704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439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11" name="Obrázek 8" descr="LOGO_FZP_CZ_RGB_standard.jpg">
            <a:extLst>
              <a:ext uri="{FF2B5EF4-FFF2-40B4-BE49-F238E27FC236}">
                <a16:creationId xmlns:a16="http://schemas.microsoft.com/office/drawing/2014/main" id="{16E9A2AC-7914-4068-9A75-A28560D6481C}"/>
              </a:ext>
            </a:extLst>
          </p:cNvPr>
          <p:cNvPicPr>
            <a:picLocks noChangeAspect="1"/>
          </p:cNvPicPr>
          <p:nvPr userDrawn="1"/>
        </p:nvPicPr>
        <p:blipFill>
          <a:blip r:embed="rId2">
            <a:extLst>
              <a:ext uri="{28A0092B-C50C-407E-A947-70E740481C1C}">
                <a14:useLocalDpi xmlns:a14="http://schemas.microsoft.com/office/drawing/2010/main" val="0"/>
              </a:ext>
            </a:extLst>
          </a:blip>
          <a:srcRect l="11194" t="7339" r="9795" b="18350"/>
          <a:stretch>
            <a:fillRect/>
          </a:stretch>
        </p:blipFill>
        <p:spPr bwMode="auto">
          <a:xfrm>
            <a:off x="9679965" y="93836"/>
            <a:ext cx="2395358" cy="86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a:extLst>
              <a:ext uri="{FF2B5EF4-FFF2-40B4-BE49-F238E27FC236}">
                <a16:creationId xmlns:a16="http://schemas.microsoft.com/office/drawing/2014/main" id="{A07171A5-98EA-4CF6-9948-F240FBB982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553" t="-20290" r="12985" b="1450"/>
          <a:stretch>
            <a:fillRect/>
          </a:stretch>
        </p:blipFill>
        <p:spPr bwMode="auto">
          <a:xfrm flipV="1">
            <a:off x="-1" y="6571397"/>
            <a:ext cx="12191890" cy="33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4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237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036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0763298" y="6459785"/>
            <a:ext cx="1312025" cy="365125"/>
          </a:xfrm>
          <a:prstGeom prst="rect">
            <a:avLst/>
          </a:prstGeom>
        </p:spPr>
        <p:txBody>
          <a:bodyPr/>
          <a:lstStyle/>
          <a:p>
            <a:fld id="{EB28554B-97AC-4D97-B364-3A3285BBA26B}" type="slidenum">
              <a:rPr lang="en-US" smtClean="0"/>
              <a:t>‹#›</a:t>
            </a:fld>
            <a:endParaRPr lang="en-US"/>
          </a:p>
        </p:txBody>
      </p:sp>
    </p:spTree>
    <p:extLst>
      <p:ext uri="{BB962C8B-B14F-4D97-AF65-F5344CB8AC3E}">
        <p14:creationId xmlns:p14="http://schemas.microsoft.com/office/powerpoint/2010/main" val="173046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EF2AC405-67D0-4AC2-83A2-CA6E247549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553" t="-20290" r="12985" b="1450"/>
          <a:stretch>
            <a:fillRect/>
          </a:stretch>
        </p:blipFill>
        <p:spPr bwMode="auto">
          <a:xfrm flipV="1">
            <a:off x="0" y="6571395"/>
            <a:ext cx="12192000" cy="33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ázek 8" descr="LOGO_FZP_CZ_RGB_standard.jpg">
            <a:extLst>
              <a:ext uri="{FF2B5EF4-FFF2-40B4-BE49-F238E27FC236}">
                <a16:creationId xmlns:a16="http://schemas.microsoft.com/office/drawing/2014/main" id="{C7826FC0-E5CA-40E7-B3AD-359C5481A393}"/>
              </a:ext>
            </a:extLst>
          </p:cNvPr>
          <p:cNvPicPr>
            <a:picLocks noChangeAspect="1"/>
          </p:cNvPicPr>
          <p:nvPr userDrawn="1"/>
        </p:nvPicPr>
        <p:blipFill>
          <a:blip r:embed="rId3">
            <a:extLst>
              <a:ext uri="{28A0092B-C50C-407E-A947-70E740481C1C}">
                <a14:useLocalDpi xmlns:a14="http://schemas.microsoft.com/office/drawing/2010/main" val="0"/>
              </a:ext>
            </a:extLst>
          </a:blip>
          <a:srcRect l="11194" t="7339" r="9795" b="18350"/>
          <a:stretch>
            <a:fillRect/>
          </a:stretch>
        </p:blipFill>
        <p:spPr bwMode="auto">
          <a:xfrm>
            <a:off x="9679965" y="93836"/>
            <a:ext cx="2395358" cy="86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3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B9EC3F06-8BF5-4580-8F99-AE3F662E72C7}" type="datetimeFigureOut">
              <a:rPr lang="en-US" smtClean="0"/>
              <a:t>10/17/2023</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763298" y="6459785"/>
            <a:ext cx="1312025" cy="365125"/>
          </a:xfrm>
          <a:prstGeom prst="rect">
            <a:avLst/>
          </a:prstGeom>
        </p:spPr>
        <p:txBody>
          <a:bodyPr/>
          <a:lstStyle>
            <a:lvl1pPr>
              <a:defRPr>
                <a:solidFill>
                  <a:schemeClr val="tx2"/>
                </a:solidFill>
              </a:defRPr>
            </a:lvl1pPr>
          </a:lstStyle>
          <a:p>
            <a:fld id="{EB28554B-97AC-4D97-B364-3A3285BBA26B}" type="slidenum">
              <a:rPr lang="en-US" smtClean="0"/>
              <a:t>‹#›</a:t>
            </a:fld>
            <a:endParaRPr lang="en-US"/>
          </a:p>
        </p:txBody>
      </p:sp>
    </p:spTree>
    <p:extLst>
      <p:ext uri="{BB962C8B-B14F-4D97-AF65-F5344CB8AC3E}">
        <p14:creationId xmlns:p14="http://schemas.microsoft.com/office/powerpoint/2010/main" val="97342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B9EC3F06-8BF5-4580-8F99-AE3F662E72C7}" type="datetimeFigureOut">
              <a:rPr lang="en-US" smtClean="0"/>
              <a:t>10/17/2023</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763298" y="6459785"/>
            <a:ext cx="1312025" cy="365125"/>
          </a:xfrm>
          <a:prstGeom prst="rect">
            <a:avLst/>
          </a:prstGeom>
        </p:spPr>
        <p:txBody>
          <a:bodyPr/>
          <a:lstStyle/>
          <a:p>
            <a:fld id="{EB28554B-97AC-4D97-B364-3A3285BBA26B}" type="slidenum">
              <a:rPr lang="en-US" smtClean="0"/>
              <a:t>‹#›</a:t>
            </a:fld>
            <a:endParaRPr lang="en-US"/>
          </a:p>
        </p:txBody>
      </p:sp>
    </p:spTree>
    <p:extLst>
      <p:ext uri="{BB962C8B-B14F-4D97-AF65-F5344CB8AC3E}">
        <p14:creationId xmlns:p14="http://schemas.microsoft.com/office/powerpoint/2010/main" val="376736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Obrázek 8" descr="LOGO_FZP_CZ_RGB_standard.jpg">
            <a:extLst>
              <a:ext uri="{FF2B5EF4-FFF2-40B4-BE49-F238E27FC236}">
                <a16:creationId xmlns:a16="http://schemas.microsoft.com/office/drawing/2014/main" id="{17C1A786-F2DF-4F3A-AA5C-90C06EACB1D9}"/>
              </a:ext>
            </a:extLst>
          </p:cNvPr>
          <p:cNvPicPr>
            <a:picLocks noChangeAspect="1"/>
          </p:cNvPicPr>
          <p:nvPr userDrawn="1"/>
        </p:nvPicPr>
        <p:blipFill>
          <a:blip r:embed="rId13">
            <a:extLst>
              <a:ext uri="{28A0092B-C50C-407E-A947-70E740481C1C}">
                <a14:useLocalDpi xmlns:a14="http://schemas.microsoft.com/office/drawing/2010/main" val="0"/>
              </a:ext>
            </a:extLst>
          </a:blip>
          <a:srcRect l="11194" t="7339" r="9795" b="18350"/>
          <a:stretch>
            <a:fillRect/>
          </a:stretch>
        </p:blipFill>
        <p:spPr bwMode="auto">
          <a:xfrm>
            <a:off x="9679965" y="93836"/>
            <a:ext cx="2395358" cy="86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97550C62-FDE3-44E9-B21A-7274BBC6BD9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l="4553" t="-20290" r="12985" b="1450"/>
          <a:stretch>
            <a:fillRect/>
          </a:stretch>
        </p:blipFill>
        <p:spPr bwMode="auto">
          <a:xfrm flipV="1">
            <a:off x="-1" y="6571397"/>
            <a:ext cx="12191890" cy="33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95654" y="167054"/>
            <a:ext cx="9205546" cy="82185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95653" y="1266091"/>
            <a:ext cx="11359662" cy="500282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73702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rgbClr val="0099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Zástupný symbol pro text 2">
            <a:extLst>
              <a:ext uri="{FF2B5EF4-FFF2-40B4-BE49-F238E27FC236}">
                <a16:creationId xmlns:a16="http://schemas.microsoft.com/office/drawing/2014/main" id="{357668BF-A7C8-43D5-BCE3-3F1B88E8933C}"/>
              </a:ext>
            </a:extLst>
          </p:cNvPr>
          <p:cNvSpPr>
            <a:spLocks noGrp="1"/>
          </p:cNvSpPr>
          <p:nvPr>
            <p:ph type="body" idx="1"/>
          </p:nvPr>
        </p:nvSpPr>
        <p:spPr bwMode="auto">
          <a:xfrm>
            <a:off x="95251" y="1071564"/>
            <a:ext cx="11857567"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a:extLst>
              <a:ext uri="{FF2B5EF4-FFF2-40B4-BE49-F238E27FC236}">
                <a16:creationId xmlns:a16="http://schemas.microsoft.com/office/drawing/2014/main" id="{5D07B2F5-53C8-4A38-A9FF-30B813EC3C93}"/>
              </a:ext>
            </a:extLst>
          </p:cNvPr>
          <p:cNvSpPr>
            <a:spLocks noGrp="1"/>
          </p:cNvSpPr>
          <p:nvPr>
            <p:ph type="dt" sz="half" idx="2"/>
          </p:nvPr>
        </p:nvSpPr>
        <p:spPr>
          <a:xfrm>
            <a:off x="9647767" y="6453188"/>
            <a:ext cx="1441451" cy="28575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lumMod val="65000"/>
                    <a:lumOff val="35000"/>
                  </a:schemeClr>
                </a:solidFill>
                <a:latin typeface="+mn-lt"/>
              </a:defRPr>
            </a:lvl1pPr>
          </a:lstStyle>
          <a:p>
            <a:pPr>
              <a:defRPr/>
            </a:pPr>
            <a:fld id="{3A81BF98-EDCC-432F-901D-BC429647CFEA}" type="datetime1">
              <a:rPr lang="cs-CZ"/>
              <a:pPr>
                <a:defRPr/>
              </a:pPr>
              <a:t>17.10.2023</a:t>
            </a:fld>
            <a:endParaRPr lang="cs-CZ" dirty="0"/>
          </a:p>
        </p:txBody>
      </p:sp>
      <p:sp>
        <p:nvSpPr>
          <p:cNvPr id="5" name="Zástupný symbol pro zápatí 4">
            <a:extLst>
              <a:ext uri="{FF2B5EF4-FFF2-40B4-BE49-F238E27FC236}">
                <a16:creationId xmlns:a16="http://schemas.microsoft.com/office/drawing/2014/main" id="{615E7116-5268-43DA-A5E3-65D9B6013BEF}"/>
              </a:ext>
            </a:extLst>
          </p:cNvPr>
          <p:cNvSpPr>
            <a:spLocks noGrp="1"/>
          </p:cNvSpPr>
          <p:nvPr>
            <p:ph type="ftr" sz="quarter" idx="3"/>
          </p:nvPr>
        </p:nvSpPr>
        <p:spPr>
          <a:xfrm>
            <a:off x="9647767" y="6237288"/>
            <a:ext cx="2305051" cy="14446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lumMod val="65000"/>
                    <a:lumOff val="35000"/>
                  </a:schemeClr>
                </a:solidFill>
                <a:latin typeface="+mn-lt"/>
              </a:defRPr>
            </a:lvl1pPr>
          </a:lstStyle>
          <a:p>
            <a:pPr>
              <a:defRPr/>
            </a:pPr>
            <a:endParaRPr lang="cs-CZ"/>
          </a:p>
        </p:txBody>
      </p:sp>
      <p:sp>
        <p:nvSpPr>
          <p:cNvPr id="6" name="Zástupný symbol pro číslo snímku 5">
            <a:extLst>
              <a:ext uri="{FF2B5EF4-FFF2-40B4-BE49-F238E27FC236}">
                <a16:creationId xmlns:a16="http://schemas.microsoft.com/office/drawing/2014/main" id="{74145953-3806-4B6A-BF9B-E1AD67303751}"/>
              </a:ext>
            </a:extLst>
          </p:cNvPr>
          <p:cNvSpPr>
            <a:spLocks noGrp="1"/>
          </p:cNvSpPr>
          <p:nvPr>
            <p:ph type="sldNum" sz="quarter" idx="4"/>
          </p:nvPr>
        </p:nvSpPr>
        <p:spPr>
          <a:xfrm>
            <a:off x="11184467" y="6453188"/>
            <a:ext cx="768351" cy="2857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595959"/>
                </a:solidFill>
                <a:latin typeface="Calibri" panose="020F0502020204030204" pitchFamily="34" charset="0"/>
              </a:defRPr>
            </a:lvl1pPr>
          </a:lstStyle>
          <a:p>
            <a:pPr>
              <a:defRPr/>
            </a:pPr>
            <a:fld id="{69C80AF2-AEA4-40BB-BC06-0CC7ADA06339}" type="slidenum">
              <a:rPr lang="cs-CZ" altLang="cs-CZ"/>
              <a:pPr>
                <a:defRPr/>
              </a:pPr>
              <a:t>‹#›</a:t>
            </a:fld>
            <a:endParaRPr lang="cs-CZ" altLang="cs-CZ"/>
          </a:p>
        </p:txBody>
      </p:sp>
      <p:sp>
        <p:nvSpPr>
          <p:cNvPr id="1030" name="Zástupný symbol pro nadpis 1">
            <a:extLst>
              <a:ext uri="{FF2B5EF4-FFF2-40B4-BE49-F238E27FC236}">
                <a16:creationId xmlns:a16="http://schemas.microsoft.com/office/drawing/2014/main" id="{5C6843D0-5F35-45CA-8836-9B8660C8D78A}"/>
              </a:ext>
            </a:extLst>
          </p:cNvPr>
          <p:cNvSpPr>
            <a:spLocks noGrp="1"/>
          </p:cNvSpPr>
          <p:nvPr>
            <p:ph type="title"/>
          </p:nvPr>
        </p:nvSpPr>
        <p:spPr bwMode="auto">
          <a:xfrm>
            <a:off x="2256367" y="71439"/>
            <a:ext cx="767926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pic>
        <p:nvPicPr>
          <p:cNvPr id="1031" name="Obrázek 8" descr="LOGO_FZP_CZ_RGB_standard.jpg">
            <a:extLst>
              <a:ext uri="{FF2B5EF4-FFF2-40B4-BE49-F238E27FC236}">
                <a16:creationId xmlns:a16="http://schemas.microsoft.com/office/drawing/2014/main" id="{EDDEBF67-DFFE-4F07-8747-89BDD4E2CEE5}"/>
              </a:ext>
            </a:extLst>
          </p:cNvPr>
          <p:cNvPicPr>
            <a:picLocks noChangeAspect="1"/>
          </p:cNvPicPr>
          <p:nvPr userDrawn="1"/>
        </p:nvPicPr>
        <p:blipFill>
          <a:blip r:embed="rId6">
            <a:extLst>
              <a:ext uri="{28A0092B-C50C-407E-A947-70E740481C1C}">
                <a14:useLocalDpi xmlns:a14="http://schemas.microsoft.com/office/drawing/2010/main" val="0"/>
              </a:ext>
            </a:extLst>
          </a:blip>
          <a:srcRect l="11194" t="7339" r="9795" b="18350"/>
          <a:stretch>
            <a:fillRect/>
          </a:stretch>
        </p:blipFill>
        <p:spPr bwMode="auto">
          <a:xfrm>
            <a:off x="10128251" y="127001"/>
            <a:ext cx="1917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527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hf hdr="0" ftr="0" dt="0"/>
  <p:txStyles>
    <p:titleStyle>
      <a:lvl1pPr algn="ctr" rtl="0" eaLnBrk="0" fontAlgn="base" hangingPunct="0">
        <a:spcBef>
          <a:spcPct val="0"/>
        </a:spcBef>
        <a:spcAft>
          <a:spcPct val="0"/>
        </a:spcAft>
        <a:defRPr sz="2800" kern="1200">
          <a:solidFill>
            <a:srgbClr val="990099"/>
          </a:solidFill>
          <a:latin typeface="Arial" pitchFamily="34" charset="0"/>
          <a:ea typeface="+mj-ea"/>
          <a:cs typeface="+mj-cs"/>
        </a:defRPr>
      </a:lvl1pPr>
      <a:lvl2pPr algn="ctr" rtl="0" eaLnBrk="0" fontAlgn="base" hangingPunct="0">
        <a:spcBef>
          <a:spcPct val="0"/>
        </a:spcBef>
        <a:spcAft>
          <a:spcPct val="0"/>
        </a:spcAft>
        <a:defRPr sz="2800">
          <a:solidFill>
            <a:srgbClr val="990099"/>
          </a:solidFill>
          <a:latin typeface="Arial" charset="0"/>
        </a:defRPr>
      </a:lvl2pPr>
      <a:lvl3pPr algn="ctr" rtl="0" eaLnBrk="0" fontAlgn="base" hangingPunct="0">
        <a:spcBef>
          <a:spcPct val="0"/>
        </a:spcBef>
        <a:spcAft>
          <a:spcPct val="0"/>
        </a:spcAft>
        <a:defRPr sz="2800">
          <a:solidFill>
            <a:srgbClr val="990099"/>
          </a:solidFill>
          <a:latin typeface="Arial" charset="0"/>
        </a:defRPr>
      </a:lvl3pPr>
      <a:lvl4pPr algn="ctr" rtl="0" eaLnBrk="0" fontAlgn="base" hangingPunct="0">
        <a:spcBef>
          <a:spcPct val="0"/>
        </a:spcBef>
        <a:spcAft>
          <a:spcPct val="0"/>
        </a:spcAft>
        <a:defRPr sz="2800">
          <a:solidFill>
            <a:srgbClr val="990099"/>
          </a:solidFill>
          <a:latin typeface="Arial" charset="0"/>
        </a:defRPr>
      </a:lvl4pPr>
      <a:lvl5pPr algn="ctr" rtl="0" eaLnBrk="0" fontAlgn="base" hangingPunct="0">
        <a:spcBef>
          <a:spcPct val="0"/>
        </a:spcBef>
        <a:spcAft>
          <a:spcPct val="0"/>
        </a:spcAft>
        <a:defRPr sz="2800">
          <a:solidFill>
            <a:srgbClr val="990099"/>
          </a:solidFill>
          <a:latin typeface="Arial" charset="0"/>
        </a:defRPr>
      </a:lvl5pPr>
      <a:lvl6pPr marL="457200" algn="ctr" rtl="0" eaLnBrk="1" fontAlgn="base" hangingPunct="1">
        <a:spcBef>
          <a:spcPct val="0"/>
        </a:spcBef>
        <a:spcAft>
          <a:spcPct val="0"/>
        </a:spcAft>
        <a:defRPr sz="3900">
          <a:solidFill>
            <a:srgbClr val="990099"/>
          </a:solidFill>
          <a:latin typeface="Arial" charset="0"/>
        </a:defRPr>
      </a:lvl6pPr>
      <a:lvl7pPr marL="914400" algn="ctr" rtl="0" eaLnBrk="1" fontAlgn="base" hangingPunct="1">
        <a:spcBef>
          <a:spcPct val="0"/>
        </a:spcBef>
        <a:spcAft>
          <a:spcPct val="0"/>
        </a:spcAft>
        <a:defRPr sz="3900">
          <a:solidFill>
            <a:srgbClr val="990099"/>
          </a:solidFill>
          <a:latin typeface="Arial" charset="0"/>
        </a:defRPr>
      </a:lvl7pPr>
      <a:lvl8pPr marL="1371600" algn="ctr" rtl="0" eaLnBrk="1" fontAlgn="base" hangingPunct="1">
        <a:spcBef>
          <a:spcPct val="0"/>
        </a:spcBef>
        <a:spcAft>
          <a:spcPct val="0"/>
        </a:spcAft>
        <a:defRPr sz="3900">
          <a:solidFill>
            <a:srgbClr val="990099"/>
          </a:solidFill>
          <a:latin typeface="Arial" charset="0"/>
        </a:defRPr>
      </a:lvl8pPr>
      <a:lvl9pPr marL="1828800" algn="ctr" rtl="0" eaLnBrk="1" fontAlgn="base" hangingPunct="1">
        <a:spcBef>
          <a:spcPct val="0"/>
        </a:spcBef>
        <a:spcAft>
          <a:spcPct val="0"/>
        </a:spcAft>
        <a:defRPr sz="3900">
          <a:solidFill>
            <a:srgbClr val="990099"/>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595959"/>
          </a:solidFill>
          <a:latin typeface="Arial"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595959"/>
          </a:solidFill>
          <a:latin typeface="Arial"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595959"/>
          </a:solidFill>
          <a:latin typeface="Arial"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595959"/>
          </a:solidFill>
          <a:latin typeface="Arial"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595959"/>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mailto:josef.trogl@ujep.cz"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3B02-4285-4613-B611-67C824818B12}"/>
              </a:ext>
            </a:extLst>
          </p:cNvPr>
          <p:cNvSpPr>
            <a:spLocks noGrp="1"/>
          </p:cNvSpPr>
          <p:nvPr>
            <p:ph type="title" idx="4294967295"/>
          </p:nvPr>
        </p:nvSpPr>
        <p:spPr>
          <a:xfrm>
            <a:off x="636766" y="939537"/>
            <a:ext cx="10847312" cy="1411777"/>
          </a:xfrm>
        </p:spPr>
        <p:txBody>
          <a:bodyPr anchor="ctr">
            <a:noAutofit/>
          </a:bodyPr>
          <a:lstStyle/>
          <a:p>
            <a:pPr algn="ctr"/>
            <a:r>
              <a:rPr lang="cs-CZ" sz="3600" b="1" dirty="0" err="1">
                <a:solidFill>
                  <a:srgbClr val="222222"/>
                </a:solidFill>
                <a:latin typeface="Charis SIL" panose="02000500060000020004" pitchFamily="2" charset="-52"/>
                <a:ea typeface="Charis SIL" panose="02000500060000020004" pitchFamily="2" charset="-52"/>
                <a:cs typeface="Charis SIL" panose="02000500060000020004" pitchFamily="2" charset="-52"/>
              </a:rPr>
              <a:t>Gastroodpady</a:t>
            </a:r>
            <a:r>
              <a:rPr lang="cs-CZ" sz="3600" b="1" dirty="0">
                <a:solidFill>
                  <a:srgbClr val="222222"/>
                </a:solidFill>
                <a:latin typeface="Charis SIL" panose="02000500060000020004" pitchFamily="2" charset="-52"/>
                <a:ea typeface="Charis SIL" panose="02000500060000020004" pitchFamily="2" charset="-52"/>
                <a:cs typeface="Charis SIL" panose="02000500060000020004" pitchFamily="2" charset="-52"/>
              </a:rPr>
              <a:t> – výzkum efektivních metod jejich využití</a:t>
            </a:r>
            <a:br>
              <a:rPr lang="cs-CZ" sz="3200" b="1" dirty="0">
                <a:solidFill>
                  <a:srgbClr val="222222"/>
                </a:solidFill>
                <a:latin typeface="Charis SIL" panose="02000500060000020004" pitchFamily="2" charset="-52"/>
                <a:ea typeface="Charis SIL" panose="02000500060000020004" pitchFamily="2" charset="-52"/>
                <a:cs typeface="Charis SIL" panose="02000500060000020004" pitchFamily="2" charset="-52"/>
              </a:rPr>
            </a:br>
            <a:r>
              <a:rPr lang="cs-CZ" sz="2800" b="1" dirty="0">
                <a:solidFill>
                  <a:srgbClr val="222222"/>
                </a:solidFill>
                <a:latin typeface="Charis SIL" panose="02000500060000020004" pitchFamily="2" charset="-52"/>
                <a:ea typeface="Charis SIL" panose="02000500060000020004" pitchFamily="2" charset="-52"/>
                <a:cs typeface="Charis SIL" panose="02000500060000020004" pitchFamily="2" charset="-52"/>
              </a:rPr>
              <a:t>prezentace řešení projektu CZ.01.1.02/0.0/0.0/19_262/0020304</a:t>
            </a:r>
            <a:endParaRPr lang="en-US" sz="3200" b="1" dirty="0">
              <a:latin typeface="Charis SIL" panose="02000500060000020004" pitchFamily="2" charset="-52"/>
              <a:ea typeface="Charis SIL" panose="02000500060000020004" pitchFamily="2" charset="-52"/>
              <a:cs typeface="Charis SIL" panose="02000500060000020004" pitchFamily="2" charset="-52"/>
            </a:endParaRPr>
          </a:p>
        </p:txBody>
      </p:sp>
      <p:sp>
        <p:nvSpPr>
          <p:cNvPr id="4" name="TextBox 3">
            <a:extLst>
              <a:ext uri="{FF2B5EF4-FFF2-40B4-BE49-F238E27FC236}">
                <a16:creationId xmlns:a16="http://schemas.microsoft.com/office/drawing/2014/main" id="{1231E95F-19A6-4E23-B257-5055A2A9CDEB}"/>
              </a:ext>
            </a:extLst>
          </p:cNvPr>
          <p:cNvSpPr txBox="1"/>
          <p:nvPr/>
        </p:nvSpPr>
        <p:spPr>
          <a:xfrm>
            <a:off x="7916223" y="5952362"/>
            <a:ext cx="4412974" cy="369332"/>
          </a:xfrm>
          <a:prstGeom prst="rect">
            <a:avLst/>
          </a:prstGeom>
          <a:noFill/>
        </p:spPr>
        <p:txBody>
          <a:bodyPr wrap="square" rtlCol="0">
            <a:spAutoFit/>
          </a:bodyPr>
          <a:lstStyle/>
          <a:p>
            <a:pPr algn="ctr"/>
            <a:r>
              <a:rPr lang="cs-CZ" dirty="0">
                <a:latin typeface="Charis SIL" panose="02000500060000020004" pitchFamily="2" charset="-52"/>
                <a:ea typeface="Charis SIL" panose="02000500060000020004" pitchFamily="2" charset="-52"/>
                <a:cs typeface="Charis SIL" panose="02000500060000020004" pitchFamily="2" charset="-52"/>
              </a:rPr>
              <a:t>TVIP Hustopeče, 17.10.2023</a:t>
            </a:r>
            <a:endParaRPr lang="en-US" dirty="0">
              <a:latin typeface="Charis SIL" panose="02000500060000020004" pitchFamily="2" charset="-52"/>
              <a:ea typeface="Charis SIL" panose="02000500060000020004" pitchFamily="2" charset="-52"/>
              <a:cs typeface="Charis SIL" panose="02000500060000020004" pitchFamily="2" charset="-52"/>
            </a:endParaRPr>
          </a:p>
        </p:txBody>
      </p:sp>
      <p:sp>
        <p:nvSpPr>
          <p:cNvPr id="7" name="TextBox 6">
            <a:extLst>
              <a:ext uri="{FF2B5EF4-FFF2-40B4-BE49-F238E27FC236}">
                <a16:creationId xmlns:a16="http://schemas.microsoft.com/office/drawing/2014/main" id="{7C3FC297-B04E-497F-900F-77E8E5367C02}"/>
              </a:ext>
            </a:extLst>
          </p:cNvPr>
          <p:cNvSpPr txBox="1"/>
          <p:nvPr/>
        </p:nvSpPr>
        <p:spPr>
          <a:xfrm>
            <a:off x="884903" y="3190899"/>
            <a:ext cx="9237807" cy="1323439"/>
          </a:xfrm>
          <a:prstGeom prst="rect">
            <a:avLst/>
          </a:prstGeom>
          <a:noFill/>
        </p:spPr>
        <p:txBody>
          <a:bodyPr wrap="square" rtlCol="0">
            <a:spAutoFit/>
          </a:bodyPr>
          <a:lstStyle/>
          <a:p>
            <a:r>
              <a:rPr lang="cs-CZ" sz="2000" b="1" dirty="0">
                <a:solidFill>
                  <a:srgbClr val="00CC00"/>
                </a:solidFill>
                <a:latin typeface="Charis SIL" panose="02000500060000020004" pitchFamily="2" charset="-52"/>
                <a:ea typeface="Charis SIL" panose="02000500060000020004" pitchFamily="2" charset="-52"/>
                <a:cs typeface="Charis SIL" panose="02000500060000020004" pitchFamily="2" charset="-52"/>
              </a:rPr>
              <a:t>Univerzita Jana Evangelisty Purkyně v Ústí nad Labem, Fakulta životního prostředí</a:t>
            </a:r>
          </a:p>
          <a:p>
            <a:r>
              <a:rPr lang="cs-CZ" sz="2000" b="1" dirty="0">
                <a:solidFill>
                  <a:srgbClr val="008080"/>
                </a:solidFill>
                <a:latin typeface="Charis SIL" panose="02000500060000020004" pitchFamily="2" charset="-52"/>
                <a:ea typeface="Charis SIL" panose="02000500060000020004" pitchFamily="2" charset="-52"/>
                <a:cs typeface="Charis SIL" panose="02000500060000020004" pitchFamily="2" charset="-52"/>
              </a:rPr>
              <a:t>Univerzita Jana Evangelisty Purkyně v Ústí nad Labem, Přírodovědecká fakulta</a:t>
            </a:r>
          </a:p>
          <a:p>
            <a:r>
              <a:rPr lang="cs-CZ" sz="2000" b="1" dirty="0" err="1">
                <a:solidFill>
                  <a:srgbClr val="FF0000"/>
                </a:solidFill>
                <a:latin typeface="Charis SIL" panose="02000500060000020004" pitchFamily="2" charset="-52"/>
                <a:ea typeface="Charis SIL" panose="02000500060000020004" pitchFamily="2" charset="-52"/>
                <a:cs typeface="Charis SIL" panose="02000500060000020004" pitchFamily="2" charset="-52"/>
              </a:rPr>
              <a:t>Wasten</a:t>
            </a:r>
            <a:r>
              <a:rPr lang="cs-CZ" sz="2000" b="1" dirty="0">
                <a:solidFill>
                  <a:srgbClr val="FF0000"/>
                </a:solidFill>
                <a:latin typeface="Charis SIL" panose="02000500060000020004" pitchFamily="2" charset="-52"/>
                <a:ea typeface="Charis SIL" panose="02000500060000020004" pitchFamily="2" charset="-52"/>
                <a:cs typeface="Charis SIL" panose="02000500060000020004" pitchFamily="2" charset="-52"/>
              </a:rPr>
              <a:t>, </a:t>
            </a:r>
            <a:r>
              <a:rPr lang="cs-CZ" sz="2000" b="1" dirty="0" err="1">
                <a:solidFill>
                  <a:srgbClr val="FF0000"/>
                </a:solidFill>
                <a:latin typeface="Charis SIL" panose="02000500060000020004" pitchFamily="2" charset="-52"/>
                <a:ea typeface="Charis SIL" panose="02000500060000020004" pitchFamily="2" charset="-52"/>
                <a:cs typeface="Charis SIL" panose="02000500060000020004" pitchFamily="2" charset="-52"/>
              </a:rPr>
              <a:t>z.s</a:t>
            </a:r>
            <a:r>
              <a:rPr lang="cs-CZ" sz="2000" b="1" dirty="0">
                <a:solidFill>
                  <a:srgbClr val="FF0000"/>
                </a:solidFill>
                <a:latin typeface="Charis SIL" panose="02000500060000020004" pitchFamily="2" charset="-52"/>
                <a:ea typeface="Charis SIL" panose="02000500060000020004" pitchFamily="2" charset="-52"/>
                <a:cs typeface="Charis SIL" panose="02000500060000020004" pitchFamily="2" charset="-52"/>
              </a:rPr>
              <a:t>.</a:t>
            </a:r>
          </a:p>
          <a:p>
            <a:endParaRPr lang="en-US" sz="2000" b="1" dirty="0">
              <a:solidFill>
                <a:srgbClr val="4B731F"/>
              </a:solidFill>
              <a:latin typeface="Charis SIL" panose="02000500060000020004" pitchFamily="2" charset="-52"/>
              <a:ea typeface="Charis SIL" panose="02000500060000020004" pitchFamily="2" charset="-52"/>
              <a:cs typeface="Charis SIL" panose="02000500060000020004" pitchFamily="2" charset="-52"/>
            </a:endParaRPr>
          </a:p>
        </p:txBody>
      </p:sp>
      <p:sp>
        <p:nvSpPr>
          <p:cNvPr id="9" name="TextBox 8">
            <a:extLst>
              <a:ext uri="{FF2B5EF4-FFF2-40B4-BE49-F238E27FC236}">
                <a16:creationId xmlns:a16="http://schemas.microsoft.com/office/drawing/2014/main" id="{7C3FC297-B04E-497F-900F-77E8E5367C02}"/>
              </a:ext>
            </a:extLst>
          </p:cNvPr>
          <p:cNvSpPr txBox="1"/>
          <p:nvPr/>
        </p:nvSpPr>
        <p:spPr>
          <a:xfrm>
            <a:off x="884903" y="2291918"/>
            <a:ext cx="10353367" cy="830997"/>
          </a:xfrm>
          <a:prstGeom prst="rect">
            <a:avLst/>
          </a:prstGeom>
          <a:noFill/>
        </p:spPr>
        <p:txBody>
          <a:bodyPr wrap="square" rtlCol="0">
            <a:spAutoFit/>
          </a:bodyPr>
          <a:lstStyle/>
          <a:p>
            <a:pPr algn="ctr"/>
            <a:r>
              <a:rPr lang="en-US" sz="2400" b="1" u="sng" dirty="0">
                <a:solidFill>
                  <a:srgbClr val="00C000"/>
                </a:solidFill>
                <a:latin typeface="Charis SIL" panose="02000500060000020004" pitchFamily="2" charset="-52"/>
                <a:ea typeface="Charis SIL" panose="02000500060000020004" pitchFamily="2" charset="-52"/>
                <a:cs typeface="Charis SIL" panose="02000500060000020004" pitchFamily="2" charset="-52"/>
              </a:rPr>
              <a:t>J</a:t>
            </a:r>
            <a:r>
              <a:rPr lang="cs-CZ" sz="2400" b="1" u="sng" dirty="0">
                <a:solidFill>
                  <a:srgbClr val="00C000"/>
                </a:solidFill>
                <a:latin typeface="Charis SIL" panose="02000500060000020004" pitchFamily="2" charset="-52"/>
                <a:ea typeface="Charis SIL" panose="02000500060000020004" pitchFamily="2" charset="-52"/>
                <a:cs typeface="Charis SIL" panose="02000500060000020004" pitchFamily="2" charset="-52"/>
              </a:rPr>
              <a:t>.</a:t>
            </a:r>
            <a:r>
              <a:rPr lang="en-US" sz="2400" b="1" u="sng" dirty="0">
                <a:solidFill>
                  <a:srgbClr val="00C000"/>
                </a:solidFill>
                <a:latin typeface="Charis SIL" panose="02000500060000020004" pitchFamily="2" charset="-52"/>
                <a:ea typeface="Charis SIL" panose="02000500060000020004" pitchFamily="2" charset="-52"/>
                <a:cs typeface="Charis SIL" panose="02000500060000020004" pitchFamily="2" charset="-52"/>
              </a:rPr>
              <a:t> Tr</a:t>
            </a:r>
            <a:r>
              <a:rPr lang="cs-CZ" sz="2400" b="1" u="sng" dirty="0">
                <a:solidFill>
                  <a:srgbClr val="00C000"/>
                </a:solidFill>
                <a:latin typeface="Charis SIL" panose="02000500060000020004" pitchFamily="2" charset="-52"/>
                <a:ea typeface="Charis SIL" panose="02000500060000020004" pitchFamily="2" charset="-52"/>
                <a:cs typeface="Charis SIL" panose="02000500060000020004" pitchFamily="2" charset="-52"/>
              </a:rPr>
              <a:t>ö</a:t>
            </a:r>
            <a:r>
              <a:rPr lang="en-US" sz="2400" b="1" u="sng" dirty="0" err="1">
                <a:solidFill>
                  <a:srgbClr val="00C000"/>
                </a:solidFill>
                <a:latin typeface="Charis SIL" panose="02000500060000020004" pitchFamily="2" charset="-52"/>
                <a:ea typeface="Charis SIL" panose="02000500060000020004" pitchFamily="2" charset="-52"/>
                <a:cs typeface="Charis SIL" panose="02000500060000020004" pitchFamily="2" charset="-52"/>
              </a:rPr>
              <a:t>gl</a:t>
            </a:r>
            <a:r>
              <a:rPr lang="en-US" sz="2400" b="1" dirty="0">
                <a:solidFill>
                  <a:srgbClr val="00C000"/>
                </a:solidFill>
                <a:latin typeface="Charis SIL" panose="02000500060000020004" pitchFamily="2" charset="-52"/>
                <a:ea typeface="Charis SIL" panose="02000500060000020004" pitchFamily="2" charset="-52"/>
                <a:cs typeface="Charis SIL" panose="02000500060000020004" pitchFamily="2" charset="-52"/>
              </a:rPr>
              <a:t>, </a:t>
            </a:r>
            <a:r>
              <a:rPr lang="cs-CZ" sz="2400" b="1" u="sng" dirty="0">
                <a:solidFill>
                  <a:srgbClr val="00C000"/>
                </a:solidFill>
                <a:latin typeface="Charis SIL" panose="02000500060000020004" pitchFamily="2" charset="-52"/>
                <a:ea typeface="Charis SIL" panose="02000500060000020004" pitchFamily="2" charset="-52"/>
                <a:cs typeface="Charis SIL" panose="02000500060000020004" pitchFamily="2" charset="-52"/>
              </a:rPr>
              <a:t>K. </a:t>
            </a:r>
            <a:r>
              <a:rPr lang="cs-CZ" sz="2400" b="1" u="sng" dirty="0" err="1">
                <a:solidFill>
                  <a:srgbClr val="00C000"/>
                </a:solidFill>
                <a:latin typeface="Charis SIL" panose="02000500060000020004" pitchFamily="2" charset="-52"/>
                <a:ea typeface="Charis SIL" panose="02000500060000020004" pitchFamily="2" charset="-52"/>
                <a:cs typeface="Charis SIL" panose="02000500060000020004" pitchFamily="2" charset="-52"/>
              </a:rPr>
              <a:t>Kajánková</a:t>
            </a:r>
            <a:r>
              <a:rPr lang="cs-CZ" sz="2400" b="1" dirty="0">
                <a:solidFill>
                  <a:srgbClr val="00C000"/>
                </a:solidFill>
                <a:latin typeface="Charis SIL" panose="02000500060000020004" pitchFamily="2" charset="-52"/>
                <a:ea typeface="Charis SIL" panose="02000500060000020004" pitchFamily="2" charset="-52"/>
                <a:cs typeface="Charis SIL" panose="02000500060000020004" pitchFamily="2" charset="-52"/>
              </a:rPr>
              <a:t>, </a:t>
            </a:r>
            <a:r>
              <a:rPr lang="cs-CZ" sz="2400" b="1" dirty="0">
                <a:solidFill>
                  <a:srgbClr val="008080"/>
                </a:solidFill>
                <a:latin typeface="Charis SIL" panose="02000500060000020004" pitchFamily="2" charset="-52"/>
                <a:ea typeface="Charis SIL" panose="02000500060000020004" pitchFamily="2" charset="-52"/>
                <a:cs typeface="Charis SIL" panose="02000500060000020004" pitchFamily="2" charset="-52"/>
              </a:rPr>
              <a:t>I. Kadlečková, T-H. </a:t>
            </a:r>
            <a:r>
              <a:rPr lang="cs-CZ" sz="2400" b="1" dirty="0" err="1">
                <a:solidFill>
                  <a:srgbClr val="008080"/>
                </a:solidFill>
                <a:latin typeface="Charis SIL" panose="02000500060000020004" pitchFamily="2" charset="-52"/>
                <a:ea typeface="Charis SIL" panose="02000500060000020004" pitchFamily="2" charset="-52"/>
                <a:cs typeface="Charis SIL" panose="02000500060000020004" pitchFamily="2" charset="-52"/>
              </a:rPr>
              <a:t>Nguyen-Thi</a:t>
            </a:r>
            <a:r>
              <a:rPr lang="cs-CZ" sz="2400" b="1" dirty="0">
                <a:solidFill>
                  <a:srgbClr val="00C000"/>
                </a:solidFill>
                <a:latin typeface="Charis SIL" panose="02000500060000020004" pitchFamily="2" charset="-52"/>
                <a:ea typeface="Charis SIL" panose="02000500060000020004" pitchFamily="2" charset="-52"/>
                <a:cs typeface="Charis SIL" panose="02000500060000020004" pitchFamily="2" charset="-52"/>
              </a:rPr>
              <a:t>, H. Burdová, S. Kříženecká, L. Žižková, </a:t>
            </a:r>
            <a:r>
              <a:rPr lang="cs-CZ" sz="2400" b="1" dirty="0">
                <a:solidFill>
                  <a:srgbClr val="FF0000"/>
                </a:solidFill>
                <a:latin typeface="Charis SIL" panose="02000500060000020004" pitchFamily="2" charset="-52"/>
                <a:ea typeface="Charis SIL" panose="02000500060000020004" pitchFamily="2" charset="-52"/>
                <a:cs typeface="Charis SIL" panose="02000500060000020004" pitchFamily="2" charset="-52"/>
              </a:rPr>
              <a:t>R. </a:t>
            </a:r>
            <a:r>
              <a:rPr lang="cs-CZ" sz="2400" b="1" dirty="0" err="1">
                <a:solidFill>
                  <a:srgbClr val="FF0000"/>
                </a:solidFill>
                <a:latin typeface="Charis SIL" panose="02000500060000020004" pitchFamily="2" charset="-52"/>
                <a:ea typeface="Charis SIL" panose="02000500060000020004" pitchFamily="2" charset="-52"/>
                <a:cs typeface="Charis SIL" panose="02000500060000020004" pitchFamily="2" charset="-52"/>
              </a:rPr>
              <a:t>Hořeňovský</a:t>
            </a:r>
            <a:r>
              <a:rPr lang="cs-CZ" sz="2400" b="1" dirty="0">
                <a:solidFill>
                  <a:srgbClr val="FF0000"/>
                </a:solidFill>
                <a:latin typeface="Charis SIL" panose="02000500060000020004" pitchFamily="2" charset="-52"/>
                <a:ea typeface="Charis SIL" panose="02000500060000020004" pitchFamily="2" charset="-52"/>
                <a:cs typeface="Charis SIL" panose="02000500060000020004" pitchFamily="2" charset="-52"/>
              </a:rPr>
              <a:t>, V. Brož, R. </a:t>
            </a:r>
            <a:r>
              <a:rPr lang="cs-CZ" sz="2400" b="1" dirty="0" err="1">
                <a:solidFill>
                  <a:srgbClr val="FF0000"/>
                </a:solidFill>
                <a:latin typeface="Charis SIL" panose="02000500060000020004" pitchFamily="2" charset="-52"/>
                <a:ea typeface="Charis SIL" panose="02000500060000020004" pitchFamily="2" charset="-52"/>
                <a:cs typeface="Charis SIL" panose="02000500060000020004" pitchFamily="2" charset="-52"/>
              </a:rPr>
              <a:t>Vurm</a:t>
            </a:r>
            <a:endParaRPr lang="en-US" sz="2400" b="1" dirty="0">
              <a:solidFill>
                <a:srgbClr val="4B731F"/>
              </a:solidFill>
              <a:latin typeface="Charis SIL" panose="02000500060000020004" pitchFamily="2" charset="-52"/>
              <a:ea typeface="Charis SIL" panose="02000500060000020004" pitchFamily="2" charset="-52"/>
              <a:cs typeface="Charis SIL" panose="02000500060000020004" pitchFamily="2" charset="-52"/>
            </a:endParaRPr>
          </a:p>
        </p:txBody>
      </p:sp>
      <p:grpSp>
        <p:nvGrpSpPr>
          <p:cNvPr id="12" name="Skupina 11">
            <a:extLst>
              <a:ext uri="{FF2B5EF4-FFF2-40B4-BE49-F238E27FC236}">
                <a16:creationId xmlns:a16="http://schemas.microsoft.com/office/drawing/2014/main" id="{DD108C56-FCA2-4324-B9DA-1BD4B98C8BA6}"/>
              </a:ext>
            </a:extLst>
          </p:cNvPr>
          <p:cNvGrpSpPr/>
          <p:nvPr/>
        </p:nvGrpSpPr>
        <p:grpSpPr>
          <a:xfrm>
            <a:off x="0" y="4195731"/>
            <a:ext cx="8507358" cy="2075238"/>
            <a:chOff x="1147666" y="5435081"/>
            <a:chExt cx="5383953" cy="1190625"/>
          </a:xfrm>
        </p:grpSpPr>
        <p:pic>
          <p:nvPicPr>
            <p:cNvPr id="9218" name="Picture 2" descr="https://www.fzp.ujep.cz/wp-content/uploads/2022/05/logo-oppik-800x250.jpg">
              <a:extLst>
                <a:ext uri="{FF2B5EF4-FFF2-40B4-BE49-F238E27FC236}">
                  <a16:creationId xmlns:a16="http://schemas.microsoft.com/office/drawing/2014/main" id="{FDF0E4A3-C320-45DB-AE4D-59E37D7D2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666" y="5435081"/>
              <a:ext cx="38100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fzp.ujep.cz/wp-content/uploads/2022/05/MPO-cz--800x389.jpg">
              <a:extLst>
                <a:ext uri="{FF2B5EF4-FFF2-40B4-BE49-F238E27FC236}">
                  <a16:creationId xmlns:a16="http://schemas.microsoft.com/office/drawing/2014/main" id="{82887951-639A-44CC-9EDB-E70F27BE2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283" y="5557678"/>
              <a:ext cx="1782336" cy="866661"/>
            </a:xfrm>
            <a:prstGeom prst="rect">
              <a:avLst/>
            </a:prstGeom>
            <a:noFill/>
            <a:extLst>
              <a:ext uri="{909E8E84-426E-40DD-AFC4-6F175D3DCCD1}">
                <a14:hiddenFill xmlns:a14="http://schemas.microsoft.com/office/drawing/2010/main">
                  <a:solidFill>
                    <a:srgbClr val="FFFFFF"/>
                  </a:solidFill>
                </a14:hiddenFill>
              </a:ext>
            </a:extLst>
          </p:spPr>
        </p:pic>
      </p:grpSp>
      <p:pic>
        <p:nvPicPr>
          <p:cNvPr id="9222" name="Picture 6" descr="Úvodní stránka - WASTen, z.s.">
            <a:extLst>
              <a:ext uri="{FF2B5EF4-FFF2-40B4-BE49-F238E27FC236}">
                <a16:creationId xmlns:a16="http://schemas.microsoft.com/office/drawing/2014/main" id="{0315F104-A1F6-4BFA-8120-C312BFB93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69" y="194322"/>
            <a:ext cx="2073728" cy="820304"/>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a:extLst>
              <a:ext uri="{FF2B5EF4-FFF2-40B4-BE49-F238E27FC236}">
                <a16:creationId xmlns:a16="http://schemas.microsoft.com/office/drawing/2014/main" id="{231C1E75-4D37-43C5-97E2-CF09CAB00416}"/>
              </a:ext>
            </a:extLst>
          </p:cNvPr>
          <p:cNvPicPr>
            <a:picLocks noChangeAspect="1"/>
          </p:cNvPicPr>
          <p:nvPr/>
        </p:nvPicPr>
        <p:blipFill>
          <a:blip r:embed="rId5"/>
          <a:stretch>
            <a:fillRect/>
          </a:stretch>
        </p:blipFill>
        <p:spPr>
          <a:xfrm>
            <a:off x="4957666" y="135961"/>
            <a:ext cx="2339295" cy="742277"/>
          </a:xfrm>
          <a:prstGeom prst="rect">
            <a:avLst/>
          </a:prstGeom>
        </p:spPr>
      </p:pic>
      <p:sp>
        <p:nvSpPr>
          <p:cNvPr id="14" name="TextBox 3">
            <a:extLst>
              <a:ext uri="{FF2B5EF4-FFF2-40B4-BE49-F238E27FC236}">
                <a16:creationId xmlns:a16="http://schemas.microsoft.com/office/drawing/2014/main" id="{A66DB534-6527-454D-B81A-6706ECB9F30A}"/>
              </a:ext>
            </a:extLst>
          </p:cNvPr>
          <p:cNvSpPr txBox="1"/>
          <p:nvPr/>
        </p:nvSpPr>
        <p:spPr>
          <a:xfrm>
            <a:off x="9331034" y="3948166"/>
            <a:ext cx="2640142" cy="1200329"/>
          </a:xfrm>
          <a:prstGeom prst="rect">
            <a:avLst/>
          </a:prstGeom>
          <a:noFill/>
        </p:spPr>
        <p:txBody>
          <a:bodyPr wrap="square" rtlCol="0">
            <a:spAutoFit/>
          </a:bodyPr>
          <a:lstStyle/>
          <a:p>
            <a:r>
              <a:rPr lang="en-US" dirty="0" err="1"/>
              <a:t>Pasteurova</a:t>
            </a:r>
            <a:r>
              <a:rPr lang="en-US" dirty="0"/>
              <a:t> 3632/15</a:t>
            </a:r>
          </a:p>
          <a:p>
            <a:r>
              <a:rPr lang="cs-CZ" dirty="0"/>
              <a:t>400 96 </a:t>
            </a:r>
            <a:r>
              <a:rPr lang="en-US" dirty="0" err="1"/>
              <a:t>Ústí</a:t>
            </a:r>
            <a:r>
              <a:rPr lang="en-US" dirty="0"/>
              <a:t> </a:t>
            </a:r>
            <a:r>
              <a:rPr lang="en-US" dirty="0" err="1"/>
              <a:t>nad</a:t>
            </a:r>
            <a:r>
              <a:rPr lang="en-US" dirty="0"/>
              <a:t> Labem</a:t>
            </a:r>
          </a:p>
          <a:p>
            <a:r>
              <a:rPr lang="en-US" u="sng" dirty="0">
                <a:hlinkClick r:id="rId6"/>
              </a:rPr>
              <a:t>josef.trogl@ujep.cz</a:t>
            </a:r>
            <a:r>
              <a:rPr lang="cs-CZ" u="sng" dirty="0"/>
              <a:t> </a:t>
            </a:r>
            <a:endParaRPr lang="en-US" u="sng" dirty="0"/>
          </a:p>
          <a:p>
            <a:r>
              <a:rPr lang="de-DE" dirty="0"/>
              <a:t>tel. 608 168 848</a:t>
            </a:r>
          </a:p>
        </p:txBody>
      </p:sp>
    </p:spTree>
    <p:extLst>
      <p:ext uri="{BB962C8B-B14F-4D97-AF65-F5344CB8AC3E}">
        <p14:creationId xmlns:p14="http://schemas.microsoft.com/office/powerpoint/2010/main" val="275943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lstStyle/>
          <a:p>
            <a:r>
              <a:rPr lang="cs-CZ" dirty="0"/>
              <a:t>Pyramida odpadů</a:t>
            </a:r>
          </a:p>
        </p:txBody>
      </p:sp>
      <p:sp>
        <p:nvSpPr>
          <p:cNvPr id="8" name="Rovnoramenný trojúhelník 7">
            <a:extLst>
              <a:ext uri="{FF2B5EF4-FFF2-40B4-BE49-F238E27FC236}">
                <a16:creationId xmlns:a16="http://schemas.microsoft.com/office/drawing/2014/main" id="{E23E36F3-C83A-4243-BB1B-46F35999161E}"/>
              </a:ext>
            </a:extLst>
          </p:cNvPr>
          <p:cNvSpPr/>
          <p:nvPr/>
        </p:nvSpPr>
        <p:spPr>
          <a:xfrm>
            <a:off x="56596" y="1350186"/>
            <a:ext cx="6129600" cy="4938646"/>
          </a:xfrm>
          <a:prstGeom prst="triangle">
            <a:avLst>
              <a:gd name="adj" fmla="val 50115"/>
            </a:avLst>
          </a:prstGeom>
          <a:gradFill>
            <a:gsLst>
              <a:gs pos="0">
                <a:srgbClr val="FF0000"/>
              </a:gs>
              <a:gs pos="62000">
                <a:srgbClr val="FFFF00"/>
              </a:gs>
              <a:gs pos="100000">
                <a:srgbClr val="008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aphicFrame>
        <p:nvGraphicFramePr>
          <p:cNvPr id="9" name="Tabulka 8">
            <a:extLst>
              <a:ext uri="{FF2B5EF4-FFF2-40B4-BE49-F238E27FC236}">
                <a16:creationId xmlns:a16="http://schemas.microsoft.com/office/drawing/2014/main" id="{D135EAB6-2D10-4A3F-BC3B-EDE4EDF0EF08}"/>
              </a:ext>
            </a:extLst>
          </p:cNvPr>
          <p:cNvGraphicFramePr>
            <a:graphicFrameLocks noGrp="1"/>
          </p:cNvGraphicFramePr>
          <p:nvPr>
            <p:extLst>
              <p:ext uri="{D42A27DB-BD31-4B8C-83A1-F6EECF244321}">
                <p14:modId xmlns:p14="http://schemas.microsoft.com/office/powerpoint/2010/main" val="737437280"/>
              </p:ext>
            </p:extLst>
          </p:nvPr>
        </p:nvGraphicFramePr>
        <p:xfrm>
          <a:off x="663118" y="2449870"/>
          <a:ext cx="4731559" cy="3671908"/>
        </p:xfrm>
        <a:graphic>
          <a:graphicData uri="http://schemas.openxmlformats.org/drawingml/2006/table">
            <a:tbl>
              <a:tblPr firstRow="1" bandRow="1">
                <a:tableStyleId>{2D5ABB26-0587-4C30-8999-92F81FD0307C}</a:tableStyleId>
              </a:tblPr>
              <a:tblGrid>
                <a:gridCol w="4731559">
                  <a:extLst>
                    <a:ext uri="{9D8B030D-6E8A-4147-A177-3AD203B41FA5}">
                      <a16:colId xmlns:a16="http://schemas.microsoft.com/office/drawing/2014/main" val="20000"/>
                    </a:ext>
                  </a:extLst>
                </a:gridCol>
              </a:tblGrid>
              <a:tr h="917977">
                <a:tc>
                  <a:txBody>
                    <a:bodyPr/>
                    <a:lstStyle/>
                    <a:p>
                      <a:pPr algn="ctr"/>
                      <a:r>
                        <a:rPr lang="cs-CZ" sz="1800" dirty="0"/>
                        <a:t>skládkování</a:t>
                      </a:r>
                      <a:endParaRPr lang="cs-CZ" sz="1800" dirty="0">
                        <a:solidFill>
                          <a:schemeClr val="tx1"/>
                        </a:solidFill>
                      </a:endParaRPr>
                    </a:p>
                  </a:txBody>
                  <a:tcPr marL="69599" marR="69599" marT="34795" marB="34795" anchor="ctr"/>
                </a:tc>
                <a:extLst>
                  <a:ext uri="{0D108BD9-81ED-4DB2-BD59-A6C34878D82A}">
                    <a16:rowId xmlns:a16="http://schemas.microsoft.com/office/drawing/2014/main" val="10000"/>
                  </a:ext>
                </a:extLst>
              </a:tr>
              <a:tr h="917977">
                <a:tc>
                  <a:txBody>
                    <a:bodyPr/>
                    <a:lstStyle/>
                    <a:p>
                      <a:pPr algn="ctr"/>
                      <a:r>
                        <a:rPr lang="cs-CZ" sz="1800" dirty="0">
                          <a:solidFill>
                            <a:schemeClr val="tx1"/>
                          </a:solidFill>
                        </a:rPr>
                        <a:t>energetické využití</a:t>
                      </a:r>
                    </a:p>
                  </a:txBody>
                  <a:tcPr marL="69599" marR="69599" marT="34795" marB="34795" anchor="ctr"/>
                </a:tc>
                <a:extLst>
                  <a:ext uri="{0D108BD9-81ED-4DB2-BD59-A6C34878D82A}">
                    <a16:rowId xmlns:a16="http://schemas.microsoft.com/office/drawing/2014/main" val="10001"/>
                  </a:ext>
                </a:extLst>
              </a:tr>
              <a:tr h="917977">
                <a:tc>
                  <a:txBody>
                    <a:bodyPr/>
                    <a:lstStyle/>
                    <a:p>
                      <a:pPr algn="ctr"/>
                      <a:r>
                        <a:rPr lang="cs-CZ" sz="1800" b="1" u="sng" dirty="0">
                          <a:solidFill>
                            <a:schemeClr val="tx1"/>
                          </a:solidFill>
                        </a:rPr>
                        <a:t>materiálové využití</a:t>
                      </a:r>
                    </a:p>
                  </a:txBody>
                  <a:tcPr marL="69599" marR="69599" marT="34795" marB="34795" anchor="ctr"/>
                </a:tc>
                <a:extLst>
                  <a:ext uri="{0D108BD9-81ED-4DB2-BD59-A6C34878D82A}">
                    <a16:rowId xmlns:a16="http://schemas.microsoft.com/office/drawing/2014/main" val="10002"/>
                  </a:ext>
                </a:extLst>
              </a:tr>
              <a:tr h="917977">
                <a:tc>
                  <a:txBody>
                    <a:bodyPr/>
                    <a:lstStyle/>
                    <a:p>
                      <a:pPr algn="ctr"/>
                      <a:r>
                        <a:rPr lang="cs-CZ" sz="1800" dirty="0">
                          <a:solidFill>
                            <a:schemeClr val="tx1"/>
                          </a:solidFill>
                        </a:rPr>
                        <a:t>prevence vzniku</a:t>
                      </a:r>
                    </a:p>
                  </a:txBody>
                  <a:tcPr marL="69599" marR="69599" marT="34795" marB="34795" anchor="ctr"/>
                </a:tc>
                <a:extLst>
                  <a:ext uri="{0D108BD9-81ED-4DB2-BD59-A6C34878D82A}">
                    <a16:rowId xmlns:a16="http://schemas.microsoft.com/office/drawing/2014/main" val="10003"/>
                  </a:ext>
                </a:extLst>
              </a:tr>
            </a:tbl>
          </a:graphicData>
        </a:graphic>
      </p:graphicFrame>
      <p:sp>
        <p:nvSpPr>
          <p:cNvPr id="10" name="Rovnoramenný trojúhelník 9">
            <a:extLst>
              <a:ext uri="{FF2B5EF4-FFF2-40B4-BE49-F238E27FC236}">
                <a16:creationId xmlns:a16="http://schemas.microsoft.com/office/drawing/2014/main" id="{109E184A-2E93-49B7-A04D-DAA4C348A9F9}"/>
              </a:ext>
            </a:extLst>
          </p:cNvPr>
          <p:cNvSpPr/>
          <p:nvPr/>
        </p:nvSpPr>
        <p:spPr>
          <a:xfrm>
            <a:off x="6001199" y="1350191"/>
            <a:ext cx="6190801" cy="4938646"/>
          </a:xfrm>
          <a:prstGeom prst="triangle">
            <a:avLst>
              <a:gd name="adj" fmla="val 50115"/>
            </a:avLst>
          </a:prstGeom>
          <a:gradFill>
            <a:gsLst>
              <a:gs pos="0">
                <a:srgbClr val="FF0000"/>
              </a:gs>
              <a:gs pos="62000">
                <a:srgbClr val="FFFF00"/>
              </a:gs>
              <a:gs pos="100000">
                <a:srgbClr val="008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aphicFrame>
        <p:nvGraphicFramePr>
          <p:cNvPr id="11" name="Tabulka 10">
            <a:extLst>
              <a:ext uri="{FF2B5EF4-FFF2-40B4-BE49-F238E27FC236}">
                <a16:creationId xmlns:a16="http://schemas.microsoft.com/office/drawing/2014/main" id="{A3D41FFC-53E9-4048-BF10-D8123F6B04F4}"/>
              </a:ext>
            </a:extLst>
          </p:cNvPr>
          <p:cNvGraphicFramePr>
            <a:graphicFrameLocks noGrp="1"/>
          </p:cNvGraphicFramePr>
          <p:nvPr>
            <p:extLst>
              <p:ext uri="{D42A27DB-BD31-4B8C-83A1-F6EECF244321}">
                <p14:modId xmlns:p14="http://schemas.microsoft.com/office/powerpoint/2010/main" val="3590479881"/>
              </p:ext>
            </p:extLst>
          </p:nvPr>
        </p:nvGraphicFramePr>
        <p:xfrm>
          <a:off x="6570561" y="1838133"/>
          <a:ext cx="5052075" cy="4450699"/>
        </p:xfrm>
        <a:graphic>
          <a:graphicData uri="http://schemas.openxmlformats.org/drawingml/2006/table">
            <a:tbl>
              <a:tblPr firstRow="1" bandRow="1">
                <a:tableStyleId>{2D5ABB26-0587-4C30-8999-92F81FD0307C}</a:tableStyleId>
              </a:tblPr>
              <a:tblGrid>
                <a:gridCol w="5052075">
                  <a:extLst>
                    <a:ext uri="{9D8B030D-6E8A-4147-A177-3AD203B41FA5}">
                      <a16:colId xmlns:a16="http://schemas.microsoft.com/office/drawing/2014/main" val="20000"/>
                    </a:ext>
                  </a:extLst>
                </a:gridCol>
              </a:tblGrid>
              <a:tr h="404609">
                <a:tc>
                  <a:txBody>
                    <a:bodyPr/>
                    <a:lstStyle/>
                    <a:p>
                      <a:pPr algn="ctr"/>
                      <a:r>
                        <a:rPr lang="cs-CZ" sz="2000" dirty="0" err="1">
                          <a:solidFill>
                            <a:schemeClr val="tx1"/>
                          </a:solidFill>
                        </a:rPr>
                        <a:t>landfill</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0"/>
                  </a:ext>
                </a:extLst>
              </a:tr>
              <a:tr h="404609">
                <a:tc>
                  <a:txBody>
                    <a:bodyPr/>
                    <a:lstStyle/>
                    <a:p>
                      <a:pPr algn="ctr"/>
                      <a:r>
                        <a:rPr lang="cs-CZ" sz="2000" dirty="0" err="1">
                          <a:solidFill>
                            <a:schemeClr val="tx1"/>
                          </a:solidFill>
                        </a:rPr>
                        <a:t>incinerate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1"/>
                  </a:ext>
                </a:extLst>
              </a:tr>
              <a:tr h="404609">
                <a:tc>
                  <a:txBody>
                    <a:bodyPr/>
                    <a:lstStyle/>
                    <a:p>
                      <a:pPr algn="ctr"/>
                      <a:r>
                        <a:rPr lang="cs-CZ" sz="2000" dirty="0" err="1">
                          <a:solidFill>
                            <a:schemeClr val="tx1"/>
                          </a:solidFill>
                        </a:rPr>
                        <a:t>transform</a:t>
                      </a:r>
                      <a:r>
                        <a:rPr lang="cs-CZ" sz="2000" dirty="0">
                          <a:solidFill>
                            <a:schemeClr val="tx1"/>
                          </a:solidFill>
                        </a:rPr>
                        <a:t> to </a:t>
                      </a:r>
                      <a:r>
                        <a:rPr lang="cs-CZ" sz="2000" dirty="0" err="1">
                          <a:solidFill>
                            <a:schemeClr val="tx1"/>
                          </a:solidFill>
                        </a:rPr>
                        <a:t>heat</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2"/>
                  </a:ext>
                </a:extLst>
              </a:tr>
              <a:tr h="404609">
                <a:tc>
                  <a:txBody>
                    <a:bodyPr/>
                    <a:lstStyle/>
                    <a:p>
                      <a:pPr algn="ctr"/>
                      <a:r>
                        <a:rPr lang="cs-CZ" sz="2000" dirty="0" err="1">
                          <a:solidFill>
                            <a:schemeClr val="tx1"/>
                          </a:solidFill>
                        </a:rPr>
                        <a:t>transform</a:t>
                      </a:r>
                      <a:r>
                        <a:rPr lang="cs-CZ" sz="2000" dirty="0">
                          <a:solidFill>
                            <a:schemeClr val="tx1"/>
                          </a:solidFill>
                        </a:rPr>
                        <a:t> to </a:t>
                      </a:r>
                      <a:r>
                        <a:rPr lang="cs-CZ" sz="2000" dirty="0" err="1">
                          <a:solidFill>
                            <a:schemeClr val="tx1"/>
                          </a:solidFill>
                        </a:rPr>
                        <a:t>energy</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3"/>
                  </a:ext>
                </a:extLst>
              </a:tr>
              <a:tr h="404609">
                <a:tc>
                  <a:txBody>
                    <a:bodyPr/>
                    <a:lstStyle/>
                    <a:p>
                      <a:pPr algn="ctr"/>
                      <a:r>
                        <a:rPr lang="cs-CZ" sz="2000" dirty="0" err="1"/>
                        <a:t>Downcycle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4"/>
                  </a:ext>
                </a:extLst>
              </a:tr>
              <a:tr h="404609">
                <a:tc>
                  <a:txBody>
                    <a:bodyPr/>
                    <a:lstStyle/>
                    <a:p>
                      <a:pPr algn="ctr"/>
                      <a:r>
                        <a:rPr lang="cs-CZ" sz="2000" b="0" dirty="0" err="1">
                          <a:solidFill>
                            <a:schemeClr val="tx1"/>
                          </a:solidFill>
                        </a:rPr>
                        <a:t>Recycle</a:t>
                      </a:r>
                      <a:endParaRPr lang="cs-CZ" sz="2000" b="0" dirty="0">
                        <a:solidFill>
                          <a:schemeClr val="tx1"/>
                        </a:solidFill>
                      </a:endParaRPr>
                    </a:p>
                  </a:txBody>
                  <a:tcPr marL="91444" marR="91444" marT="45719" marB="45719" anchor="ctr"/>
                </a:tc>
                <a:extLst>
                  <a:ext uri="{0D108BD9-81ED-4DB2-BD59-A6C34878D82A}">
                    <a16:rowId xmlns:a16="http://schemas.microsoft.com/office/drawing/2014/main" val="10005"/>
                  </a:ext>
                </a:extLst>
              </a:tr>
              <a:tr h="404609">
                <a:tc>
                  <a:txBody>
                    <a:bodyPr/>
                    <a:lstStyle/>
                    <a:p>
                      <a:pPr algn="ctr"/>
                      <a:r>
                        <a:rPr lang="cs-CZ" sz="2000" b="1" u="sng" dirty="0" err="1">
                          <a:solidFill>
                            <a:schemeClr val="tx1"/>
                          </a:solidFill>
                        </a:rPr>
                        <a:t>upcycle</a:t>
                      </a:r>
                      <a:endParaRPr lang="cs-CZ" sz="2000" b="1" u="sng" dirty="0">
                        <a:solidFill>
                          <a:schemeClr val="tx1"/>
                        </a:solidFill>
                      </a:endParaRPr>
                    </a:p>
                  </a:txBody>
                  <a:tcPr marL="91444" marR="91444" marT="45719" marB="45719" anchor="ctr"/>
                </a:tc>
                <a:extLst>
                  <a:ext uri="{0D108BD9-81ED-4DB2-BD59-A6C34878D82A}">
                    <a16:rowId xmlns:a16="http://schemas.microsoft.com/office/drawing/2014/main" val="10006"/>
                  </a:ext>
                </a:extLst>
              </a:tr>
              <a:tr h="404609">
                <a:tc>
                  <a:txBody>
                    <a:bodyPr/>
                    <a:lstStyle/>
                    <a:p>
                      <a:pPr algn="ctr"/>
                      <a:r>
                        <a:rPr lang="cs-CZ" sz="2000" dirty="0" err="1">
                          <a:solidFill>
                            <a:schemeClr val="tx1"/>
                          </a:solidFill>
                        </a:rPr>
                        <a:t>repair</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7"/>
                  </a:ext>
                </a:extLst>
              </a:tr>
              <a:tr h="404609">
                <a:tc>
                  <a:txBody>
                    <a:bodyPr/>
                    <a:lstStyle/>
                    <a:p>
                      <a:pPr algn="ctr"/>
                      <a:r>
                        <a:rPr lang="cs-CZ" sz="2000" dirty="0" err="1">
                          <a:solidFill>
                            <a:schemeClr val="tx1"/>
                          </a:solidFill>
                        </a:rPr>
                        <a:t>reuse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8"/>
                  </a:ext>
                </a:extLst>
              </a:tr>
              <a:tr h="404609">
                <a:tc>
                  <a:txBody>
                    <a:bodyPr/>
                    <a:lstStyle/>
                    <a:p>
                      <a:pPr algn="ctr"/>
                      <a:r>
                        <a:rPr lang="cs-CZ" sz="2000" dirty="0" err="1">
                          <a:solidFill>
                            <a:schemeClr val="tx1"/>
                          </a:solidFill>
                        </a:rPr>
                        <a:t>reduce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9"/>
                  </a:ext>
                </a:extLst>
              </a:tr>
              <a:tr h="404609">
                <a:tc>
                  <a:txBody>
                    <a:bodyPr/>
                    <a:lstStyle/>
                    <a:p>
                      <a:pPr algn="ctr"/>
                      <a:r>
                        <a:rPr lang="cs-CZ" sz="2000" dirty="0" err="1">
                          <a:solidFill>
                            <a:schemeClr val="tx1"/>
                          </a:solidFill>
                        </a:rPr>
                        <a:t>refuse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7815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lstStyle/>
          <a:p>
            <a:r>
              <a:rPr lang="cs-CZ" dirty="0"/>
              <a:t>Cíle projektu</a:t>
            </a:r>
          </a:p>
        </p:txBody>
      </p:sp>
      <p:sp>
        <p:nvSpPr>
          <p:cNvPr id="3" name="Zástupný symbol pro obsah 2">
            <a:extLst>
              <a:ext uri="{FF2B5EF4-FFF2-40B4-BE49-F238E27FC236}">
                <a16:creationId xmlns:a16="http://schemas.microsoft.com/office/drawing/2014/main" id="{CA68B1CA-1135-4B4D-8D2D-31B271108071}"/>
              </a:ext>
            </a:extLst>
          </p:cNvPr>
          <p:cNvSpPr>
            <a:spLocks noGrp="1"/>
          </p:cNvSpPr>
          <p:nvPr>
            <p:ph idx="1"/>
          </p:nvPr>
        </p:nvSpPr>
        <p:spPr>
          <a:xfrm>
            <a:off x="395653" y="1266091"/>
            <a:ext cx="7992567" cy="5002823"/>
          </a:xfrm>
        </p:spPr>
        <p:txBody>
          <a:bodyPr/>
          <a:lstStyle/>
          <a:p>
            <a:r>
              <a:rPr lang="cs-CZ" dirty="0"/>
              <a:t>Pokusit se zužitkovat </a:t>
            </a:r>
            <a:r>
              <a:rPr lang="cs-CZ" dirty="0" err="1"/>
              <a:t>gastroodpad</a:t>
            </a:r>
            <a:r>
              <a:rPr lang="cs-CZ" dirty="0"/>
              <a:t> na vyšším stupni odpadové pyramidy</a:t>
            </a:r>
          </a:p>
          <a:p>
            <a:r>
              <a:rPr lang="cs-CZ" dirty="0"/>
              <a:t>Pokusit se z </a:t>
            </a:r>
            <a:r>
              <a:rPr lang="cs-CZ" dirty="0" err="1"/>
              <a:t>gastroodpadu</a:t>
            </a:r>
            <a:r>
              <a:rPr lang="cs-CZ" dirty="0"/>
              <a:t> získat suroviny pro zelné chemikálie nebo jiné </a:t>
            </a:r>
            <a:r>
              <a:rPr lang="cs-CZ" dirty="0" err="1"/>
              <a:t>komercializovatelné</a:t>
            </a:r>
            <a:r>
              <a:rPr lang="cs-CZ" dirty="0"/>
              <a:t> suroviny</a:t>
            </a:r>
          </a:p>
          <a:p>
            <a:pPr lvl="1"/>
            <a:r>
              <a:rPr lang="cs-CZ" dirty="0">
                <a:solidFill>
                  <a:srgbClr val="FF0000"/>
                </a:solidFill>
              </a:rPr>
              <a:t>potravinářské doplňky</a:t>
            </a:r>
          </a:p>
          <a:p>
            <a:pPr lvl="1"/>
            <a:r>
              <a:rPr lang="cs-CZ" dirty="0">
                <a:solidFill>
                  <a:srgbClr val="FF0000"/>
                </a:solidFill>
              </a:rPr>
              <a:t>krmivo</a:t>
            </a:r>
          </a:p>
          <a:p>
            <a:pPr lvl="1"/>
            <a:r>
              <a:rPr lang="cs-CZ" dirty="0">
                <a:solidFill>
                  <a:srgbClr val="00B050"/>
                </a:solidFill>
              </a:rPr>
              <a:t>živná média pro biotechnologii</a:t>
            </a:r>
          </a:p>
          <a:p>
            <a:pPr lvl="1"/>
            <a:r>
              <a:rPr lang="cs-CZ" dirty="0">
                <a:solidFill>
                  <a:srgbClr val="00B050"/>
                </a:solidFill>
              </a:rPr>
              <a:t>aminokyseliny mj. díky své </a:t>
            </a:r>
            <a:r>
              <a:rPr lang="cs-CZ" dirty="0" err="1">
                <a:solidFill>
                  <a:srgbClr val="00B050"/>
                </a:solidFill>
              </a:rPr>
              <a:t>enantiomerní</a:t>
            </a:r>
            <a:r>
              <a:rPr lang="cs-CZ" dirty="0">
                <a:solidFill>
                  <a:srgbClr val="00B050"/>
                </a:solidFill>
              </a:rPr>
              <a:t> čistotě</a:t>
            </a:r>
          </a:p>
          <a:p>
            <a:pPr lvl="1"/>
            <a:r>
              <a:rPr lang="cs-CZ" dirty="0"/>
              <a:t>„zelenější“ bionaftu (</a:t>
            </a:r>
            <a:r>
              <a:rPr lang="cs-CZ" dirty="0" err="1"/>
              <a:t>ethylester</a:t>
            </a:r>
            <a:r>
              <a:rPr lang="cs-CZ" dirty="0"/>
              <a:t>)</a:t>
            </a:r>
          </a:p>
          <a:p>
            <a:pPr lvl="1"/>
            <a:r>
              <a:rPr lang="cs-CZ" dirty="0"/>
              <a:t>inovativní kompostování</a:t>
            </a:r>
          </a:p>
          <a:p>
            <a:pPr lvl="1"/>
            <a:r>
              <a:rPr lang="cs-CZ" dirty="0"/>
              <a:t>zbytek chudý na N do bioplynové stanice</a:t>
            </a:r>
          </a:p>
          <a:p>
            <a:pPr lvl="1"/>
            <a:r>
              <a:rPr lang="cs-CZ" dirty="0">
                <a:solidFill>
                  <a:srgbClr val="9900FF"/>
                </a:solidFill>
              </a:rPr>
              <a:t>něco dalšího, když přijde nápad…</a:t>
            </a:r>
          </a:p>
        </p:txBody>
      </p:sp>
      <p:pic>
        <p:nvPicPr>
          <p:cNvPr id="4" name="Picture 9" descr="https://lh3.googleusercontent.com/RMDRW9h_AA-bDpN4c5UhE_qTcwRlW2atBGsiz8CtGSzCioHFv_FnLgtESsAyUtVMEicX9ZrwsS7KkhCI_jJLKl5p5PtPuGq78m3FvD8q_Vi0FWCIGCy2IWjPxrVSslwMeaectayGaDt4_ahfuppCLZdvHdSMPO7-k_8zrLYQZBqTHY3vz-it2H8Rv402NhnNNBI6ZR-Tmh2T8zgnGqvC9gOFW6uyGAfHAuefhFpIC9w_ZwvVb12Jw41luYVqrq6_HDj3LcenHNWAS0tugxEDvYj1-ojec32pdrQuahpFjkWY0bt3k1O2juZK0zPfwSuEFecTDLNZz6gdXdWuZzzx3du2XOpUEIPHgGd_rIAB_9VBCnSIk6tACkuKti6ksJjK1XOXpdsxMpBcnNZkLB7NGfbPFl1y1WqqRKLMpydkkQxF4bXjmqRSe2JJ6ZNzHr9Gqo4DSWDcd3ChnafVXOVnqpfxyL7DB-MDWkbund6YfocUQtcntFvGLR6Oom7q5rt2CYvmOw6sb7gF9Y54f3zStRjX7XUNOUFp9jzjoc-VMycfOs8cfyHLxfxB4SoFnAEn1LvJeTafnIRrmoxV-nPFfuCOOCdBGgtDMvHpA2eIP-JSb3Fm1iWE0IKrpF7MvCXSGk9EqF8zFmNQrUN3T9AANgnQ4tpp32wwOAWFGe6gPAIqx9n-6HPE2tHj3MrpJIKLGoPHjqDzPv6TT6F3zLj7cWwz=w1258-h943-no?authuser=0">
            <a:extLst>
              <a:ext uri="{FF2B5EF4-FFF2-40B4-BE49-F238E27FC236}">
                <a16:creationId xmlns:a16="http://schemas.microsoft.com/office/drawing/2014/main" id="{CC19FA92-0268-4A88-ABE7-3A2C3D977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033" r="23216" b="16402"/>
          <a:stretch>
            <a:fillRect/>
          </a:stretch>
        </p:blipFill>
        <p:spPr bwMode="auto">
          <a:xfrm>
            <a:off x="7859843" y="900477"/>
            <a:ext cx="38163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52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ovéPole 1">
            <a:extLst>
              <a:ext uri="{FF2B5EF4-FFF2-40B4-BE49-F238E27FC236}">
                <a16:creationId xmlns:a16="http://schemas.microsoft.com/office/drawing/2014/main" id="{FA37E277-5ED5-4A0F-BAB3-C07C33DC96DA}"/>
              </a:ext>
            </a:extLst>
          </p:cNvPr>
          <p:cNvSpPr txBox="1">
            <a:spLocks noChangeArrowheads="1"/>
          </p:cNvSpPr>
          <p:nvPr/>
        </p:nvSpPr>
        <p:spPr bwMode="auto">
          <a:xfrm>
            <a:off x="347109" y="5942690"/>
            <a:ext cx="118448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altLang="cs-CZ" sz="1200" b="0" i="0" u="none" strike="noStrike" kern="1200" cap="none" spc="0" normalizeH="0" baseline="0" noProof="0" dirty="0">
                <a:ln>
                  <a:noFill/>
                </a:ln>
                <a:solidFill>
                  <a:srgbClr val="67AF23"/>
                </a:solidFill>
                <a:effectLst/>
                <a:uLnTx/>
                <a:uFillTx/>
                <a:latin typeface="Arial" panose="020B0604020202020204" pitchFamily="34" charset="0"/>
                <a:ea typeface="+mn-ea"/>
                <a:cs typeface="Arial" panose="020B0604020202020204" pitchFamily="34" charset="0"/>
              </a:rPr>
              <a:t> </a:t>
            </a:r>
            <a:endParaRPr kumimoji="0" lang="cs-CZ" alt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Content Placeholder 13">
            <a:extLst>
              <a:ext uri="{FF2B5EF4-FFF2-40B4-BE49-F238E27FC236}">
                <a16:creationId xmlns:a16="http://schemas.microsoft.com/office/drawing/2014/main" id="{ED1EDC96-46A7-4908-BE4A-819D8B9D3796}"/>
              </a:ext>
            </a:extLst>
          </p:cNvPr>
          <p:cNvSpPr txBox="1">
            <a:spLocks/>
          </p:cNvSpPr>
          <p:nvPr/>
        </p:nvSpPr>
        <p:spPr>
          <a:xfrm>
            <a:off x="559702" y="1452999"/>
            <a:ext cx="11181194" cy="4062413"/>
          </a:xfrm>
          <a:prstGeom prst="rect">
            <a:avLst/>
          </a:prstGeom>
        </p:spPr>
        <p:txBody>
          <a:bodyPr vert="horz" lIns="0" tIns="45720" rIns="0" bIns="45720" rtlCol="0">
            <a:noAutofit/>
          </a:bodyPr>
          <a:lstStyle>
            <a:lvl1pPr marL="0" indent="0" algn="l" defTabSz="914400" rtl="0" eaLnBrk="1" latinLnBrk="0" hangingPunct="1">
              <a:lnSpc>
                <a:spcPct val="110000"/>
              </a:lnSpc>
              <a:spcBef>
                <a:spcPts val="500"/>
              </a:spcBef>
              <a:spcAft>
                <a:spcPts val="500"/>
              </a:spcAft>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800"/>
              </a:spcBef>
              <a:spcAft>
                <a:spcPts val="300"/>
              </a:spcAft>
            </a:pPr>
            <a:endParaRPr lang="cs-CZ" dirty="0">
              <a:latin typeface="Arial" panose="020B0604020202020204" pitchFamily="34" charset="0"/>
              <a:cs typeface="Arial" panose="020B0604020202020204" pitchFamily="34" charset="0"/>
            </a:endParaRPr>
          </a:p>
        </p:txBody>
      </p:sp>
      <p:pic>
        <p:nvPicPr>
          <p:cNvPr id="15" name="Obrázek 14">
            <a:extLst>
              <a:ext uri="{FF2B5EF4-FFF2-40B4-BE49-F238E27FC236}">
                <a16:creationId xmlns:a16="http://schemas.microsoft.com/office/drawing/2014/main" id="{B95BB7DC-8893-4FFF-8683-B5D61E7A9C73}"/>
              </a:ext>
            </a:extLst>
          </p:cNvPr>
          <p:cNvPicPr>
            <a:picLocks noChangeAspect="1"/>
          </p:cNvPicPr>
          <p:nvPr/>
        </p:nvPicPr>
        <p:blipFill>
          <a:blip r:embed="rId3"/>
          <a:stretch>
            <a:fillRect/>
          </a:stretch>
        </p:blipFill>
        <p:spPr>
          <a:xfrm>
            <a:off x="313804" y="177326"/>
            <a:ext cx="2124075" cy="914400"/>
          </a:xfrm>
          <a:prstGeom prst="rect">
            <a:avLst/>
          </a:prstGeom>
        </p:spPr>
      </p:pic>
      <p:grpSp>
        <p:nvGrpSpPr>
          <p:cNvPr id="2" name="Skupina 1">
            <a:extLst>
              <a:ext uri="{FF2B5EF4-FFF2-40B4-BE49-F238E27FC236}">
                <a16:creationId xmlns:a16="http://schemas.microsoft.com/office/drawing/2014/main" id="{A8E9391F-8932-4371-AE55-BD8B1AFDE6FD}"/>
              </a:ext>
            </a:extLst>
          </p:cNvPr>
          <p:cNvGrpSpPr/>
          <p:nvPr/>
        </p:nvGrpSpPr>
        <p:grpSpPr>
          <a:xfrm>
            <a:off x="559702" y="1920621"/>
            <a:ext cx="6260737" cy="4170186"/>
            <a:chOff x="559702" y="1920621"/>
            <a:chExt cx="6260737" cy="4170186"/>
          </a:xfrm>
        </p:grpSpPr>
        <p:pic>
          <p:nvPicPr>
            <p:cNvPr id="7" name="Obrázek 12">
              <a:extLst>
                <a:ext uri="{FF2B5EF4-FFF2-40B4-BE49-F238E27FC236}">
                  <a16:creationId xmlns:a16="http://schemas.microsoft.com/office/drawing/2014/main" id="{B4473D2A-B395-4EF8-B375-82DB343A1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02" y="1920621"/>
              <a:ext cx="6260737" cy="417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vězda: čtyřcípá 7">
              <a:extLst>
                <a:ext uri="{FF2B5EF4-FFF2-40B4-BE49-F238E27FC236}">
                  <a16:creationId xmlns:a16="http://schemas.microsoft.com/office/drawing/2014/main" id="{D6984192-B7AA-4CC9-B6AA-98F0F7328CDB}"/>
                </a:ext>
              </a:extLst>
            </p:cNvPr>
            <p:cNvSpPr/>
            <p:nvPr/>
          </p:nvSpPr>
          <p:spPr>
            <a:xfrm>
              <a:off x="1655957" y="3347784"/>
              <a:ext cx="393700" cy="398462"/>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 name="Hvězda: čtyřcípá 8">
              <a:extLst>
                <a:ext uri="{FF2B5EF4-FFF2-40B4-BE49-F238E27FC236}">
                  <a16:creationId xmlns:a16="http://schemas.microsoft.com/office/drawing/2014/main" id="{89FEBF5A-D66D-437F-9E1C-8A4A5C0A7052}"/>
                </a:ext>
              </a:extLst>
            </p:cNvPr>
            <p:cNvSpPr/>
            <p:nvPr/>
          </p:nvSpPr>
          <p:spPr>
            <a:xfrm>
              <a:off x="1319407" y="4012947"/>
              <a:ext cx="393700" cy="398463"/>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TextovéPole 4">
              <a:extLst>
                <a:ext uri="{FF2B5EF4-FFF2-40B4-BE49-F238E27FC236}">
                  <a16:creationId xmlns:a16="http://schemas.microsoft.com/office/drawing/2014/main" id="{A5184354-7ED9-43C9-936E-01570F2E847B}"/>
                </a:ext>
              </a:extLst>
            </p:cNvPr>
            <p:cNvSpPr txBox="1">
              <a:spLocks noChangeArrowheads="1"/>
            </p:cNvSpPr>
            <p:nvPr/>
          </p:nvSpPr>
          <p:spPr bwMode="auto">
            <a:xfrm>
              <a:off x="2244921" y="3282696"/>
              <a:ext cx="60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7200">
                  <a:solidFill>
                    <a:schemeClr val="bg1"/>
                  </a:solidFill>
                </a:rPr>
                <a:t>?</a:t>
              </a:r>
            </a:p>
          </p:txBody>
        </p:sp>
        <p:sp>
          <p:nvSpPr>
            <p:cNvPr id="12" name="Hvězda: čtyřcípá 11">
              <a:extLst>
                <a:ext uri="{FF2B5EF4-FFF2-40B4-BE49-F238E27FC236}">
                  <a16:creationId xmlns:a16="http://schemas.microsoft.com/office/drawing/2014/main" id="{FDE5C971-474A-4F6A-A800-1C8C0448CF99}"/>
                </a:ext>
              </a:extLst>
            </p:cNvPr>
            <p:cNvSpPr/>
            <p:nvPr/>
          </p:nvSpPr>
          <p:spPr>
            <a:xfrm>
              <a:off x="1949645" y="4308221"/>
              <a:ext cx="393700" cy="400050"/>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 name="Hvězda: čtyřcípá 12">
              <a:extLst>
                <a:ext uri="{FF2B5EF4-FFF2-40B4-BE49-F238E27FC236}">
                  <a16:creationId xmlns:a16="http://schemas.microsoft.com/office/drawing/2014/main" id="{9B2D5C58-74AF-4953-8394-72E24E58854E}"/>
                </a:ext>
              </a:extLst>
            </p:cNvPr>
            <p:cNvSpPr/>
            <p:nvPr/>
          </p:nvSpPr>
          <p:spPr>
            <a:xfrm>
              <a:off x="4974971" y="2654047"/>
              <a:ext cx="1295400" cy="1417638"/>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pic>
        <p:nvPicPr>
          <p:cNvPr id="14" name="Obrázek 3">
            <a:extLst>
              <a:ext uri="{FF2B5EF4-FFF2-40B4-BE49-F238E27FC236}">
                <a16:creationId xmlns:a16="http://schemas.microsoft.com/office/drawing/2014/main" id="{1141D450-088F-4AB8-8726-8E4224418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3071" y="4351202"/>
            <a:ext cx="263182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Šipka: doprava 15">
            <a:extLst>
              <a:ext uri="{FF2B5EF4-FFF2-40B4-BE49-F238E27FC236}">
                <a16:creationId xmlns:a16="http://schemas.microsoft.com/office/drawing/2014/main" id="{2DE3024A-E212-437D-B391-5A1672479A2A}"/>
              </a:ext>
            </a:extLst>
          </p:cNvPr>
          <p:cNvSpPr/>
          <p:nvPr/>
        </p:nvSpPr>
        <p:spPr>
          <a:xfrm>
            <a:off x="7122944" y="3726403"/>
            <a:ext cx="914400" cy="573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 name="TextovéPole 15">
            <a:extLst>
              <a:ext uri="{FF2B5EF4-FFF2-40B4-BE49-F238E27FC236}">
                <a16:creationId xmlns:a16="http://schemas.microsoft.com/office/drawing/2014/main" id="{2EAF19CE-CBF6-4B20-8F1C-545A3E7536B1}"/>
              </a:ext>
            </a:extLst>
          </p:cNvPr>
          <p:cNvSpPr txBox="1">
            <a:spLocks noChangeArrowheads="1"/>
          </p:cNvSpPr>
          <p:nvPr/>
        </p:nvSpPr>
        <p:spPr bwMode="auto">
          <a:xfrm>
            <a:off x="7588280" y="2422966"/>
            <a:ext cx="13534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7200" dirty="0">
                <a:solidFill>
                  <a:srgbClr val="FF0000"/>
                </a:solidFill>
              </a:rPr>
              <a:t>?</a:t>
            </a:r>
          </a:p>
        </p:txBody>
      </p:sp>
      <p:pic>
        <p:nvPicPr>
          <p:cNvPr id="19" name="Obrázek 18">
            <a:extLst>
              <a:ext uri="{FF2B5EF4-FFF2-40B4-BE49-F238E27FC236}">
                <a16:creationId xmlns:a16="http://schemas.microsoft.com/office/drawing/2014/main" id="{8C8E30FE-1636-4491-91E8-DDF653D8301B}"/>
              </a:ext>
            </a:extLst>
          </p:cNvPr>
          <p:cNvPicPr>
            <a:picLocks noChangeAspect="1"/>
          </p:cNvPicPr>
          <p:nvPr/>
        </p:nvPicPr>
        <p:blipFill>
          <a:blip r:embed="rId6"/>
          <a:stretch>
            <a:fillRect/>
          </a:stretch>
        </p:blipFill>
        <p:spPr>
          <a:xfrm>
            <a:off x="9629752" y="2006594"/>
            <a:ext cx="1975951" cy="1719809"/>
          </a:xfrm>
          <a:prstGeom prst="rect">
            <a:avLst/>
          </a:prstGeom>
        </p:spPr>
      </p:pic>
      <p:pic>
        <p:nvPicPr>
          <p:cNvPr id="21" name="Obrázek 20">
            <a:extLst>
              <a:ext uri="{FF2B5EF4-FFF2-40B4-BE49-F238E27FC236}">
                <a16:creationId xmlns:a16="http://schemas.microsoft.com/office/drawing/2014/main" id="{2966B75C-14EE-4ECE-946A-0833E865B795}"/>
              </a:ext>
            </a:extLst>
          </p:cNvPr>
          <p:cNvPicPr>
            <a:picLocks noChangeAspect="1"/>
          </p:cNvPicPr>
          <p:nvPr/>
        </p:nvPicPr>
        <p:blipFill>
          <a:blip r:embed="rId7"/>
          <a:stretch>
            <a:fillRect/>
          </a:stretch>
        </p:blipFill>
        <p:spPr>
          <a:xfrm>
            <a:off x="8492664" y="3547015"/>
            <a:ext cx="1440814" cy="1197198"/>
          </a:xfrm>
          <a:prstGeom prst="rect">
            <a:avLst/>
          </a:prstGeom>
        </p:spPr>
      </p:pic>
    </p:spTree>
    <p:extLst>
      <p:ext uri="{BB962C8B-B14F-4D97-AF65-F5344CB8AC3E}">
        <p14:creationId xmlns:p14="http://schemas.microsoft.com/office/powerpoint/2010/main" val="27880964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lstStyle/>
          <a:p>
            <a:r>
              <a:rPr lang="cs-CZ" dirty="0" err="1"/>
              <a:t>Covid</a:t>
            </a:r>
            <a:r>
              <a:rPr lang="cs-CZ" dirty="0"/>
              <a:t> s námi…</a:t>
            </a:r>
          </a:p>
        </p:txBody>
      </p:sp>
      <p:sp>
        <p:nvSpPr>
          <p:cNvPr id="3" name="Zástupný symbol pro obsah 2">
            <a:extLst>
              <a:ext uri="{FF2B5EF4-FFF2-40B4-BE49-F238E27FC236}">
                <a16:creationId xmlns:a16="http://schemas.microsoft.com/office/drawing/2014/main" id="{CA68B1CA-1135-4B4D-8D2D-31B271108071}"/>
              </a:ext>
            </a:extLst>
          </p:cNvPr>
          <p:cNvSpPr>
            <a:spLocks noGrp="1"/>
          </p:cNvSpPr>
          <p:nvPr>
            <p:ph idx="1"/>
          </p:nvPr>
        </p:nvSpPr>
        <p:spPr>
          <a:xfrm>
            <a:off x="387549" y="4384629"/>
            <a:ext cx="11416902" cy="2146040"/>
          </a:xfrm>
        </p:spPr>
        <p:txBody>
          <a:bodyPr>
            <a:normAutofit/>
          </a:bodyPr>
          <a:lstStyle/>
          <a:p>
            <a:r>
              <a:rPr lang="cs-CZ" dirty="0" err="1">
                <a:solidFill>
                  <a:srgbClr val="FF0000"/>
                </a:solidFill>
              </a:rPr>
              <a:t>Covid</a:t>
            </a:r>
            <a:r>
              <a:rPr lang="cs-CZ" dirty="0">
                <a:solidFill>
                  <a:srgbClr val="FF0000"/>
                </a:solidFill>
              </a:rPr>
              <a:t> nás „poněkud“ zdržel </a:t>
            </a:r>
            <a:r>
              <a:rPr lang="cs-CZ" dirty="0"/>
              <a:t>– zavřené restaurace, on-line výuka</a:t>
            </a:r>
          </a:p>
          <a:p>
            <a:r>
              <a:rPr lang="cs-CZ" dirty="0"/>
              <a:t>Nová menza v kampusu UJEP otevírala 09/2020, studenti se do ní podívali až 05/2020</a:t>
            </a:r>
          </a:p>
          <a:p>
            <a:r>
              <a:rPr lang="cs-CZ" dirty="0">
                <a:solidFill>
                  <a:srgbClr val="00B050"/>
                </a:solidFill>
              </a:rPr>
              <a:t>Prodloužení projektu do 06/2023</a:t>
            </a:r>
          </a:p>
        </p:txBody>
      </p:sp>
      <p:pic>
        <p:nvPicPr>
          <p:cNvPr id="5" name="Picture 9" descr="Covid Excuses   - Dilbert by Scott Adams">
            <a:extLst>
              <a:ext uri="{FF2B5EF4-FFF2-40B4-BE49-F238E27FC236}">
                <a16:creationId xmlns:a16="http://schemas.microsoft.com/office/drawing/2014/main" id="{24704048-A78E-4EF1-89B9-0B6FC3F22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207" y="1101207"/>
            <a:ext cx="9746531" cy="303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700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ovéPole 1">
            <a:extLst>
              <a:ext uri="{FF2B5EF4-FFF2-40B4-BE49-F238E27FC236}">
                <a16:creationId xmlns:a16="http://schemas.microsoft.com/office/drawing/2014/main" id="{FA37E277-5ED5-4A0F-BAB3-C07C33DC96DA}"/>
              </a:ext>
            </a:extLst>
          </p:cNvPr>
          <p:cNvSpPr txBox="1">
            <a:spLocks noChangeArrowheads="1"/>
          </p:cNvSpPr>
          <p:nvPr/>
        </p:nvSpPr>
        <p:spPr bwMode="auto">
          <a:xfrm>
            <a:off x="347109" y="5942690"/>
            <a:ext cx="118448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altLang="cs-CZ" sz="1200" b="0" i="0" u="none" strike="noStrike" kern="1200" cap="none" spc="0" normalizeH="0" baseline="0" noProof="0" dirty="0">
                <a:ln>
                  <a:noFill/>
                </a:ln>
                <a:solidFill>
                  <a:srgbClr val="67AF23"/>
                </a:solidFill>
                <a:effectLst/>
                <a:uLnTx/>
                <a:uFillTx/>
                <a:latin typeface="Arial" panose="020B0604020202020204" pitchFamily="34" charset="0"/>
                <a:ea typeface="+mn-ea"/>
                <a:cs typeface="Arial" panose="020B0604020202020204" pitchFamily="34" charset="0"/>
              </a:rPr>
              <a:t> </a:t>
            </a:r>
            <a:endParaRPr kumimoji="0" lang="cs-CZ" alt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Content Placeholder 13">
            <a:extLst>
              <a:ext uri="{FF2B5EF4-FFF2-40B4-BE49-F238E27FC236}">
                <a16:creationId xmlns:a16="http://schemas.microsoft.com/office/drawing/2014/main" id="{ED1EDC96-46A7-4908-BE4A-819D8B9D3796}"/>
              </a:ext>
            </a:extLst>
          </p:cNvPr>
          <p:cNvSpPr txBox="1">
            <a:spLocks/>
          </p:cNvSpPr>
          <p:nvPr/>
        </p:nvSpPr>
        <p:spPr>
          <a:xfrm>
            <a:off x="559702" y="1452999"/>
            <a:ext cx="11181194" cy="4062413"/>
          </a:xfrm>
          <a:prstGeom prst="rect">
            <a:avLst/>
          </a:prstGeom>
        </p:spPr>
        <p:txBody>
          <a:bodyPr vert="horz" lIns="0" tIns="45720" rIns="0" bIns="45720" rtlCol="0">
            <a:noAutofit/>
          </a:bodyPr>
          <a:lstStyle>
            <a:lvl1pPr marL="0" indent="0" algn="l" defTabSz="914400" rtl="0" eaLnBrk="1" latinLnBrk="0" hangingPunct="1">
              <a:lnSpc>
                <a:spcPct val="110000"/>
              </a:lnSpc>
              <a:spcBef>
                <a:spcPts val="500"/>
              </a:spcBef>
              <a:spcAft>
                <a:spcPts val="500"/>
              </a:spcAft>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800"/>
              </a:spcBef>
              <a:spcAft>
                <a:spcPts val="300"/>
              </a:spcAft>
            </a:pPr>
            <a:r>
              <a:rPr lang="cs-CZ" dirty="0">
                <a:latin typeface="Arial" panose="020B0604020202020204" pitchFamily="34" charset="0"/>
                <a:cs typeface="Arial" panose="020B0604020202020204" pitchFamily="34" charset="0"/>
              </a:rPr>
              <a:t>Výzkum nakládání s gastroodpadem v projektu CZ.01.1.02/0.0/0.0/19_262/0020304</a:t>
            </a:r>
          </a:p>
          <a:p>
            <a:pPr algn="just">
              <a:spcBef>
                <a:spcPts val="800"/>
              </a:spcBef>
              <a:spcAft>
                <a:spcPts val="300"/>
              </a:spcAft>
            </a:pPr>
            <a:endParaRPr lang="cs-CZ" dirty="0">
              <a:latin typeface="Arial" panose="020B0604020202020204" pitchFamily="34" charset="0"/>
              <a:cs typeface="Arial" panose="020B0604020202020204" pitchFamily="34" charset="0"/>
            </a:endParaRPr>
          </a:p>
          <a:p>
            <a:pPr algn="just">
              <a:spcBef>
                <a:spcPts val="800"/>
              </a:spcBef>
              <a:spcAft>
                <a:spcPts val="300"/>
              </a:spcAft>
            </a:pPr>
            <a:r>
              <a:rPr lang="cs-CZ" dirty="0">
                <a:latin typeface="Arial" panose="020B0604020202020204" pitchFamily="34" charset="0"/>
                <a:cs typeface="Arial" panose="020B0604020202020204" pitchFamily="34" charset="0"/>
              </a:rPr>
              <a:t> </a:t>
            </a:r>
            <a:endParaRPr lang="cs-CZ" b="1" dirty="0">
              <a:latin typeface="Arial" panose="020B0604020202020204" pitchFamily="34" charset="0"/>
              <a:cs typeface="Arial" panose="020B0604020202020204" pitchFamily="34" charset="0"/>
            </a:endParaRPr>
          </a:p>
        </p:txBody>
      </p:sp>
      <p:pic>
        <p:nvPicPr>
          <p:cNvPr id="15" name="Obrázek 14">
            <a:extLst>
              <a:ext uri="{FF2B5EF4-FFF2-40B4-BE49-F238E27FC236}">
                <a16:creationId xmlns:a16="http://schemas.microsoft.com/office/drawing/2014/main" id="{B95BB7DC-8893-4FFF-8683-B5D61E7A9C73}"/>
              </a:ext>
            </a:extLst>
          </p:cNvPr>
          <p:cNvPicPr>
            <a:picLocks noChangeAspect="1"/>
          </p:cNvPicPr>
          <p:nvPr/>
        </p:nvPicPr>
        <p:blipFill>
          <a:blip r:embed="rId3"/>
          <a:stretch>
            <a:fillRect/>
          </a:stretch>
        </p:blipFill>
        <p:spPr>
          <a:xfrm>
            <a:off x="313804" y="177326"/>
            <a:ext cx="2124075" cy="914400"/>
          </a:xfrm>
          <a:prstGeom prst="rect">
            <a:avLst/>
          </a:prstGeom>
        </p:spPr>
      </p:pic>
      <p:graphicFrame>
        <p:nvGraphicFramePr>
          <p:cNvPr id="5" name="Tabulka 4">
            <a:extLst>
              <a:ext uri="{FF2B5EF4-FFF2-40B4-BE49-F238E27FC236}">
                <a16:creationId xmlns:a16="http://schemas.microsoft.com/office/drawing/2014/main" id="{2C1F4266-FB31-42FE-91C7-75992F8390EB}"/>
              </a:ext>
            </a:extLst>
          </p:cNvPr>
          <p:cNvGraphicFramePr>
            <a:graphicFrameLocks noGrp="1"/>
          </p:cNvGraphicFramePr>
          <p:nvPr>
            <p:extLst/>
          </p:nvPr>
        </p:nvGraphicFramePr>
        <p:xfrm>
          <a:off x="559702" y="1945239"/>
          <a:ext cx="4838701" cy="1143000"/>
        </p:xfrm>
        <a:graphic>
          <a:graphicData uri="http://schemas.openxmlformats.org/drawingml/2006/table">
            <a:tbl>
              <a:tblPr/>
              <a:tblGrid>
                <a:gridCol w="2092754">
                  <a:extLst>
                    <a:ext uri="{9D8B030D-6E8A-4147-A177-3AD203B41FA5}">
                      <a16:colId xmlns:a16="http://schemas.microsoft.com/office/drawing/2014/main" val="104850294"/>
                    </a:ext>
                  </a:extLst>
                </a:gridCol>
                <a:gridCol w="751489">
                  <a:extLst>
                    <a:ext uri="{9D8B030D-6E8A-4147-A177-3AD203B41FA5}">
                      <a16:colId xmlns:a16="http://schemas.microsoft.com/office/drawing/2014/main" val="4216633493"/>
                    </a:ext>
                  </a:extLst>
                </a:gridCol>
                <a:gridCol w="722951">
                  <a:extLst>
                    <a:ext uri="{9D8B030D-6E8A-4147-A177-3AD203B41FA5}">
                      <a16:colId xmlns:a16="http://schemas.microsoft.com/office/drawing/2014/main" val="3641358295"/>
                    </a:ext>
                  </a:extLst>
                </a:gridCol>
                <a:gridCol w="634168">
                  <a:extLst>
                    <a:ext uri="{9D8B030D-6E8A-4147-A177-3AD203B41FA5}">
                      <a16:colId xmlns:a16="http://schemas.microsoft.com/office/drawing/2014/main" val="346473018"/>
                    </a:ext>
                  </a:extLst>
                </a:gridCol>
                <a:gridCol w="637339">
                  <a:extLst>
                    <a:ext uri="{9D8B030D-6E8A-4147-A177-3AD203B41FA5}">
                      <a16:colId xmlns:a16="http://schemas.microsoft.com/office/drawing/2014/main" val="1595407581"/>
                    </a:ext>
                  </a:extLst>
                </a:gridCol>
              </a:tblGrid>
              <a:tr h="381000">
                <a:tc>
                  <a:txBody>
                    <a:bodyPr/>
                    <a:lstStyle/>
                    <a:p>
                      <a:pPr algn="l" fontAlgn="b"/>
                      <a:r>
                        <a:rPr lang="cs-CZ" sz="1100" b="0" i="0" u="none" strike="noStrike">
                          <a:solidFill>
                            <a:srgbClr val="000000"/>
                          </a:solidFill>
                          <a:effectLst/>
                          <a:latin typeface="Calibri" panose="020F0502020204030204" pitchFamily="34" charset="0"/>
                        </a:rPr>
                        <a:t>Sledovaný parametr v g/100 ml</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období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cs-CZ" sz="1100" b="0" i="0" u="none" strike="noStrike">
                          <a:solidFill>
                            <a:srgbClr val="000000"/>
                          </a:solidFill>
                          <a:effectLst/>
                          <a:latin typeface="Calibri" panose="020F0502020204030204" pitchFamily="34" charset="0"/>
                        </a:rPr>
                        <a:t>ZIMA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s-CZ" sz="1100" b="0" i="0" u="none" strike="noStrike" dirty="0">
                          <a:solidFill>
                            <a:srgbClr val="000000"/>
                          </a:solidFill>
                          <a:effectLst/>
                          <a:latin typeface="Calibri" panose="020F0502020204030204" pitchFamily="34" charset="0"/>
                        </a:rPr>
                        <a:t>JARO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s-CZ" sz="1100" b="0" i="0" u="none" strike="noStrike">
                          <a:solidFill>
                            <a:srgbClr val="000000"/>
                          </a:solidFill>
                          <a:effectLst/>
                          <a:latin typeface="Calibri" panose="020F0502020204030204" pitchFamily="34" charset="0"/>
                        </a:rPr>
                        <a:t>LÉTO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cs-CZ" sz="1100" b="0" i="0" u="none" strike="noStrike">
                          <a:solidFill>
                            <a:srgbClr val="000000"/>
                          </a:solidFill>
                          <a:effectLst/>
                          <a:latin typeface="Calibri" panose="020F0502020204030204" pitchFamily="34" charset="0"/>
                        </a:rPr>
                        <a:t>PODZIM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061047"/>
                  </a:ext>
                </a:extLst>
              </a:tr>
              <a:tr h="190500">
                <a:tc>
                  <a:txBody>
                    <a:bodyPr/>
                    <a:lstStyle/>
                    <a:p>
                      <a:pPr algn="l" fontAlgn="b"/>
                      <a:r>
                        <a:rPr lang="cs-CZ" sz="1100" b="0" i="0" u="none" strike="noStrike">
                          <a:solidFill>
                            <a:srgbClr val="000000"/>
                          </a:solidFill>
                          <a:effectLst/>
                          <a:latin typeface="Calibri" panose="020F0502020204030204" pitchFamily="34" charset="0"/>
                        </a:rPr>
                        <a:t>tuk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2,570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2,730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2,330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1959622"/>
                  </a:ext>
                </a:extLst>
              </a:tr>
              <a:tr h="190500">
                <a:tc>
                  <a:txBody>
                    <a:bodyPr/>
                    <a:lstStyle/>
                    <a:p>
                      <a:pPr algn="l" fontAlgn="b"/>
                      <a:r>
                        <a:rPr lang="cs-CZ" sz="1100" b="0" i="0" u="none" strike="noStrike">
                          <a:solidFill>
                            <a:srgbClr val="000000"/>
                          </a:solidFill>
                          <a:effectLst/>
                          <a:latin typeface="Calibri" panose="020F0502020204030204" pitchFamily="34" charset="0"/>
                        </a:rPr>
                        <a:t>bílkoviny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3,560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3,170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2,530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3,720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9544811"/>
                  </a:ext>
                </a:extLst>
              </a:tr>
              <a:tr h="190500">
                <a:tc>
                  <a:txBody>
                    <a:bodyPr/>
                    <a:lstStyle/>
                    <a:p>
                      <a:pPr algn="l" fontAlgn="b"/>
                      <a:r>
                        <a:rPr lang="cs-CZ" sz="1100" b="0" i="0" u="none" strike="noStrike">
                          <a:solidFill>
                            <a:srgbClr val="000000"/>
                          </a:solidFill>
                          <a:effectLst/>
                          <a:latin typeface="Calibri" panose="020F0502020204030204" pitchFamily="34" charset="0"/>
                        </a:rPr>
                        <a:t>dietární vláknina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1,580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2,040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1,350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1025366"/>
                  </a:ext>
                </a:extLst>
              </a:tr>
              <a:tr h="190500">
                <a:tc>
                  <a:txBody>
                    <a:bodyPr/>
                    <a:lstStyle/>
                    <a:p>
                      <a:pPr algn="l" fontAlgn="b"/>
                      <a:r>
                        <a:rPr lang="cs-CZ" sz="1100" b="0" i="0" u="none" strike="noStrike">
                          <a:solidFill>
                            <a:srgbClr val="000000"/>
                          </a:solidFill>
                          <a:effectLst/>
                          <a:latin typeface="Calibri" panose="020F0502020204030204" pitchFamily="34" charset="0"/>
                        </a:rPr>
                        <a:t>dostupné sacharidy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8,980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a:solidFill>
                            <a:srgbClr val="000000"/>
                          </a:solidFill>
                          <a:effectLst/>
                          <a:latin typeface="Calibri" panose="020F0502020204030204" pitchFamily="34" charset="0"/>
                        </a:rPr>
                        <a:t>10,700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cs-CZ" sz="1100" b="0" i="0" u="none" strike="noStrike" dirty="0">
                          <a:solidFill>
                            <a:srgbClr val="000000"/>
                          </a:solidFill>
                          <a:effectLst/>
                          <a:latin typeface="Calibri" panose="020F0502020204030204" pitchFamily="34" charset="0"/>
                        </a:rPr>
                        <a:t>9,290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7644245"/>
                  </a:ext>
                </a:extLst>
              </a:tr>
            </a:tbl>
          </a:graphicData>
        </a:graphic>
      </p:graphicFrame>
      <p:pic>
        <p:nvPicPr>
          <p:cNvPr id="6" name="Obrázek 5">
            <a:extLst>
              <a:ext uri="{FF2B5EF4-FFF2-40B4-BE49-F238E27FC236}">
                <a16:creationId xmlns:a16="http://schemas.microsoft.com/office/drawing/2014/main" id="{F289212C-56F7-4BFA-A01B-A586E22B10CB}"/>
              </a:ext>
            </a:extLst>
          </p:cNvPr>
          <p:cNvPicPr>
            <a:picLocks noChangeAspect="1"/>
          </p:cNvPicPr>
          <p:nvPr/>
        </p:nvPicPr>
        <p:blipFill>
          <a:blip r:embed="rId4"/>
          <a:stretch>
            <a:fillRect/>
          </a:stretch>
        </p:blipFill>
        <p:spPr>
          <a:xfrm>
            <a:off x="1102487" y="3305548"/>
            <a:ext cx="3962743" cy="2914141"/>
          </a:xfrm>
          <a:prstGeom prst="rect">
            <a:avLst/>
          </a:prstGeom>
        </p:spPr>
      </p:pic>
      <p:pic>
        <p:nvPicPr>
          <p:cNvPr id="7" name="Obrázek 6">
            <a:extLst>
              <a:ext uri="{FF2B5EF4-FFF2-40B4-BE49-F238E27FC236}">
                <a16:creationId xmlns:a16="http://schemas.microsoft.com/office/drawing/2014/main" id="{EB7AF30A-14BB-4D04-A99E-1AC5ECEC605A}"/>
              </a:ext>
            </a:extLst>
          </p:cNvPr>
          <p:cNvPicPr>
            <a:picLocks noChangeAspect="1"/>
          </p:cNvPicPr>
          <p:nvPr/>
        </p:nvPicPr>
        <p:blipFill>
          <a:blip r:embed="rId5"/>
          <a:stretch>
            <a:fillRect/>
          </a:stretch>
        </p:blipFill>
        <p:spPr>
          <a:xfrm>
            <a:off x="6207228" y="3275066"/>
            <a:ext cx="4584589" cy="2944623"/>
          </a:xfrm>
          <a:prstGeom prst="rect">
            <a:avLst/>
          </a:prstGeom>
        </p:spPr>
      </p:pic>
    </p:spTree>
    <p:extLst>
      <p:ext uri="{BB962C8B-B14F-4D97-AF65-F5344CB8AC3E}">
        <p14:creationId xmlns:p14="http://schemas.microsoft.com/office/powerpoint/2010/main" val="32292113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F4A6D409-4791-4CCA-BAF4-651CEA534B2B}"/>
              </a:ext>
            </a:extLst>
          </p:cNvPr>
          <p:cNvPicPr>
            <a:picLocks noChangeAspect="1"/>
          </p:cNvPicPr>
          <p:nvPr/>
        </p:nvPicPr>
        <p:blipFill>
          <a:blip r:embed="rId2"/>
          <a:stretch>
            <a:fillRect/>
          </a:stretch>
        </p:blipFill>
        <p:spPr>
          <a:xfrm>
            <a:off x="313804" y="177326"/>
            <a:ext cx="2124075" cy="914400"/>
          </a:xfrm>
          <a:prstGeom prst="rect">
            <a:avLst/>
          </a:prstGeom>
        </p:spPr>
      </p:pic>
      <p:sp>
        <p:nvSpPr>
          <p:cNvPr id="5" name="Content Placeholder 13">
            <a:extLst>
              <a:ext uri="{FF2B5EF4-FFF2-40B4-BE49-F238E27FC236}">
                <a16:creationId xmlns:a16="http://schemas.microsoft.com/office/drawing/2014/main" id="{F7524792-2A39-4474-AB62-69309525715B}"/>
              </a:ext>
            </a:extLst>
          </p:cNvPr>
          <p:cNvSpPr txBox="1">
            <a:spLocks/>
          </p:cNvSpPr>
          <p:nvPr/>
        </p:nvSpPr>
        <p:spPr>
          <a:xfrm>
            <a:off x="559701" y="1452999"/>
            <a:ext cx="11167841" cy="4062413"/>
          </a:xfrm>
          <a:prstGeom prst="rect">
            <a:avLst/>
          </a:prstGeom>
        </p:spPr>
        <p:txBody>
          <a:bodyPr vert="horz" lIns="0" tIns="45720" rIns="0" bIns="45720" rtlCol="0">
            <a:noAutofit/>
          </a:bodyPr>
          <a:lstStyle>
            <a:lvl1pPr marL="0" indent="0" algn="l" defTabSz="914400" rtl="0" eaLnBrk="1" latinLnBrk="0" hangingPunct="1">
              <a:lnSpc>
                <a:spcPct val="110000"/>
              </a:lnSpc>
              <a:spcBef>
                <a:spcPts val="500"/>
              </a:spcBef>
              <a:spcAft>
                <a:spcPts val="500"/>
              </a:spcAft>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800"/>
              </a:spcBef>
              <a:spcAft>
                <a:spcPts val="300"/>
              </a:spcAft>
            </a:pPr>
            <a:r>
              <a:rPr lang="cs-CZ" b="1" dirty="0">
                <a:latin typeface="Arial" panose="020B0604020202020204" pitchFamily="34" charset="0"/>
                <a:cs typeface="Arial" panose="020B0604020202020204" pitchFamily="34" charset="0"/>
              </a:rPr>
              <a:t>Hodnocení nebezpečných vlastností odpadu  podle vyhlášky č. 8/2021 Sb.</a:t>
            </a:r>
          </a:p>
          <a:p>
            <a:pPr algn="just">
              <a:spcBef>
                <a:spcPts val="0"/>
              </a:spcBef>
              <a:spcAft>
                <a:spcPts val="0"/>
              </a:spcAft>
            </a:pPr>
            <a:r>
              <a:rPr lang="cs-CZ" dirty="0">
                <a:latin typeface="Arial" panose="020B0604020202020204" pitchFamily="34" charset="0"/>
                <a:cs typeface="Arial" panose="020B0604020202020204" pitchFamily="34" charset="0"/>
              </a:rPr>
              <a:t>Příloha č. 2 k vyhlášce č. 8/2021 Sb. - Doplňující limitní hodnoty a kritéria pro hodnocení nebezpečných vlastností odpadu  </a:t>
            </a:r>
          </a:p>
          <a:p>
            <a:pPr algn="just">
              <a:spcBef>
                <a:spcPts val="0"/>
              </a:spcBef>
              <a:spcAft>
                <a:spcPts val="0"/>
              </a:spcAft>
            </a:pPr>
            <a:endParaRPr lang="cs-CZ" dirty="0">
              <a:latin typeface="Arial" panose="020B0604020202020204" pitchFamily="34" charset="0"/>
              <a:cs typeface="Arial" panose="020B0604020202020204" pitchFamily="34" charset="0"/>
            </a:endParaRPr>
          </a:p>
          <a:p>
            <a:pPr algn="just">
              <a:spcBef>
                <a:spcPts val="0"/>
              </a:spcBef>
              <a:spcAft>
                <a:spcPts val="0"/>
              </a:spcAft>
            </a:pPr>
            <a:r>
              <a:rPr lang="cs-CZ" b="1" dirty="0">
                <a:latin typeface="Arial" panose="020B0604020202020204" pitchFamily="34" charset="0"/>
                <a:cs typeface="Arial" panose="020B0604020202020204" pitchFamily="34" charset="0"/>
              </a:rPr>
              <a:t>HP 14 Ekotoxický</a:t>
            </a:r>
          </a:p>
          <a:p>
            <a:pPr algn="just">
              <a:spcBef>
                <a:spcPts val="0"/>
              </a:spcBef>
              <a:spcAft>
                <a:spcPts val="0"/>
              </a:spcAft>
            </a:pPr>
            <a:r>
              <a:rPr lang="cs-CZ" dirty="0">
                <a:latin typeface="Arial" panose="020B0604020202020204" pitchFamily="34" charset="0"/>
                <a:cs typeface="Arial" panose="020B0604020202020204" pitchFamily="34" charset="0"/>
              </a:rPr>
              <a:t>Pokud se nebezpečná vlastnost HP 14 Ekotoxický posuzuje provedením zkoušky, má odpad nebezpečnou vlastnost HP 14 Ekotoxický, pokud při provádění zkoušky podle přílohy č. 3 dojde k překročení limitních hodnot uvedených v tabulce č. 1 alespoň pro jeden zkušební organismus.</a:t>
            </a:r>
          </a:p>
        </p:txBody>
      </p:sp>
      <p:pic>
        <p:nvPicPr>
          <p:cNvPr id="7" name="Obrázek 6">
            <a:extLst>
              <a:ext uri="{FF2B5EF4-FFF2-40B4-BE49-F238E27FC236}">
                <a16:creationId xmlns:a16="http://schemas.microsoft.com/office/drawing/2014/main" id="{F2703FAF-8148-4B7E-BDA5-2F56892E40E5}"/>
              </a:ext>
            </a:extLst>
          </p:cNvPr>
          <p:cNvPicPr>
            <a:picLocks noChangeAspect="1"/>
          </p:cNvPicPr>
          <p:nvPr/>
        </p:nvPicPr>
        <p:blipFill>
          <a:blip r:embed="rId3"/>
          <a:stretch>
            <a:fillRect/>
          </a:stretch>
        </p:blipFill>
        <p:spPr>
          <a:xfrm>
            <a:off x="1669596" y="3484205"/>
            <a:ext cx="8472017" cy="2481943"/>
          </a:xfrm>
          <a:prstGeom prst="rect">
            <a:avLst/>
          </a:prstGeom>
        </p:spPr>
      </p:pic>
    </p:spTree>
    <p:extLst>
      <p:ext uri="{BB962C8B-B14F-4D97-AF65-F5344CB8AC3E}">
        <p14:creationId xmlns:p14="http://schemas.microsoft.com/office/powerpoint/2010/main" val="257064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lstStyle/>
          <a:p>
            <a:r>
              <a:rPr lang="cs-CZ" dirty="0"/>
              <a:t>Složení </a:t>
            </a:r>
            <a:r>
              <a:rPr lang="cs-CZ" dirty="0" err="1"/>
              <a:t>gastroodpadu</a:t>
            </a:r>
            <a:endParaRPr lang="cs-CZ" dirty="0"/>
          </a:p>
        </p:txBody>
      </p:sp>
      <p:sp>
        <p:nvSpPr>
          <p:cNvPr id="3" name="Zástupný symbol pro obsah 2">
            <a:extLst>
              <a:ext uri="{FF2B5EF4-FFF2-40B4-BE49-F238E27FC236}">
                <a16:creationId xmlns:a16="http://schemas.microsoft.com/office/drawing/2014/main" id="{CA68B1CA-1135-4B4D-8D2D-31B271108071}"/>
              </a:ext>
            </a:extLst>
          </p:cNvPr>
          <p:cNvSpPr>
            <a:spLocks noGrp="1"/>
          </p:cNvSpPr>
          <p:nvPr>
            <p:ph idx="1"/>
          </p:nvPr>
        </p:nvSpPr>
        <p:spPr>
          <a:xfrm>
            <a:off x="395653" y="1091681"/>
            <a:ext cx="5591491" cy="5197151"/>
          </a:xfrm>
        </p:spPr>
        <p:txBody>
          <a:bodyPr>
            <a:normAutofit/>
          </a:bodyPr>
          <a:lstStyle/>
          <a:p>
            <a:pPr algn="ctr"/>
            <a:r>
              <a:rPr lang="cs-CZ" b="1" u="sng" dirty="0">
                <a:solidFill>
                  <a:srgbClr val="7030A0"/>
                </a:solidFill>
              </a:rPr>
              <a:t>Menza UJEP (jaro)</a:t>
            </a:r>
          </a:p>
          <a:p>
            <a:r>
              <a:rPr lang="cs-CZ" dirty="0">
                <a:solidFill>
                  <a:schemeClr val="tx1"/>
                </a:solidFill>
              </a:rPr>
              <a:t>bílkoviny			3,2 g/100 ml</a:t>
            </a:r>
          </a:p>
          <a:p>
            <a:r>
              <a:rPr lang="cs-CZ" dirty="0">
                <a:solidFill>
                  <a:schemeClr val="tx1"/>
                </a:solidFill>
              </a:rPr>
              <a:t>tuky				</a:t>
            </a:r>
            <a:r>
              <a:rPr lang="cs-CZ" dirty="0">
                <a:solidFill>
                  <a:srgbClr val="00B050"/>
                </a:solidFill>
              </a:rPr>
              <a:t>2,6</a:t>
            </a:r>
            <a:r>
              <a:rPr lang="cs-CZ" dirty="0">
                <a:solidFill>
                  <a:schemeClr val="tx1"/>
                </a:solidFill>
              </a:rPr>
              <a:t> g/100 ml	</a:t>
            </a:r>
          </a:p>
          <a:p>
            <a:r>
              <a:rPr lang="cs-CZ" dirty="0">
                <a:solidFill>
                  <a:schemeClr val="tx1"/>
                </a:solidFill>
              </a:rPr>
              <a:t>sacharidy			7,5 g/100 ml</a:t>
            </a:r>
          </a:p>
          <a:p>
            <a:r>
              <a:rPr lang="cs-CZ" dirty="0">
                <a:solidFill>
                  <a:schemeClr val="tx1"/>
                </a:solidFill>
              </a:rPr>
              <a:t>sůl				0,97 g/100 ml</a:t>
            </a:r>
          </a:p>
        </p:txBody>
      </p:sp>
      <p:sp>
        <p:nvSpPr>
          <p:cNvPr id="8" name="Zástupný symbol pro obsah 2">
            <a:extLst>
              <a:ext uri="{FF2B5EF4-FFF2-40B4-BE49-F238E27FC236}">
                <a16:creationId xmlns:a16="http://schemas.microsoft.com/office/drawing/2014/main" id="{006EAC56-37C3-4B8E-8449-9F1239BFA874}"/>
              </a:ext>
            </a:extLst>
          </p:cNvPr>
          <p:cNvSpPr txBox="1">
            <a:spLocks/>
          </p:cNvSpPr>
          <p:nvPr/>
        </p:nvSpPr>
        <p:spPr>
          <a:xfrm>
            <a:off x="6204857" y="1091680"/>
            <a:ext cx="5591490" cy="51971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cs-CZ" b="1" u="sng" dirty="0">
                <a:solidFill>
                  <a:srgbClr val="7030A0"/>
                </a:solidFill>
              </a:rPr>
              <a:t>ZŠ Metelkovo, Teplice (jaro)</a:t>
            </a:r>
          </a:p>
          <a:p>
            <a:r>
              <a:rPr lang="cs-CZ" dirty="0">
                <a:solidFill>
                  <a:schemeClr val="tx1"/>
                </a:solidFill>
              </a:rPr>
              <a:t>bílkoviny			</a:t>
            </a:r>
            <a:r>
              <a:rPr lang="cs-CZ" dirty="0">
                <a:solidFill>
                  <a:srgbClr val="00B050"/>
                </a:solidFill>
              </a:rPr>
              <a:t>4,8</a:t>
            </a:r>
            <a:r>
              <a:rPr lang="cs-CZ" dirty="0">
                <a:solidFill>
                  <a:schemeClr val="tx1"/>
                </a:solidFill>
              </a:rPr>
              <a:t> g/100 ml</a:t>
            </a:r>
          </a:p>
          <a:p>
            <a:r>
              <a:rPr lang="cs-CZ" dirty="0">
                <a:solidFill>
                  <a:schemeClr val="tx1"/>
                </a:solidFill>
              </a:rPr>
              <a:t>tuky				3,4 g/100 ml</a:t>
            </a:r>
          </a:p>
          <a:p>
            <a:r>
              <a:rPr lang="cs-CZ" dirty="0">
                <a:solidFill>
                  <a:schemeClr val="tx1"/>
                </a:solidFill>
              </a:rPr>
              <a:t>sacharidy			</a:t>
            </a:r>
            <a:r>
              <a:rPr lang="cs-CZ" dirty="0">
                <a:solidFill>
                  <a:srgbClr val="00B050"/>
                </a:solidFill>
              </a:rPr>
              <a:t>0,4</a:t>
            </a:r>
            <a:r>
              <a:rPr lang="cs-CZ" dirty="0">
                <a:solidFill>
                  <a:schemeClr val="tx1"/>
                </a:solidFill>
              </a:rPr>
              <a:t> g/100 ml</a:t>
            </a:r>
          </a:p>
          <a:p>
            <a:r>
              <a:rPr lang="cs-CZ" dirty="0">
                <a:solidFill>
                  <a:schemeClr val="tx1"/>
                </a:solidFill>
              </a:rPr>
              <a:t>sůl				</a:t>
            </a:r>
            <a:r>
              <a:rPr lang="cs-CZ" dirty="0">
                <a:solidFill>
                  <a:srgbClr val="00B050"/>
                </a:solidFill>
              </a:rPr>
              <a:t>0,78</a:t>
            </a:r>
            <a:r>
              <a:rPr lang="cs-CZ" dirty="0">
                <a:solidFill>
                  <a:schemeClr val="tx1"/>
                </a:solidFill>
              </a:rPr>
              <a:t> g/100 ml</a:t>
            </a:r>
          </a:p>
        </p:txBody>
      </p:sp>
    </p:spTree>
    <p:extLst>
      <p:ext uri="{BB962C8B-B14F-4D97-AF65-F5344CB8AC3E}">
        <p14:creationId xmlns:p14="http://schemas.microsoft.com/office/powerpoint/2010/main" val="386714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normAutofit fontScale="90000"/>
          </a:bodyPr>
          <a:lstStyle/>
          <a:p>
            <a:r>
              <a:rPr lang="cs-CZ" dirty="0" err="1"/>
              <a:t>GreenGood</a:t>
            </a:r>
            <a:r>
              <a:rPr lang="cs-CZ" dirty="0"/>
              <a:t> – termofilní kompost</a:t>
            </a:r>
          </a:p>
        </p:txBody>
      </p:sp>
      <p:pic>
        <p:nvPicPr>
          <p:cNvPr id="6" name="Obrázek 5">
            <a:extLst>
              <a:ext uri="{FF2B5EF4-FFF2-40B4-BE49-F238E27FC236}">
                <a16:creationId xmlns:a16="http://schemas.microsoft.com/office/drawing/2014/main" id="{A83ACAAA-4EE3-48E7-ACAE-D1FF6B501EC9}"/>
              </a:ext>
            </a:extLst>
          </p:cNvPr>
          <p:cNvPicPr>
            <a:picLocks noChangeAspect="1"/>
          </p:cNvPicPr>
          <p:nvPr/>
        </p:nvPicPr>
        <p:blipFill>
          <a:blip r:embed="rId2"/>
          <a:stretch>
            <a:fillRect/>
          </a:stretch>
        </p:blipFill>
        <p:spPr>
          <a:xfrm>
            <a:off x="8606560" y="1333020"/>
            <a:ext cx="3469706" cy="4627984"/>
          </a:xfrm>
          <a:prstGeom prst="rect">
            <a:avLst/>
          </a:prstGeom>
        </p:spPr>
      </p:pic>
      <p:pic>
        <p:nvPicPr>
          <p:cNvPr id="5" name="Picture 7" descr="https://lh3.googleusercontent.com/EzQYl9O0scwXRwy7yosiKm2LbgtvoA9Gfx62yJ6VocrnT-5yH9Ta4_zdVRBv60qzFqXiUw3xCYDWV9leNbSVAiXBekf_HfvV6Yiq8AV-5ElvGQzPPj9PWw8l_Tm7_d4cYqZ-aV1J3rFxMPW_8oXo_qISD7yUAMOM-ywkYSEU7AQ042qdyX3uDnvFPe7k_dPqba-ZUpWYeejil3iGq4XCoWFLeDJJIRCZNLeFcNH_j6STrvCSb9q_2b1o8oIkhutqPxG7ySa-jfKyU4wSKIIp0-9ng8keIxZLfHx9S4VFy6oq6d64f18p9C6Qc8eKqC6UMc5w3eEhIouJAbnixBKfw0IyFhoTbX1PeXR33Tn4VtM6an7C5cRCudXoKsuji1dTMONM7B8us9te_TmXhbAU2am1gzz3tyaQPzvVIkwBwiMsq9CNIb74pI1-bHnN1hVwlGXLPvJM9uoFY2ZpkUCx6HXOZR8e8ImH4Ne_DDwzjm96mg4PJ5R6OJo7c_oVGOCZwq-bHu7z5W-Qz1X-Rb_8JmaUbF4FjUfXFi8l0qKDYnNl6NVxu-ewu8BXkiLBazeOHH9SCZx13g3rpnJnV7jXkVGp4cu3rr8yPrMI4ZXTU6d6z9b4rAe8-jLz6-cNCdMaUId5ghjHd_ib-IZdaxBrd0NP_-B6PPBO1niwm8rmUXzzCUYRPAOYDnlhp_ofwoKTqn92BR7eCyDaajlWaGKfgnXY=w1258-h943-no?authuser=0">
            <a:extLst>
              <a:ext uri="{FF2B5EF4-FFF2-40B4-BE49-F238E27FC236}">
                <a16:creationId xmlns:a16="http://schemas.microsoft.com/office/drawing/2014/main" id="{A11F9EDC-A492-4852-A3C3-9092F6199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866" y="1926771"/>
            <a:ext cx="4796400" cy="359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ástupný symbol pro obsah 2">
            <a:extLst>
              <a:ext uri="{FF2B5EF4-FFF2-40B4-BE49-F238E27FC236}">
                <a16:creationId xmlns:a16="http://schemas.microsoft.com/office/drawing/2014/main" id="{943171FE-189A-4FDC-BFFD-FC3E5A407653}"/>
              </a:ext>
            </a:extLst>
          </p:cNvPr>
          <p:cNvSpPr txBox="1">
            <a:spLocks/>
          </p:cNvSpPr>
          <p:nvPr/>
        </p:nvSpPr>
        <p:spPr>
          <a:xfrm>
            <a:off x="395653" y="1266091"/>
            <a:ext cx="7992567" cy="50028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cs-CZ" dirty="0"/>
          </a:p>
        </p:txBody>
      </p:sp>
      <p:sp>
        <p:nvSpPr>
          <p:cNvPr id="9" name="Zástupný symbol pro obsah 8">
            <a:extLst>
              <a:ext uri="{FF2B5EF4-FFF2-40B4-BE49-F238E27FC236}">
                <a16:creationId xmlns:a16="http://schemas.microsoft.com/office/drawing/2014/main" id="{8639D9F7-CEB9-4276-9762-28A641386357}"/>
              </a:ext>
            </a:extLst>
          </p:cNvPr>
          <p:cNvSpPr>
            <a:spLocks noGrp="1"/>
          </p:cNvSpPr>
          <p:nvPr>
            <p:ph idx="1"/>
          </p:nvPr>
        </p:nvSpPr>
        <p:spPr>
          <a:xfrm>
            <a:off x="395654" y="1063691"/>
            <a:ext cx="8281815" cy="5205224"/>
          </a:xfrm>
        </p:spPr>
        <p:txBody>
          <a:bodyPr/>
          <a:lstStyle/>
          <a:p>
            <a:r>
              <a:rPr lang="cs-CZ" dirty="0"/>
              <a:t>Nová technologie – </a:t>
            </a:r>
            <a:r>
              <a:rPr lang="cs-CZ" dirty="0" err="1"/>
              <a:t>thermofilní</a:t>
            </a:r>
            <a:r>
              <a:rPr lang="cs-CZ" dirty="0"/>
              <a:t> </a:t>
            </a:r>
            <a:r>
              <a:rPr lang="cs-CZ" dirty="0" err="1"/>
              <a:t>rychlo</a:t>
            </a:r>
            <a:r>
              <a:rPr lang="cs-CZ" dirty="0"/>
              <a:t>-rozklad </a:t>
            </a:r>
            <a:r>
              <a:rPr lang="cs-CZ" dirty="0" err="1"/>
              <a:t>gastroodpadu</a:t>
            </a:r>
            <a:endParaRPr lang="cs-CZ" dirty="0"/>
          </a:p>
          <a:p>
            <a:r>
              <a:rPr lang="cs-CZ" dirty="0"/>
              <a:t>Termofilní bakterie </a:t>
            </a:r>
            <a:r>
              <a:rPr lang="cs-CZ" i="1" dirty="0" err="1"/>
              <a:t>Alicyclobacillus</a:t>
            </a:r>
            <a:r>
              <a:rPr lang="cs-CZ" i="1" dirty="0"/>
              <a:t> </a:t>
            </a:r>
            <a:r>
              <a:rPr lang="cs-CZ" i="1" dirty="0" err="1"/>
              <a:t>sendaiensis</a:t>
            </a:r>
            <a:r>
              <a:rPr lang="cs-CZ" i="1" dirty="0"/>
              <a:t> </a:t>
            </a:r>
            <a:r>
              <a:rPr lang="cs-CZ" dirty="0"/>
              <a:t>NTAP-l</a:t>
            </a:r>
          </a:p>
          <a:p>
            <a:pPr lvl="1"/>
            <a:r>
              <a:rPr lang="cs-CZ" i="1" dirty="0" err="1"/>
              <a:t>Firmicutes</a:t>
            </a:r>
            <a:r>
              <a:rPr lang="cs-CZ" i="1" dirty="0"/>
              <a:t> (</a:t>
            </a:r>
            <a:r>
              <a:rPr lang="cs-CZ" i="1" dirty="0" err="1"/>
              <a:t>Bacillota</a:t>
            </a:r>
            <a:r>
              <a:rPr lang="cs-CZ" i="1" dirty="0"/>
              <a:t>), </a:t>
            </a:r>
            <a:r>
              <a:rPr lang="cs-CZ" i="1" dirty="0" err="1"/>
              <a:t>Alicyclobacillaceae</a:t>
            </a:r>
            <a:endParaRPr lang="cs-CZ" i="1" dirty="0"/>
          </a:p>
          <a:p>
            <a:pPr lvl="1"/>
            <a:r>
              <a:rPr lang="cs-CZ" dirty="0" err="1"/>
              <a:t>opt</a:t>
            </a:r>
            <a:r>
              <a:rPr lang="cs-CZ" dirty="0"/>
              <a:t>. pH 5,5 (2,5-6,5)</a:t>
            </a:r>
          </a:p>
          <a:p>
            <a:pPr lvl="1"/>
            <a:r>
              <a:rPr lang="cs-CZ" dirty="0" err="1"/>
              <a:t>opt</a:t>
            </a:r>
            <a:r>
              <a:rPr lang="cs-CZ" dirty="0"/>
              <a:t>. t 55°C (40-65°C)</a:t>
            </a:r>
          </a:p>
          <a:p>
            <a:r>
              <a:rPr lang="cs-CZ" dirty="0"/>
              <a:t>Rozklad funguje</a:t>
            </a:r>
          </a:p>
          <a:p>
            <a:pPr lvl="1"/>
            <a:r>
              <a:rPr lang="cs-CZ" dirty="0"/>
              <a:t>dobře na kompletním </a:t>
            </a:r>
            <a:r>
              <a:rPr lang="cs-CZ" dirty="0" err="1"/>
              <a:t>gastroodpadu</a:t>
            </a:r>
            <a:endParaRPr lang="cs-CZ" dirty="0"/>
          </a:p>
          <a:p>
            <a:pPr lvl="1"/>
            <a:r>
              <a:rPr lang="cs-CZ" dirty="0"/>
              <a:t>špatně na odpadu z menzy (přílohy, málo masa a tuků)…)</a:t>
            </a:r>
          </a:p>
          <a:p>
            <a:r>
              <a:rPr lang="cs-CZ" dirty="0"/>
              <a:t>Co se zbytkem?</a:t>
            </a:r>
          </a:p>
          <a:p>
            <a:pPr lvl="1"/>
            <a:r>
              <a:rPr lang="cs-CZ" dirty="0">
                <a:solidFill>
                  <a:srgbClr val="FF0000"/>
                </a:solidFill>
              </a:rPr>
              <a:t>hodně soli</a:t>
            </a:r>
          </a:p>
          <a:p>
            <a:pPr lvl="1"/>
            <a:r>
              <a:rPr lang="cs-CZ" dirty="0">
                <a:solidFill>
                  <a:srgbClr val="FF0000"/>
                </a:solidFill>
              </a:rPr>
              <a:t>nízké pH</a:t>
            </a:r>
          </a:p>
          <a:p>
            <a:pPr lvl="1"/>
            <a:r>
              <a:rPr lang="en-US" dirty="0">
                <a:solidFill>
                  <a:srgbClr val="FF0000"/>
                </a:solidFill>
                <a:sym typeface="Wingdings" panose="05000000000000000000" pitchFamily="2" charset="2"/>
              </a:rPr>
              <a:t></a:t>
            </a:r>
            <a:r>
              <a:rPr lang="cs-CZ" dirty="0">
                <a:solidFill>
                  <a:srgbClr val="FF0000"/>
                </a:solidFill>
              </a:rPr>
              <a:t>není to kompost</a:t>
            </a:r>
            <a:r>
              <a:rPr lang="en-US" dirty="0">
                <a:solidFill>
                  <a:srgbClr val="FF0000"/>
                </a:solidFill>
              </a:rPr>
              <a:t>, </a:t>
            </a:r>
            <a:r>
              <a:rPr lang="cs-CZ" dirty="0">
                <a:solidFill>
                  <a:srgbClr val="FF0000"/>
                </a:solidFill>
              </a:rPr>
              <a:t>nepoužitelný na zahrádku</a:t>
            </a:r>
          </a:p>
          <a:p>
            <a:pPr lvl="1"/>
            <a:r>
              <a:rPr lang="cs-CZ" dirty="0">
                <a:solidFill>
                  <a:srgbClr val="00B050"/>
                </a:solidFill>
              </a:rPr>
              <a:t>k použití jako vstup do kompostu i </a:t>
            </a:r>
            <a:r>
              <a:rPr lang="cs-CZ" dirty="0" err="1">
                <a:solidFill>
                  <a:srgbClr val="00B050"/>
                </a:solidFill>
              </a:rPr>
              <a:t>bioplynky</a:t>
            </a:r>
            <a:endParaRPr lang="cs-CZ" dirty="0">
              <a:solidFill>
                <a:srgbClr val="00B050"/>
              </a:solidFill>
            </a:endParaRPr>
          </a:p>
          <a:p>
            <a:endParaRPr lang="cs-CZ" dirty="0"/>
          </a:p>
        </p:txBody>
      </p:sp>
    </p:spTree>
    <p:extLst>
      <p:ext uri="{BB962C8B-B14F-4D97-AF65-F5344CB8AC3E}">
        <p14:creationId xmlns:p14="http://schemas.microsoft.com/office/powerpoint/2010/main" val="113660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F4A6D409-4791-4CCA-BAF4-651CEA534B2B}"/>
              </a:ext>
            </a:extLst>
          </p:cNvPr>
          <p:cNvPicPr>
            <a:picLocks noChangeAspect="1"/>
          </p:cNvPicPr>
          <p:nvPr/>
        </p:nvPicPr>
        <p:blipFill>
          <a:blip r:embed="rId2"/>
          <a:stretch>
            <a:fillRect/>
          </a:stretch>
        </p:blipFill>
        <p:spPr>
          <a:xfrm>
            <a:off x="313804" y="177326"/>
            <a:ext cx="2124075" cy="914400"/>
          </a:xfrm>
          <a:prstGeom prst="rect">
            <a:avLst/>
          </a:prstGeom>
        </p:spPr>
      </p:pic>
      <p:graphicFrame>
        <p:nvGraphicFramePr>
          <p:cNvPr id="8" name="Tabulka 7">
            <a:extLst>
              <a:ext uri="{FF2B5EF4-FFF2-40B4-BE49-F238E27FC236}">
                <a16:creationId xmlns:a16="http://schemas.microsoft.com/office/drawing/2014/main" id="{23F3A5EA-1678-42AE-9837-5AE4A49B5B6A}"/>
              </a:ext>
            </a:extLst>
          </p:cNvPr>
          <p:cNvGraphicFramePr>
            <a:graphicFrameLocks noGrp="1"/>
          </p:cNvGraphicFramePr>
          <p:nvPr>
            <p:extLst/>
          </p:nvPr>
        </p:nvGraphicFramePr>
        <p:xfrm>
          <a:off x="559701" y="2285999"/>
          <a:ext cx="9847040" cy="1632858"/>
        </p:xfrm>
        <a:graphic>
          <a:graphicData uri="http://schemas.openxmlformats.org/drawingml/2006/table">
            <a:tbl>
              <a:tblPr/>
              <a:tblGrid>
                <a:gridCol w="2040838">
                  <a:extLst>
                    <a:ext uri="{9D8B030D-6E8A-4147-A177-3AD203B41FA5}">
                      <a16:colId xmlns:a16="http://schemas.microsoft.com/office/drawing/2014/main" val="3986552287"/>
                    </a:ext>
                  </a:extLst>
                </a:gridCol>
                <a:gridCol w="680279">
                  <a:extLst>
                    <a:ext uri="{9D8B030D-6E8A-4147-A177-3AD203B41FA5}">
                      <a16:colId xmlns:a16="http://schemas.microsoft.com/office/drawing/2014/main" val="500328916"/>
                    </a:ext>
                  </a:extLst>
                </a:gridCol>
                <a:gridCol w="517012">
                  <a:extLst>
                    <a:ext uri="{9D8B030D-6E8A-4147-A177-3AD203B41FA5}">
                      <a16:colId xmlns:a16="http://schemas.microsoft.com/office/drawing/2014/main" val="2524993523"/>
                    </a:ext>
                  </a:extLst>
                </a:gridCol>
                <a:gridCol w="557829">
                  <a:extLst>
                    <a:ext uri="{9D8B030D-6E8A-4147-A177-3AD203B41FA5}">
                      <a16:colId xmlns:a16="http://schemas.microsoft.com/office/drawing/2014/main" val="665253591"/>
                    </a:ext>
                  </a:extLst>
                </a:gridCol>
                <a:gridCol w="653068">
                  <a:extLst>
                    <a:ext uri="{9D8B030D-6E8A-4147-A177-3AD203B41FA5}">
                      <a16:colId xmlns:a16="http://schemas.microsoft.com/office/drawing/2014/main" val="4167020636"/>
                    </a:ext>
                  </a:extLst>
                </a:gridCol>
                <a:gridCol w="887764">
                  <a:extLst>
                    <a:ext uri="{9D8B030D-6E8A-4147-A177-3AD203B41FA5}">
                      <a16:colId xmlns:a16="http://schemas.microsoft.com/office/drawing/2014/main" val="3851863441"/>
                    </a:ext>
                  </a:extLst>
                </a:gridCol>
                <a:gridCol w="911574">
                  <a:extLst>
                    <a:ext uri="{9D8B030D-6E8A-4147-A177-3AD203B41FA5}">
                      <a16:colId xmlns:a16="http://schemas.microsoft.com/office/drawing/2014/main" val="67222774"/>
                    </a:ext>
                  </a:extLst>
                </a:gridCol>
                <a:gridCol w="887764">
                  <a:extLst>
                    <a:ext uri="{9D8B030D-6E8A-4147-A177-3AD203B41FA5}">
                      <a16:colId xmlns:a16="http://schemas.microsoft.com/office/drawing/2014/main" val="1343601291"/>
                    </a:ext>
                  </a:extLst>
                </a:gridCol>
                <a:gridCol w="911574">
                  <a:extLst>
                    <a:ext uri="{9D8B030D-6E8A-4147-A177-3AD203B41FA5}">
                      <a16:colId xmlns:a16="http://schemas.microsoft.com/office/drawing/2014/main" val="1081670707"/>
                    </a:ext>
                  </a:extLst>
                </a:gridCol>
                <a:gridCol w="887764">
                  <a:extLst>
                    <a:ext uri="{9D8B030D-6E8A-4147-A177-3AD203B41FA5}">
                      <a16:colId xmlns:a16="http://schemas.microsoft.com/office/drawing/2014/main" val="2721110639"/>
                    </a:ext>
                  </a:extLst>
                </a:gridCol>
                <a:gridCol w="911574">
                  <a:extLst>
                    <a:ext uri="{9D8B030D-6E8A-4147-A177-3AD203B41FA5}">
                      <a16:colId xmlns:a16="http://schemas.microsoft.com/office/drawing/2014/main" val="973174421"/>
                    </a:ext>
                  </a:extLst>
                </a:gridCol>
              </a:tblGrid>
              <a:tr h="816429">
                <a:tc>
                  <a:txBody>
                    <a:bodyPr/>
                    <a:lstStyle/>
                    <a:p>
                      <a:pPr algn="l" fontAlgn="b"/>
                      <a:r>
                        <a:rPr lang="cs-CZ" sz="1100" b="1" i="0" u="none" strike="noStrike">
                          <a:solidFill>
                            <a:srgbClr val="000000"/>
                          </a:solidFill>
                          <a:effectLst/>
                          <a:latin typeface="Calibri" panose="020F0502020204030204" pitchFamily="34" charset="0"/>
                        </a:rPr>
                        <a:t>Parametr</a:t>
                      </a:r>
                      <a:br>
                        <a:rPr lang="cs-CZ" sz="1100" b="1" i="0" u="none" strike="noStrike">
                          <a:solidFill>
                            <a:srgbClr val="000000"/>
                          </a:solidFill>
                          <a:effectLst/>
                          <a:latin typeface="Calibri" panose="020F0502020204030204" pitchFamily="34" charset="0"/>
                        </a:rPr>
                      </a:br>
                      <a:r>
                        <a:rPr lang="cs-CZ" sz="1100" b="1" i="0" u="none" strike="noStrike">
                          <a:solidFill>
                            <a:srgbClr val="000000"/>
                          </a:solidFill>
                          <a:effectLst/>
                          <a:latin typeface="Calibri" panose="020F0502020204030204" pitchFamily="34" charset="0"/>
                        </a:rPr>
                        <a:t>Vyhl. 8/2021 - odpad - výluh - tab. 1 - HP 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Jednotka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Limit (min.)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Limit (max.)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Jednotka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Výsledek</a:t>
                      </a:r>
                      <a:br>
                        <a:rPr lang="cs-CZ" sz="1100" b="1" i="0" u="none" strike="noStrike">
                          <a:solidFill>
                            <a:srgbClr val="000000"/>
                          </a:solidFill>
                          <a:effectLst/>
                          <a:latin typeface="Calibri" panose="020F0502020204030204" pitchFamily="34" charset="0"/>
                        </a:rPr>
                      </a:br>
                      <a:r>
                        <a:rPr lang="cs-CZ" sz="1100" b="1" i="0" u="none" strike="noStrike">
                          <a:solidFill>
                            <a:srgbClr val="000000"/>
                          </a:solidFill>
                          <a:effectLst/>
                          <a:latin typeface="Calibri" panose="020F0502020204030204" pitchFamily="34" charset="0"/>
                        </a:rPr>
                        <a:t>13.4.2022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Vyhodnocení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Výsledek</a:t>
                      </a:r>
                      <a:br>
                        <a:rPr lang="cs-CZ" sz="1100" b="1" i="0" u="none" strike="noStrike">
                          <a:solidFill>
                            <a:srgbClr val="000000"/>
                          </a:solidFill>
                          <a:effectLst/>
                          <a:latin typeface="Calibri" panose="020F0502020204030204" pitchFamily="34" charset="0"/>
                        </a:rPr>
                      </a:br>
                      <a:r>
                        <a:rPr lang="cs-CZ" sz="1100" b="1" i="0" u="none" strike="noStrike">
                          <a:solidFill>
                            <a:srgbClr val="000000"/>
                          </a:solidFill>
                          <a:effectLst/>
                          <a:latin typeface="Calibri" panose="020F0502020204030204" pitchFamily="34" charset="0"/>
                        </a:rPr>
                        <a:t>10.2.2022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Vyhodnocení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Výsledek</a:t>
                      </a:r>
                      <a:br>
                        <a:rPr lang="cs-CZ" sz="1100" b="1" i="0" u="none" strike="noStrike">
                          <a:solidFill>
                            <a:srgbClr val="000000"/>
                          </a:solidFill>
                          <a:effectLst/>
                          <a:latin typeface="Calibri" panose="020F0502020204030204" pitchFamily="34" charset="0"/>
                        </a:rPr>
                      </a:br>
                      <a:r>
                        <a:rPr lang="cs-CZ" sz="1100" b="1" i="0" u="none" strike="noStrike">
                          <a:solidFill>
                            <a:srgbClr val="000000"/>
                          </a:solidFill>
                          <a:effectLst/>
                          <a:latin typeface="Calibri" panose="020F0502020204030204" pitchFamily="34" charset="0"/>
                        </a:rPr>
                        <a:t>26.10.2022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Vyhodnocení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083859"/>
                  </a:ext>
                </a:extLst>
              </a:tr>
              <a:tr h="272143">
                <a:tc>
                  <a:txBody>
                    <a:bodyPr/>
                    <a:lstStyle/>
                    <a:p>
                      <a:pPr algn="l" fontAlgn="b"/>
                      <a:r>
                        <a:rPr lang="cs-CZ" sz="1100" b="0" i="0" u="none" strike="noStrike">
                          <a:solidFill>
                            <a:srgbClr val="000000"/>
                          </a:solidFill>
                          <a:effectLst/>
                          <a:latin typeface="Calibri" panose="020F0502020204030204" pitchFamily="34" charset="0"/>
                        </a:rPr>
                        <a:t>ekotoxikologické parametry</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r"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r"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r"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858416527"/>
                  </a:ext>
                </a:extLst>
              </a:tr>
              <a:tr h="544286">
                <a:tc>
                  <a:txBody>
                    <a:bodyPr/>
                    <a:lstStyle/>
                    <a:p>
                      <a:pPr algn="l" fontAlgn="b"/>
                      <a:r>
                        <a:rPr lang="cs-CZ" sz="1400" b="0" i="0" u="none" strike="noStrike" dirty="0">
                          <a:solidFill>
                            <a:srgbClr val="000000"/>
                          </a:solidFill>
                          <a:effectLst/>
                          <a:latin typeface="Calibri" panose="020F0502020204030204" pitchFamily="34" charset="0"/>
                        </a:rPr>
                        <a:t>průměrná inhibice </a:t>
                      </a:r>
                      <a:br>
                        <a:rPr lang="cs-CZ" sz="1400" b="0" i="0" u="none" strike="noStrike" dirty="0">
                          <a:solidFill>
                            <a:srgbClr val="000000"/>
                          </a:solidFill>
                          <a:effectLst/>
                          <a:latin typeface="Calibri" panose="020F0502020204030204" pitchFamily="34" charset="0"/>
                        </a:rPr>
                      </a:br>
                      <a:r>
                        <a:rPr lang="cs-CZ" sz="1400" b="0" i="0" u="none" strike="noStrike" dirty="0">
                          <a:solidFill>
                            <a:srgbClr val="000000"/>
                          </a:solidFill>
                          <a:effectLst/>
                          <a:latin typeface="Calibri" panose="020F0502020204030204" pitchFamily="34" charset="0"/>
                        </a:rPr>
                        <a:t>(</a:t>
                      </a:r>
                      <a:r>
                        <a:rPr lang="cs-CZ" sz="1400" b="0" i="0" u="none" strike="noStrike" dirty="0" err="1">
                          <a:solidFill>
                            <a:srgbClr val="000000"/>
                          </a:solidFill>
                          <a:effectLst/>
                          <a:latin typeface="Calibri" panose="020F0502020204030204" pitchFamily="34" charset="0"/>
                        </a:rPr>
                        <a:t>Lactuca</a:t>
                      </a:r>
                      <a:r>
                        <a:rPr lang="cs-CZ" sz="1400" b="0" i="0" u="none" strike="noStrike" dirty="0">
                          <a:solidFill>
                            <a:srgbClr val="000000"/>
                          </a:solidFill>
                          <a:effectLst/>
                          <a:latin typeface="Calibri" panose="020F0502020204030204" pitchFamily="34" charset="0"/>
                        </a:rPr>
                        <a:t> </a:t>
                      </a:r>
                      <a:r>
                        <a:rPr lang="cs-CZ" sz="1400" b="0" i="0" u="none" strike="noStrike" dirty="0" err="1">
                          <a:solidFill>
                            <a:srgbClr val="000000"/>
                          </a:solidFill>
                          <a:effectLst/>
                          <a:latin typeface="Calibri" panose="020F0502020204030204" pitchFamily="34" charset="0"/>
                        </a:rPr>
                        <a:t>sativa</a:t>
                      </a:r>
                      <a:r>
                        <a:rPr lang="cs-CZ" sz="14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14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400" b="0" i="0" u="none" strike="noStrike" dirty="0">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97,6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9C0006"/>
                          </a:solidFill>
                          <a:effectLst/>
                          <a:latin typeface="Calibri" panose="020F0502020204030204" pitchFamily="34" charset="0"/>
                        </a:rPr>
                        <a:t>Nevyhovuje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cs-CZ" sz="1400" b="0" i="0" u="none" strike="noStrike" dirty="0">
                          <a:solidFill>
                            <a:srgbClr val="000000"/>
                          </a:solidFill>
                          <a:effectLst/>
                          <a:latin typeface="Calibri" panose="020F0502020204030204" pitchFamily="34" charset="0"/>
                        </a:rPr>
                        <a:t>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9C0006"/>
                          </a:solidFill>
                          <a:effectLst/>
                          <a:latin typeface="Calibri" panose="020F0502020204030204" pitchFamily="34" charset="0"/>
                        </a:rPr>
                        <a:t>Nevyhovuje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cs-CZ" sz="14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9C0006"/>
                          </a:solidFill>
                          <a:effectLst/>
                          <a:latin typeface="Calibri" panose="020F0502020204030204" pitchFamily="34" charset="0"/>
                        </a:rPr>
                        <a:t>Nevyhovuje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960455139"/>
                  </a:ext>
                </a:extLst>
              </a:tr>
            </a:tbl>
          </a:graphicData>
        </a:graphic>
      </p:graphicFrame>
      <p:sp>
        <p:nvSpPr>
          <p:cNvPr id="9" name="Content Placeholder 13">
            <a:extLst>
              <a:ext uri="{FF2B5EF4-FFF2-40B4-BE49-F238E27FC236}">
                <a16:creationId xmlns:a16="http://schemas.microsoft.com/office/drawing/2014/main" id="{B162608D-E0D7-4714-9AF0-AB2CE35A33EB}"/>
              </a:ext>
            </a:extLst>
          </p:cNvPr>
          <p:cNvSpPr txBox="1">
            <a:spLocks/>
          </p:cNvSpPr>
          <p:nvPr/>
        </p:nvSpPr>
        <p:spPr>
          <a:xfrm>
            <a:off x="559702" y="1452999"/>
            <a:ext cx="11181194" cy="4062413"/>
          </a:xfrm>
          <a:prstGeom prst="rect">
            <a:avLst/>
          </a:prstGeom>
        </p:spPr>
        <p:txBody>
          <a:bodyPr vert="horz" lIns="0" tIns="45720" rIns="0" bIns="45720" rtlCol="0">
            <a:noAutofit/>
          </a:bodyPr>
          <a:lstStyle>
            <a:lvl1pPr marL="0" indent="0" algn="l" defTabSz="914400" rtl="0" eaLnBrk="1" latinLnBrk="0" hangingPunct="1">
              <a:lnSpc>
                <a:spcPct val="110000"/>
              </a:lnSpc>
              <a:spcBef>
                <a:spcPts val="500"/>
              </a:spcBef>
              <a:spcAft>
                <a:spcPts val="500"/>
              </a:spcAft>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800"/>
              </a:spcBef>
              <a:spcAft>
                <a:spcPts val="300"/>
              </a:spcAft>
            </a:pPr>
            <a:r>
              <a:rPr lang="cs-CZ" dirty="0">
                <a:latin typeface="Arial" panose="020B0604020202020204" pitchFamily="34" charset="0"/>
                <a:cs typeface="Arial" panose="020B0604020202020204" pitchFamily="34" charset="0"/>
              </a:rPr>
              <a:t>Výzkum nakládání s gastroodpadem v projektu CZ.01.1.02/0.0/0.0/19_262/0020304</a:t>
            </a:r>
          </a:p>
          <a:p>
            <a:pPr algn="just">
              <a:spcBef>
                <a:spcPts val="800"/>
              </a:spcBef>
              <a:spcAft>
                <a:spcPts val="300"/>
              </a:spcAft>
            </a:pPr>
            <a:endParaRPr lang="cs-CZ" dirty="0">
              <a:latin typeface="Arial" panose="020B0604020202020204" pitchFamily="34" charset="0"/>
              <a:cs typeface="Arial" panose="020B0604020202020204" pitchFamily="34" charset="0"/>
            </a:endParaRPr>
          </a:p>
          <a:p>
            <a:pPr algn="just">
              <a:spcBef>
                <a:spcPts val="800"/>
              </a:spcBef>
              <a:spcAft>
                <a:spcPts val="300"/>
              </a:spcAft>
            </a:pPr>
            <a:r>
              <a:rPr lang="cs-CZ" dirty="0">
                <a:latin typeface="Arial" panose="020B0604020202020204" pitchFamily="34" charset="0"/>
                <a:cs typeface="Arial" panose="020B0604020202020204" pitchFamily="34" charset="0"/>
              </a:rPr>
              <a:t> </a:t>
            </a:r>
            <a:endParaRPr lang="cs-CZ"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530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F4A6D409-4791-4CCA-BAF4-651CEA534B2B}"/>
              </a:ext>
            </a:extLst>
          </p:cNvPr>
          <p:cNvPicPr>
            <a:picLocks noChangeAspect="1"/>
          </p:cNvPicPr>
          <p:nvPr/>
        </p:nvPicPr>
        <p:blipFill>
          <a:blip r:embed="rId2"/>
          <a:stretch>
            <a:fillRect/>
          </a:stretch>
        </p:blipFill>
        <p:spPr>
          <a:xfrm>
            <a:off x="313804" y="177326"/>
            <a:ext cx="2124075" cy="914400"/>
          </a:xfrm>
          <a:prstGeom prst="rect">
            <a:avLst/>
          </a:prstGeom>
        </p:spPr>
      </p:pic>
      <p:sp>
        <p:nvSpPr>
          <p:cNvPr id="5" name="Content Placeholder 13">
            <a:extLst>
              <a:ext uri="{FF2B5EF4-FFF2-40B4-BE49-F238E27FC236}">
                <a16:creationId xmlns:a16="http://schemas.microsoft.com/office/drawing/2014/main" id="{F7524792-2A39-4474-AB62-69309525715B}"/>
              </a:ext>
            </a:extLst>
          </p:cNvPr>
          <p:cNvSpPr txBox="1">
            <a:spLocks/>
          </p:cNvSpPr>
          <p:nvPr/>
        </p:nvSpPr>
        <p:spPr>
          <a:xfrm>
            <a:off x="559701" y="1452999"/>
            <a:ext cx="4825099" cy="4062413"/>
          </a:xfrm>
          <a:prstGeom prst="rect">
            <a:avLst/>
          </a:prstGeom>
        </p:spPr>
        <p:txBody>
          <a:bodyPr vert="horz" lIns="0" tIns="45720" rIns="0" bIns="45720" rtlCol="0">
            <a:noAutofit/>
          </a:bodyPr>
          <a:lstStyle>
            <a:lvl1pPr marL="0" indent="0" algn="l" defTabSz="914400" rtl="0" eaLnBrk="1" latinLnBrk="0" hangingPunct="1">
              <a:lnSpc>
                <a:spcPct val="110000"/>
              </a:lnSpc>
              <a:spcBef>
                <a:spcPts val="500"/>
              </a:spcBef>
              <a:spcAft>
                <a:spcPts val="500"/>
              </a:spcAft>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800"/>
              </a:spcBef>
              <a:spcAft>
                <a:spcPts val="300"/>
              </a:spcAft>
            </a:pPr>
            <a:r>
              <a:rPr lang="cs-CZ" b="1" dirty="0">
                <a:latin typeface="Arial" panose="020B0604020202020204" pitchFamily="34" charset="0"/>
                <a:cs typeface="Arial" panose="020B0604020202020204" pitchFamily="34" charset="0"/>
              </a:rPr>
              <a:t>Hodnocení nebezpečných vlastností odpadu  podle vyhlášky č. 8/2021 Sb.</a:t>
            </a:r>
          </a:p>
          <a:p>
            <a:pPr algn="just">
              <a:spcBef>
                <a:spcPts val="0"/>
              </a:spcBef>
              <a:spcAft>
                <a:spcPts val="0"/>
              </a:spcAft>
            </a:pPr>
            <a:r>
              <a:rPr lang="cs-CZ" dirty="0">
                <a:latin typeface="Arial" panose="020B0604020202020204" pitchFamily="34" charset="0"/>
                <a:cs typeface="Arial" panose="020B0604020202020204" pitchFamily="34" charset="0"/>
              </a:rPr>
              <a:t>Příloha č. 2 k vyhlášce č. 8/2021 Sb. - Doplňující limitní hodnoty a kritéria pro hodnocení nebezpečných vlastností odpadu  </a:t>
            </a:r>
          </a:p>
          <a:p>
            <a:pPr algn="just">
              <a:spcBef>
                <a:spcPts val="0"/>
              </a:spcBef>
              <a:spcAft>
                <a:spcPts val="0"/>
              </a:spcAft>
            </a:pPr>
            <a:endParaRPr lang="cs-CZ" dirty="0">
              <a:latin typeface="Arial" panose="020B0604020202020204" pitchFamily="34" charset="0"/>
              <a:cs typeface="Arial" panose="020B0604020202020204" pitchFamily="34" charset="0"/>
            </a:endParaRPr>
          </a:p>
          <a:p>
            <a:pPr algn="just">
              <a:spcBef>
                <a:spcPts val="0"/>
              </a:spcBef>
              <a:spcAft>
                <a:spcPts val="0"/>
              </a:spcAft>
            </a:pPr>
            <a:r>
              <a:rPr lang="cs-CZ" b="1" dirty="0">
                <a:latin typeface="Arial" panose="020B0604020202020204" pitchFamily="34" charset="0"/>
                <a:cs typeface="Arial" panose="020B0604020202020204" pitchFamily="34" charset="0"/>
              </a:rPr>
              <a:t>HP 15 Odpad schopný vykazovat při nakládání s ním některou z výše uvedených nebezpečných vlastností, kterou v době vzniku neměl</a:t>
            </a:r>
          </a:p>
          <a:p>
            <a:pPr algn="just">
              <a:spcBef>
                <a:spcPts val="0"/>
              </a:spcBef>
              <a:spcAft>
                <a:spcPts val="0"/>
              </a:spcAft>
            </a:pPr>
            <a:endParaRPr lang="cs-CZ" dirty="0">
              <a:latin typeface="Arial" panose="020B0604020202020204" pitchFamily="34" charset="0"/>
              <a:cs typeface="Arial" panose="020B0604020202020204" pitchFamily="34" charset="0"/>
            </a:endParaRPr>
          </a:p>
          <a:p>
            <a:pPr algn="just">
              <a:spcBef>
                <a:spcPts val="0"/>
              </a:spcBef>
              <a:spcAft>
                <a:spcPts val="0"/>
              </a:spcAft>
            </a:pPr>
            <a:r>
              <a:rPr lang="cs-CZ" dirty="0">
                <a:latin typeface="Arial" panose="020B0604020202020204" pitchFamily="34" charset="0"/>
                <a:cs typeface="Arial" panose="020B0604020202020204" pitchFamily="34" charset="0"/>
              </a:rPr>
              <a:t>Vedle přiřazení nebezpečné vlastnosti HP 15 na základě přímo použitelného předpisu má nebezpečnou vlastnost HP 15 rovněž odpad, který uvolňuje do vodného výluhu škodliviny v množstvích překračujících hodnoty limitních koncentrací ve výluhu stanovených v tabulce č. 2.</a:t>
            </a:r>
          </a:p>
        </p:txBody>
      </p:sp>
      <p:pic>
        <p:nvPicPr>
          <p:cNvPr id="4" name="Obrázek 3">
            <a:extLst>
              <a:ext uri="{FF2B5EF4-FFF2-40B4-BE49-F238E27FC236}">
                <a16:creationId xmlns:a16="http://schemas.microsoft.com/office/drawing/2014/main" id="{6D83AC9F-531E-4D2B-893A-E8CB09E6B614}"/>
              </a:ext>
            </a:extLst>
          </p:cNvPr>
          <p:cNvPicPr>
            <a:picLocks noChangeAspect="1"/>
          </p:cNvPicPr>
          <p:nvPr/>
        </p:nvPicPr>
        <p:blipFill>
          <a:blip r:embed="rId3"/>
          <a:stretch>
            <a:fillRect/>
          </a:stretch>
        </p:blipFill>
        <p:spPr>
          <a:xfrm>
            <a:off x="5944508" y="1452999"/>
            <a:ext cx="5905500" cy="228600"/>
          </a:xfrm>
          <a:prstGeom prst="rect">
            <a:avLst/>
          </a:prstGeom>
        </p:spPr>
      </p:pic>
      <p:pic>
        <p:nvPicPr>
          <p:cNvPr id="8" name="Obrázek 7">
            <a:extLst>
              <a:ext uri="{FF2B5EF4-FFF2-40B4-BE49-F238E27FC236}">
                <a16:creationId xmlns:a16="http://schemas.microsoft.com/office/drawing/2014/main" id="{5949B023-E90F-4AC5-A709-EEDB7C831299}"/>
              </a:ext>
            </a:extLst>
          </p:cNvPr>
          <p:cNvPicPr>
            <a:picLocks noChangeAspect="1"/>
          </p:cNvPicPr>
          <p:nvPr/>
        </p:nvPicPr>
        <p:blipFill>
          <a:blip r:embed="rId4"/>
          <a:stretch>
            <a:fillRect/>
          </a:stretch>
        </p:blipFill>
        <p:spPr>
          <a:xfrm>
            <a:off x="5944508" y="1755417"/>
            <a:ext cx="4563835" cy="4441480"/>
          </a:xfrm>
          <a:prstGeom prst="rect">
            <a:avLst/>
          </a:prstGeom>
        </p:spPr>
      </p:pic>
    </p:spTree>
    <p:extLst>
      <p:ext uri="{BB962C8B-B14F-4D97-AF65-F5344CB8AC3E}">
        <p14:creationId xmlns:p14="http://schemas.microsoft.com/office/powerpoint/2010/main" val="117767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Skupina 9">
            <a:extLst>
              <a:ext uri="{FF2B5EF4-FFF2-40B4-BE49-F238E27FC236}">
                <a16:creationId xmlns:a16="http://schemas.microsoft.com/office/drawing/2014/main" id="{F948FA7A-F84C-4597-81AA-E92DDC8717D2}"/>
              </a:ext>
            </a:extLst>
          </p:cNvPr>
          <p:cNvGrpSpPr/>
          <p:nvPr/>
        </p:nvGrpSpPr>
        <p:grpSpPr>
          <a:xfrm>
            <a:off x="6433393" y="1140740"/>
            <a:ext cx="6532127" cy="5253524"/>
            <a:chOff x="2458552" y="-828480"/>
            <a:chExt cx="10137775" cy="8153400"/>
          </a:xfrm>
        </p:grpSpPr>
        <p:pic>
          <p:nvPicPr>
            <p:cNvPr id="4" name="Picture 2" descr="C:\DataTrogl\Dropbox\Konference\APV 2013\Ústí nad Labem.jpg">
              <a:extLst>
                <a:ext uri="{FF2B5EF4-FFF2-40B4-BE49-F238E27FC236}">
                  <a16:creationId xmlns:a16="http://schemas.microsoft.com/office/drawing/2014/main" id="{1832465F-350F-4E56-8256-45093DAA8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552" y="-828480"/>
              <a:ext cx="10137775" cy="815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ál 4">
              <a:extLst>
                <a:ext uri="{FF2B5EF4-FFF2-40B4-BE49-F238E27FC236}">
                  <a16:creationId xmlns:a16="http://schemas.microsoft.com/office/drawing/2014/main" id="{68821CA8-B8EA-468A-BFAA-FEC1E4698502}"/>
                </a:ext>
              </a:extLst>
            </p:cNvPr>
            <p:cNvSpPr/>
            <p:nvPr/>
          </p:nvSpPr>
          <p:spPr>
            <a:xfrm>
              <a:off x="6800365" y="1979808"/>
              <a:ext cx="215900" cy="215900"/>
            </a:xfrm>
            <a:prstGeom prst="ellipse">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 name="Ovál 5">
              <a:extLst>
                <a:ext uri="{FF2B5EF4-FFF2-40B4-BE49-F238E27FC236}">
                  <a16:creationId xmlns:a16="http://schemas.microsoft.com/office/drawing/2014/main" id="{B42EE210-A446-4E70-83AA-389958A8A306}"/>
                </a:ext>
              </a:extLst>
            </p:cNvPr>
            <p:cNvSpPr/>
            <p:nvPr/>
          </p:nvSpPr>
          <p:spPr>
            <a:xfrm>
              <a:off x="6079640" y="1763907"/>
              <a:ext cx="107950" cy="107950"/>
            </a:xfrm>
            <a:prstGeom prst="ellipse">
              <a:avLst/>
            </a:prstGeom>
            <a:solidFill>
              <a:srgbClr val="008000"/>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7" name="Skupina 7">
              <a:extLst>
                <a:ext uri="{FF2B5EF4-FFF2-40B4-BE49-F238E27FC236}">
                  <a16:creationId xmlns:a16="http://schemas.microsoft.com/office/drawing/2014/main" id="{05F8BCD9-0CD0-414B-8706-B7466ACE3A4B}"/>
                </a:ext>
              </a:extLst>
            </p:cNvPr>
            <p:cNvGrpSpPr>
              <a:grpSpLocks/>
            </p:cNvGrpSpPr>
            <p:nvPr/>
          </p:nvGrpSpPr>
          <p:grpSpPr bwMode="auto">
            <a:xfrm>
              <a:off x="6295542" y="558995"/>
              <a:ext cx="4305297" cy="3059113"/>
              <a:chOff x="2735038" y="567649"/>
              <a:chExt cx="4306332" cy="3058376"/>
            </a:xfrm>
          </p:grpSpPr>
          <p:pic>
            <p:nvPicPr>
              <p:cNvPr id="8" name="Picture 4" descr="C:\DataTrogl\Dropbox\Konference\APV 2013\Purkyně.jpg">
                <a:extLst>
                  <a:ext uri="{FF2B5EF4-FFF2-40B4-BE49-F238E27FC236}">
                    <a16:creationId xmlns:a16="http://schemas.microsoft.com/office/drawing/2014/main" id="{A3AFFB63-D578-40AE-AF57-C4A7D9179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14" y="567649"/>
                <a:ext cx="2304256" cy="305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Přímá spojnice se šipkou 8">
                <a:extLst>
                  <a:ext uri="{FF2B5EF4-FFF2-40B4-BE49-F238E27FC236}">
                    <a16:creationId xmlns:a16="http://schemas.microsoft.com/office/drawing/2014/main" id="{5A31DFD0-6958-4A3E-9804-A569C316B6D1}"/>
                  </a:ext>
                </a:extLst>
              </p:cNvPr>
              <p:cNvCxnSpPr>
                <a:cxnSpLocks/>
              </p:cNvCxnSpPr>
              <p:nvPr/>
            </p:nvCxnSpPr>
            <p:spPr>
              <a:xfrm flipH="1" flipV="1">
                <a:off x="2735038" y="1826233"/>
                <a:ext cx="2305604" cy="163473"/>
              </a:xfrm>
              <a:prstGeom prst="straightConnector1">
                <a:avLst/>
              </a:prstGeom>
              <a:ln w="50800">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a:xfrm>
            <a:off x="395654" y="167054"/>
            <a:ext cx="9205546" cy="821852"/>
          </a:xfrm>
        </p:spPr>
        <p:txBody>
          <a:bodyPr/>
          <a:lstStyle/>
          <a:p>
            <a:r>
              <a:rPr lang="cs-CZ" dirty="0"/>
              <a:t>Motivace</a:t>
            </a:r>
          </a:p>
        </p:txBody>
      </p:sp>
      <p:sp>
        <p:nvSpPr>
          <p:cNvPr id="3" name="Zástupný symbol pro obsah 2">
            <a:extLst>
              <a:ext uri="{FF2B5EF4-FFF2-40B4-BE49-F238E27FC236}">
                <a16:creationId xmlns:a16="http://schemas.microsoft.com/office/drawing/2014/main" id="{CA68B1CA-1135-4B4D-8D2D-31B271108071}"/>
              </a:ext>
            </a:extLst>
          </p:cNvPr>
          <p:cNvSpPr>
            <a:spLocks noGrp="1"/>
          </p:cNvSpPr>
          <p:nvPr>
            <p:ph idx="1"/>
          </p:nvPr>
        </p:nvSpPr>
        <p:spPr>
          <a:xfrm>
            <a:off x="395651" y="1140740"/>
            <a:ext cx="6844903" cy="5253523"/>
          </a:xfrm>
          <a:solidFill>
            <a:schemeClr val="bg1"/>
          </a:solidFill>
        </p:spPr>
        <p:txBody>
          <a:bodyPr/>
          <a:lstStyle/>
          <a:p>
            <a:r>
              <a:rPr lang="cs-CZ" dirty="0"/>
              <a:t>FŽP UJEP vznikla v roce 1991 jako zakládající součást nové </a:t>
            </a:r>
            <a:r>
              <a:rPr lang="cs-CZ" dirty="0">
                <a:solidFill>
                  <a:srgbClr val="FF0000"/>
                </a:solidFill>
              </a:rPr>
              <a:t>Univerzity J.E. Purkyně</a:t>
            </a:r>
          </a:p>
          <a:p>
            <a:pPr lvl="1"/>
            <a:r>
              <a:rPr lang="cs-CZ" dirty="0"/>
              <a:t>jméno uvolněno z Brna, děkujeme </a:t>
            </a:r>
            <a:r>
              <a:rPr lang="cs-CZ" dirty="0">
                <a:sym typeface="Wingdings" panose="05000000000000000000" pitchFamily="2" charset="2"/>
              </a:rPr>
              <a:t></a:t>
            </a:r>
          </a:p>
          <a:p>
            <a:r>
              <a:rPr lang="cs-CZ" dirty="0">
                <a:sym typeface="Wingdings" panose="05000000000000000000" pitchFamily="2" charset="2"/>
              </a:rPr>
              <a:t>1996-2019 magisterský program </a:t>
            </a:r>
            <a:r>
              <a:rPr lang="cs-CZ" dirty="0">
                <a:solidFill>
                  <a:srgbClr val="FF0000"/>
                </a:solidFill>
                <a:sym typeface="Wingdings" panose="05000000000000000000" pitchFamily="2" charset="2"/>
              </a:rPr>
              <a:t>Odpadové hospodářství</a:t>
            </a:r>
          </a:p>
          <a:p>
            <a:r>
              <a:rPr lang="cs-CZ" dirty="0">
                <a:solidFill>
                  <a:schemeClr val="tx1"/>
                </a:solidFill>
                <a:sym typeface="Wingdings" panose="05000000000000000000" pitchFamily="2" charset="2"/>
              </a:rPr>
              <a:t>od 2016 – zakládající členové klastru </a:t>
            </a:r>
            <a:r>
              <a:rPr lang="cs-CZ" dirty="0" err="1">
                <a:solidFill>
                  <a:schemeClr val="tx1"/>
                </a:solidFill>
                <a:sym typeface="Wingdings" panose="05000000000000000000" pitchFamily="2" charset="2"/>
              </a:rPr>
              <a:t>Wasten</a:t>
            </a:r>
            <a:endParaRPr lang="cs-CZ" dirty="0">
              <a:solidFill>
                <a:schemeClr val="tx1"/>
              </a:solidFill>
              <a:sym typeface="Wingdings" panose="05000000000000000000" pitchFamily="2" charset="2"/>
            </a:endParaRPr>
          </a:p>
          <a:p>
            <a:r>
              <a:rPr lang="cs-CZ" dirty="0">
                <a:solidFill>
                  <a:schemeClr val="tx1"/>
                </a:solidFill>
                <a:sym typeface="Wingdings" panose="05000000000000000000" pitchFamily="2" charset="2"/>
              </a:rPr>
              <a:t>2018 – reorganizace fakulty, noví lidé, </a:t>
            </a:r>
            <a:r>
              <a:rPr lang="cs-CZ" b="1" dirty="0">
                <a:solidFill>
                  <a:srgbClr val="00B050"/>
                </a:solidFill>
                <a:sym typeface="Wingdings" panose="05000000000000000000" pitchFamily="2" charset="2"/>
              </a:rPr>
              <a:t>nový výzkum a nové projekty</a:t>
            </a:r>
          </a:p>
          <a:p>
            <a:r>
              <a:rPr lang="cs-CZ" dirty="0">
                <a:solidFill>
                  <a:srgbClr val="9900FF"/>
                </a:solidFill>
                <a:sym typeface="Wingdings" panose="05000000000000000000" pitchFamily="2" charset="2"/>
              </a:rPr>
              <a:t>Máme to v krvi, není nám jedno, že se plýtvá a jsme rádi, že to můžeme odborně řešit.</a:t>
            </a:r>
            <a:endParaRPr lang="cs-CZ" dirty="0">
              <a:solidFill>
                <a:srgbClr val="9900FF"/>
              </a:solidFill>
            </a:endParaRPr>
          </a:p>
        </p:txBody>
      </p:sp>
    </p:spTree>
    <p:extLst>
      <p:ext uri="{BB962C8B-B14F-4D97-AF65-F5344CB8AC3E}">
        <p14:creationId xmlns:p14="http://schemas.microsoft.com/office/powerpoint/2010/main" val="185155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F4A6D409-4791-4CCA-BAF4-651CEA534B2B}"/>
              </a:ext>
            </a:extLst>
          </p:cNvPr>
          <p:cNvPicPr>
            <a:picLocks noChangeAspect="1"/>
          </p:cNvPicPr>
          <p:nvPr/>
        </p:nvPicPr>
        <p:blipFill>
          <a:blip r:embed="rId2"/>
          <a:stretch>
            <a:fillRect/>
          </a:stretch>
        </p:blipFill>
        <p:spPr>
          <a:xfrm>
            <a:off x="313804" y="177326"/>
            <a:ext cx="2124075" cy="914400"/>
          </a:xfrm>
          <a:prstGeom prst="rect">
            <a:avLst/>
          </a:prstGeom>
        </p:spPr>
      </p:pic>
      <p:graphicFrame>
        <p:nvGraphicFramePr>
          <p:cNvPr id="4" name="Tabulka 3">
            <a:extLst>
              <a:ext uri="{FF2B5EF4-FFF2-40B4-BE49-F238E27FC236}">
                <a16:creationId xmlns:a16="http://schemas.microsoft.com/office/drawing/2014/main" id="{C043DD11-E40C-433F-9813-AF5862137834}"/>
              </a:ext>
            </a:extLst>
          </p:cNvPr>
          <p:cNvGraphicFramePr>
            <a:graphicFrameLocks noGrp="1"/>
          </p:cNvGraphicFramePr>
          <p:nvPr>
            <p:extLst/>
          </p:nvPr>
        </p:nvGraphicFramePr>
        <p:xfrm>
          <a:off x="574007" y="1091726"/>
          <a:ext cx="10239138" cy="5004284"/>
        </p:xfrm>
        <a:graphic>
          <a:graphicData uri="http://schemas.openxmlformats.org/drawingml/2006/table">
            <a:tbl>
              <a:tblPr/>
              <a:tblGrid>
                <a:gridCol w="1794241">
                  <a:extLst>
                    <a:ext uri="{9D8B030D-6E8A-4147-A177-3AD203B41FA5}">
                      <a16:colId xmlns:a16="http://schemas.microsoft.com/office/drawing/2014/main" val="2433299833"/>
                    </a:ext>
                  </a:extLst>
                </a:gridCol>
                <a:gridCol w="598080">
                  <a:extLst>
                    <a:ext uri="{9D8B030D-6E8A-4147-A177-3AD203B41FA5}">
                      <a16:colId xmlns:a16="http://schemas.microsoft.com/office/drawing/2014/main" val="4083227095"/>
                    </a:ext>
                  </a:extLst>
                </a:gridCol>
                <a:gridCol w="454541">
                  <a:extLst>
                    <a:ext uri="{9D8B030D-6E8A-4147-A177-3AD203B41FA5}">
                      <a16:colId xmlns:a16="http://schemas.microsoft.com/office/drawing/2014/main" val="906482451"/>
                    </a:ext>
                  </a:extLst>
                </a:gridCol>
                <a:gridCol w="490426">
                  <a:extLst>
                    <a:ext uri="{9D8B030D-6E8A-4147-A177-3AD203B41FA5}">
                      <a16:colId xmlns:a16="http://schemas.microsoft.com/office/drawing/2014/main" val="113338171"/>
                    </a:ext>
                  </a:extLst>
                </a:gridCol>
                <a:gridCol w="574158">
                  <a:extLst>
                    <a:ext uri="{9D8B030D-6E8A-4147-A177-3AD203B41FA5}">
                      <a16:colId xmlns:a16="http://schemas.microsoft.com/office/drawing/2014/main" val="1851917029"/>
                    </a:ext>
                  </a:extLst>
                </a:gridCol>
                <a:gridCol w="780495">
                  <a:extLst>
                    <a:ext uri="{9D8B030D-6E8A-4147-A177-3AD203B41FA5}">
                      <a16:colId xmlns:a16="http://schemas.microsoft.com/office/drawing/2014/main" val="490288424"/>
                    </a:ext>
                  </a:extLst>
                </a:gridCol>
                <a:gridCol w="801428">
                  <a:extLst>
                    <a:ext uri="{9D8B030D-6E8A-4147-A177-3AD203B41FA5}">
                      <a16:colId xmlns:a16="http://schemas.microsoft.com/office/drawing/2014/main" val="2641372989"/>
                    </a:ext>
                  </a:extLst>
                </a:gridCol>
                <a:gridCol w="780495">
                  <a:extLst>
                    <a:ext uri="{9D8B030D-6E8A-4147-A177-3AD203B41FA5}">
                      <a16:colId xmlns:a16="http://schemas.microsoft.com/office/drawing/2014/main" val="3434470729"/>
                    </a:ext>
                  </a:extLst>
                </a:gridCol>
                <a:gridCol w="801428">
                  <a:extLst>
                    <a:ext uri="{9D8B030D-6E8A-4147-A177-3AD203B41FA5}">
                      <a16:colId xmlns:a16="http://schemas.microsoft.com/office/drawing/2014/main" val="4186328262"/>
                    </a:ext>
                  </a:extLst>
                </a:gridCol>
                <a:gridCol w="780495">
                  <a:extLst>
                    <a:ext uri="{9D8B030D-6E8A-4147-A177-3AD203B41FA5}">
                      <a16:colId xmlns:a16="http://schemas.microsoft.com/office/drawing/2014/main" val="1628846748"/>
                    </a:ext>
                  </a:extLst>
                </a:gridCol>
                <a:gridCol w="801428">
                  <a:extLst>
                    <a:ext uri="{9D8B030D-6E8A-4147-A177-3AD203B41FA5}">
                      <a16:colId xmlns:a16="http://schemas.microsoft.com/office/drawing/2014/main" val="2630010047"/>
                    </a:ext>
                  </a:extLst>
                </a:gridCol>
                <a:gridCol w="780495">
                  <a:extLst>
                    <a:ext uri="{9D8B030D-6E8A-4147-A177-3AD203B41FA5}">
                      <a16:colId xmlns:a16="http://schemas.microsoft.com/office/drawing/2014/main" val="2040104851"/>
                    </a:ext>
                  </a:extLst>
                </a:gridCol>
                <a:gridCol w="801428">
                  <a:extLst>
                    <a:ext uri="{9D8B030D-6E8A-4147-A177-3AD203B41FA5}">
                      <a16:colId xmlns:a16="http://schemas.microsoft.com/office/drawing/2014/main" val="648111900"/>
                    </a:ext>
                  </a:extLst>
                </a:gridCol>
              </a:tblGrid>
              <a:tr h="556030">
                <a:tc>
                  <a:txBody>
                    <a:bodyPr/>
                    <a:lstStyle/>
                    <a:p>
                      <a:pPr algn="l" fontAlgn="b"/>
                      <a:r>
                        <a:rPr lang="cs-CZ" sz="900" b="1" i="0" u="none" strike="noStrike">
                          <a:solidFill>
                            <a:srgbClr val="000000"/>
                          </a:solidFill>
                          <a:effectLst/>
                          <a:latin typeface="Calibri" panose="020F0502020204030204" pitchFamily="34" charset="0"/>
                        </a:rPr>
                        <a:t>Parametr</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Vyhl. 8/2021 - odpad - výluh - tab. 2 - HP 15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Jednotka</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Limit </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(min.)</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Limit</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 (max.)</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Jednotka</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Výsledek</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13.4.2022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Vyhodnocení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Výsledek</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10.2.2022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Vyhodnocení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Výsledek</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26.10.2022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Vyhodnocení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Výsledek</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28.6.2022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Vyhodnocení</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Léto</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404904"/>
                  </a:ext>
                </a:extLst>
              </a:tr>
              <a:tr h="185344">
                <a:tc>
                  <a:txBody>
                    <a:bodyPr/>
                    <a:lstStyle/>
                    <a:p>
                      <a:pPr algn="l" fontAlgn="b"/>
                      <a:r>
                        <a:rPr lang="cs-CZ" sz="900" b="0" i="0" u="none" strike="noStrike">
                          <a:solidFill>
                            <a:srgbClr val="000000"/>
                          </a:solidFill>
                          <a:effectLst/>
                          <a:latin typeface="Calibri" panose="020F0502020204030204" pitchFamily="34" charset="0"/>
                        </a:rPr>
                        <a:t>fyzikální parametry</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958498930"/>
                  </a:ext>
                </a:extLst>
              </a:tr>
              <a:tr h="185344">
                <a:tc>
                  <a:txBody>
                    <a:bodyPr/>
                    <a:lstStyle/>
                    <a:p>
                      <a:pPr algn="l" fontAlgn="b"/>
                      <a:r>
                        <a:rPr lang="cs-CZ" sz="900" b="0" i="0" u="none" strike="noStrike">
                          <a:solidFill>
                            <a:srgbClr val="000000"/>
                          </a:solidFill>
                          <a:effectLst/>
                          <a:latin typeface="Calibri" panose="020F0502020204030204" pitchFamily="34" charset="0"/>
                        </a:rPr>
                        <a:t>hodnota pH</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5,5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13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4,38</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9C0006"/>
                          </a:solidFill>
                          <a:effectLst/>
                          <a:latin typeface="Calibri" panose="020F0502020204030204" pitchFamily="34" charset="0"/>
                        </a:rPr>
                        <a:t>Nevyhovuje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cs-CZ" sz="900" b="0" i="0" u="none" strike="noStrike">
                          <a:solidFill>
                            <a:srgbClr val="000000"/>
                          </a:solidFill>
                          <a:effectLst/>
                          <a:latin typeface="Calibri" panose="020F0502020204030204" pitchFamily="34" charset="0"/>
                        </a:rPr>
                        <a:t>4,34</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9C0006"/>
                          </a:solidFill>
                          <a:effectLst/>
                          <a:latin typeface="Calibri" panose="020F0502020204030204" pitchFamily="34" charset="0"/>
                        </a:rPr>
                        <a:t>Nevyhovuje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cs-CZ" sz="900" b="0" i="0" u="none" strike="noStrike">
                          <a:solidFill>
                            <a:srgbClr val="000000"/>
                          </a:solidFill>
                          <a:effectLst/>
                          <a:latin typeface="Calibri" panose="020F0502020204030204" pitchFamily="34" charset="0"/>
                        </a:rPr>
                        <a:t>4,27</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9C0006"/>
                          </a:solidFill>
                          <a:effectLst/>
                          <a:latin typeface="Calibri" panose="020F0502020204030204" pitchFamily="34" charset="0"/>
                        </a:rPr>
                        <a:t>Nevyhovuje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cs-CZ" sz="900" b="0" i="0" u="none" strike="noStrike">
                          <a:solidFill>
                            <a:srgbClr val="000000"/>
                          </a:solidFill>
                          <a:effectLst/>
                          <a:latin typeface="Calibri" panose="020F0502020204030204" pitchFamily="34" charset="0"/>
                        </a:rPr>
                        <a:t>4,11</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9C0006"/>
                          </a:solidFill>
                          <a:effectLst/>
                          <a:latin typeface="Calibri" panose="020F0502020204030204" pitchFamily="34" charset="0"/>
                        </a:rPr>
                        <a:t>Nevyhovuje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79447471"/>
                  </a:ext>
                </a:extLst>
              </a:tr>
              <a:tr h="185344">
                <a:tc>
                  <a:txBody>
                    <a:bodyPr/>
                    <a:lstStyle/>
                    <a:p>
                      <a:pPr algn="l" fontAlgn="b"/>
                      <a:r>
                        <a:rPr lang="cs-CZ" sz="900" b="0" i="0" u="none" strike="noStrike">
                          <a:solidFill>
                            <a:srgbClr val="000000"/>
                          </a:solidFill>
                          <a:effectLst/>
                          <a:latin typeface="Calibri" panose="020F0502020204030204" pitchFamily="34" charset="0"/>
                        </a:rPr>
                        <a:t>Souhrnné parametry</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276435302"/>
                  </a:ext>
                </a:extLst>
              </a:tr>
              <a:tr h="185344">
                <a:tc>
                  <a:txBody>
                    <a:bodyPr/>
                    <a:lstStyle/>
                    <a:p>
                      <a:pPr algn="l" fontAlgn="b"/>
                      <a:r>
                        <a:rPr lang="cs-CZ" sz="900" b="0" i="0" u="none" strike="noStrike">
                          <a:solidFill>
                            <a:srgbClr val="000000"/>
                          </a:solidFill>
                          <a:effectLst/>
                          <a:latin typeface="Calibri" panose="020F0502020204030204" pitchFamily="34" charset="0"/>
                        </a:rPr>
                        <a:t>fenoly těkající s v.p.</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100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0,071</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0,062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dirty="0">
                          <a:solidFill>
                            <a:srgbClr val="000000"/>
                          </a:solidFill>
                          <a:effectLst/>
                          <a:latin typeface="Calibri" panose="020F0502020204030204" pitchFamily="34" charset="0"/>
                        </a:rPr>
                        <a:t>&lt;0.005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0,073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602966"/>
                  </a:ext>
                </a:extLst>
              </a:tr>
              <a:tr h="185344">
                <a:tc>
                  <a:txBody>
                    <a:bodyPr/>
                    <a:lstStyle/>
                    <a:p>
                      <a:pPr algn="l" fontAlgn="b"/>
                      <a:r>
                        <a:rPr lang="cs-CZ" sz="900" b="0" i="0" u="none" strike="noStrike">
                          <a:solidFill>
                            <a:srgbClr val="000000"/>
                          </a:solidFill>
                          <a:effectLst/>
                          <a:latin typeface="Calibri" panose="020F0502020204030204" pitchFamily="34" charset="0"/>
                        </a:rPr>
                        <a:t>anorganické parametry</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91455142"/>
                  </a:ext>
                </a:extLst>
              </a:tr>
              <a:tr h="185344">
                <a:tc>
                  <a:txBody>
                    <a:bodyPr/>
                    <a:lstStyle/>
                    <a:p>
                      <a:pPr algn="l" fontAlgn="b"/>
                      <a:r>
                        <a:rPr lang="cs-CZ" sz="900" b="0" i="0" u="none" strike="noStrike">
                          <a:solidFill>
                            <a:srgbClr val="000000"/>
                          </a:solidFill>
                          <a:effectLst/>
                          <a:latin typeface="Calibri" panose="020F0502020204030204" pitchFamily="34" charset="0"/>
                        </a:rPr>
                        <a:t>fluoridy</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30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&lt;2.00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&lt;4.00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37,8</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9C0006"/>
                          </a:solidFill>
                          <a:effectLst/>
                          <a:latin typeface="Calibri" panose="020F0502020204030204" pitchFamily="34" charset="0"/>
                        </a:rPr>
                        <a:t>Nevyhovuje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cs-CZ" sz="900" b="0" i="0" u="none" strike="noStrike">
                          <a:solidFill>
                            <a:srgbClr val="000000"/>
                          </a:solidFill>
                          <a:effectLst/>
                          <a:latin typeface="Calibri" panose="020F0502020204030204" pitchFamily="34" charset="0"/>
                        </a:rPr>
                        <a:t>34,3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9C0006"/>
                          </a:solidFill>
                          <a:effectLst/>
                          <a:latin typeface="Calibri" panose="020F0502020204030204" pitchFamily="34" charset="0"/>
                        </a:rPr>
                        <a:t>Nevyhovuje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317907811"/>
                  </a:ext>
                </a:extLst>
              </a:tr>
              <a:tr h="185344">
                <a:tc>
                  <a:txBody>
                    <a:bodyPr/>
                    <a:lstStyle/>
                    <a:p>
                      <a:pPr algn="l" fontAlgn="b"/>
                      <a:r>
                        <a:rPr lang="cs-CZ" sz="900" b="0" i="0" u="none" strike="noStrike">
                          <a:solidFill>
                            <a:srgbClr val="000000"/>
                          </a:solidFill>
                          <a:effectLst/>
                          <a:latin typeface="Calibri" panose="020F0502020204030204" pitchFamily="34" charset="0"/>
                        </a:rPr>
                        <a:t>RL sušené (105°C)</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8000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21500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9C0006"/>
                          </a:solidFill>
                          <a:effectLst/>
                          <a:latin typeface="Calibri" panose="020F0502020204030204" pitchFamily="34" charset="0"/>
                        </a:rPr>
                        <a:t>Nevyhovuje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cs-CZ" sz="900" b="0" i="0" u="none" strike="noStrike">
                          <a:solidFill>
                            <a:srgbClr val="000000"/>
                          </a:solidFill>
                          <a:effectLst/>
                          <a:latin typeface="Calibri" panose="020F0502020204030204" pitchFamily="34" charset="0"/>
                        </a:rPr>
                        <a:t>25000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9C0006"/>
                          </a:solidFill>
                          <a:effectLst/>
                          <a:latin typeface="Calibri" panose="020F0502020204030204" pitchFamily="34" charset="0"/>
                        </a:rPr>
                        <a:t>Nevyhovuje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cs-CZ" sz="900" b="0" i="0" u="none" strike="noStrike">
                          <a:solidFill>
                            <a:srgbClr val="000000"/>
                          </a:solidFill>
                          <a:effectLst/>
                          <a:latin typeface="Calibri" panose="020F0502020204030204" pitchFamily="34" charset="0"/>
                        </a:rPr>
                        <a:t>23400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9C0006"/>
                          </a:solidFill>
                          <a:effectLst/>
                          <a:latin typeface="Calibri" panose="020F0502020204030204" pitchFamily="34" charset="0"/>
                        </a:rPr>
                        <a:t>Nevyhovuje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cs-CZ" sz="900" b="0" i="0" u="none" strike="noStrike">
                          <a:solidFill>
                            <a:srgbClr val="000000"/>
                          </a:solidFill>
                          <a:effectLst/>
                          <a:latin typeface="Calibri" panose="020F0502020204030204" pitchFamily="34" charset="0"/>
                        </a:rPr>
                        <a:t>30400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9C0006"/>
                          </a:solidFill>
                          <a:effectLst/>
                          <a:latin typeface="Calibri" panose="020F0502020204030204" pitchFamily="34" charset="0"/>
                        </a:rPr>
                        <a:t>Nevyhovuje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06709550"/>
                  </a:ext>
                </a:extLst>
              </a:tr>
              <a:tr h="556030">
                <a:tc>
                  <a:txBody>
                    <a:bodyPr/>
                    <a:lstStyle/>
                    <a:p>
                      <a:pPr algn="l" fontAlgn="b"/>
                      <a:r>
                        <a:rPr lang="cs-CZ" sz="900" b="1" i="0" u="none" strike="noStrike">
                          <a:solidFill>
                            <a:srgbClr val="000000"/>
                          </a:solidFill>
                          <a:effectLst/>
                          <a:latin typeface="Calibri" panose="020F0502020204030204" pitchFamily="34" charset="0"/>
                        </a:rPr>
                        <a:t>Parametr</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Vyhl. 8/2021 - odpad - výluh - tab. 2 - HP 15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Jednotka</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Limit </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(min.)</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Limit</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 (max.)</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Jednotka</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Výsledek</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13.4.2022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Vyhodnocení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Výsledek</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10.2.2022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Vyhodnocení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Výsledek</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26.10.2022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Vyhodnocení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Výsledek</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28.6.2022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Calibri" panose="020F0502020204030204" pitchFamily="34" charset="0"/>
                        </a:rPr>
                        <a:t>Vyhodnocení</a:t>
                      </a:r>
                      <a:br>
                        <a:rPr lang="cs-CZ" sz="900" b="1" i="0" u="none" strike="noStrike">
                          <a:solidFill>
                            <a:srgbClr val="000000"/>
                          </a:solidFill>
                          <a:effectLst/>
                          <a:latin typeface="Calibri" panose="020F0502020204030204" pitchFamily="34" charset="0"/>
                        </a:rPr>
                      </a:br>
                      <a:r>
                        <a:rPr lang="cs-CZ" sz="900" b="1" i="0" u="none" strike="noStrike">
                          <a:solidFill>
                            <a:srgbClr val="000000"/>
                          </a:solidFill>
                          <a:effectLst/>
                          <a:latin typeface="Calibri" panose="020F0502020204030204" pitchFamily="34" charset="0"/>
                        </a:rPr>
                        <a:t>Léto</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214498"/>
                  </a:ext>
                </a:extLst>
              </a:tr>
              <a:tr h="185344">
                <a:tc>
                  <a:txBody>
                    <a:bodyPr/>
                    <a:lstStyle/>
                    <a:p>
                      <a:pPr algn="l" fontAlgn="b"/>
                      <a:r>
                        <a:rPr lang="cs-CZ" sz="900" b="0" i="0" u="none" strike="noStrike">
                          <a:solidFill>
                            <a:srgbClr val="000000"/>
                          </a:solidFill>
                          <a:effectLst/>
                          <a:latin typeface="Calibri" panose="020F0502020204030204" pitchFamily="34" charset="0"/>
                        </a:rPr>
                        <a:t>celkové kovy / hlavní kationty</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8058" marR="8058" marT="805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127777357"/>
                  </a:ext>
                </a:extLst>
              </a:tr>
              <a:tr h="185344">
                <a:tc>
                  <a:txBody>
                    <a:bodyPr/>
                    <a:lstStyle/>
                    <a:p>
                      <a:pPr algn="l" fontAlgn="b"/>
                      <a:r>
                        <a:rPr lang="cs-CZ" sz="900" b="0" i="0" u="none" strike="noStrike">
                          <a:solidFill>
                            <a:srgbClr val="000000"/>
                          </a:solidFill>
                          <a:effectLst/>
                          <a:latin typeface="Calibri" panose="020F0502020204030204" pitchFamily="34" charset="0"/>
                        </a:rPr>
                        <a:t>Hg</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0,000315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0,000054</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0,000073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0,000025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117869"/>
                  </a:ext>
                </a:extLst>
              </a:tr>
              <a:tr h="185344">
                <a:tc>
                  <a:txBody>
                    <a:bodyPr/>
                    <a:lstStyle/>
                    <a:p>
                      <a:pPr algn="l" fontAlgn="b"/>
                      <a:r>
                        <a:rPr lang="cs-CZ" sz="900" b="0" i="0" u="none" strike="noStrike">
                          <a:solidFill>
                            <a:srgbClr val="000000"/>
                          </a:solidFill>
                          <a:effectLst/>
                          <a:latin typeface="Calibri" panose="020F0502020204030204" pitchFamily="34" charset="0"/>
                        </a:rPr>
                        <a:t>As</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2,5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&lt;0.0200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&lt;0.0100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&lt;0.0200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&lt;0.0200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55812"/>
                  </a:ext>
                </a:extLst>
              </a:tr>
              <a:tr h="185344">
                <a:tc>
                  <a:txBody>
                    <a:bodyPr/>
                    <a:lstStyle/>
                    <a:p>
                      <a:pPr algn="l" fontAlgn="b"/>
                      <a:r>
                        <a:rPr lang="cs-CZ" sz="900" b="0" i="0" u="none" strike="noStrike">
                          <a:solidFill>
                            <a:srgbClr val="000000"/>
                          </a:solidFill>
                          <a:effectLst/>
                          <a:latin typeface="Calibri" panose="020F0502020204030204" pitchFamily="34" charset="0"/>
                        </a:rPr>
                        <a:t>B</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90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8,820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1,35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&lt;1,00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108938"/>
                  </a:ext>
                </a:extLst>
              </a:tr>
              <a:tr h="185344">
                <a:tc>
                  <a:txBody>
                    <a:bodyPr/>
                    <a:lstStyle/>
                    <a:p>
                      <a:pPr algn="l" fontAlgn="b"/>
                      <a:r>
                        <a:rPr lang="cs-CZ" sz="900" b="0" i="0" u="none" strike="noStrike">
                          <a:solidFill>
                            <a:srgbClr val="000000"/>
                          </a:solidFill>
                          <a:effectLst/>
                          <a:latin typeface="Calibri" panose="020F0502020204030204" pitchFamily="34" charset="0"/>
                        </a:rPr>
                        <a:t>Ba</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30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0,955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0,320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0,705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0,575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469950"/>
                  </a:ext>
                </a:extLst>
              </a:tr>
              <a:tr h="185344">
                <a:tc>
                  <a:txBody>
                    <a:bodyPr/>
                    <a:lstStyle/>
                    <a:p>
                      <a:pPr algn="l" fontAlgn="b"/>
                      <a:r>
                        <a:rPr lang="cs-CZ" sz="900" b="0" i="0" u="none" strike="noStrike">
                          <a:solidFill>
                            <a:srgbClr val="000000"/>
                          </a:solidFill>
                          <a:effectLst/>
                          <a:latin typeface="Calibri" panose="020F0502020204030204" pitchFamily="34" charset="0"/>
                        </a:rPr>
                        <a:t>Cd</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0,00987</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0,00426</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0,01450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0,00216</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85335"/>
                  </a:ext>
                </a:extLst>
              </a:tr>
              <a:tr h="185344">
                <a:tc>
                  <a:txBody>
                    <a:bodyPr/>
                    <a:lstStyle/>
                    <a:p>
                      <a:pPr algn="l" fontAlgn="b"/>
                      <a:r>
                        <a:rPr lang="cs-CZ" sz="900" b="0" i="0" u="none" strike="noStrike">
                          <a:solidFill>
                            <a:srgbClr val="000000"/>
                          </a:solidFill>
                          <a:effectLst/>
                          <a:latin typeface="Calibri" panose="020F0502020204030204" pitchFamily="34" charset="0"/>
                        </a:rPr>
                        <a:t>Cr</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7</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0,108</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0,211</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0,102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0,151</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492139"/>
                  </a:ext>
                </a:extLst>
              </a:tr>
              <a:tr h="185344">
                <a:tc>
                  <a:txBody>
                    <a:bodyPr/>
                    <a:lstStyle/>
                    <a:p>
                      <a:pPr algn="l" fontAlgn="b"/>
                      <a:r>
                        <a:rPr lang="cs-CZ" sz="900" b="0" i="0" u="none" strike="noStrike">
                          <a:solidFill>
                            <a:srgbClr val="000000"/>
                          </a:solidFill>
                          <a:effectLst/>
                          <a:latin typeface="Calibri" panose="020F0502020204030204" pitchFamily="34" charset="0"/>
                        </a:rPr>
                        <a:t>Cu</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10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0,16</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0,112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0,196</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0,382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906438"/>
                  </a:ext>
                </a:extLst>
              </a:tr>
              <a:tr h="185344">
                <a:tc>
                  <a:txBody>
                    <a:bodyPr/>
                    <a:lstStyle/>
                    <a:p>
                      <a:pPr algn="l" fontAlgn="b"/>
                      <a:r>
                        <a:rPr lang="cs-CZ" sz="900" b="0" i="0" u="none" strike="noStrike">
                          <a:solidFill>
                            <a:srgbClr val="000000"/>
                          </a:solidFill>
                          <a:effectLst/>
                          <a:latin typeface="Calibri" panose="020F0502020204030204" pitchFamily="34" charset="0"/>
                        </a:rPr>
                        <a:t>Mo</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3</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&lt;0.100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0,102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&lt;0,0100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&lt;0,100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182258"/>
                  </a:ext>
                </a:extLst>
              </a:tr>
              <a:tr h="185344">
                <a:tc>
                  <a:txBody>
                    <a:bodyPr/>
                    <a:lstStyle/>
                    <a:p>
                      <a:pPr algn="l" fontAlgn="b"/>
                      <a:r>
                        <a:rPr lang="cs-CZ" sz="900" b="0" i="0" u="none" strike="noStrike">
                          <a:solidFill>
                            <a:srgbClr val="000000"/>
                          </a:solidFill>
                          <a:effectLst/>
                          <a:latin typeface="Calibri" panose="020F0502020204030204" pitchFamily="34" charset="0"/>
                        </a:rPr>
                        <a:t>Ni</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4</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0,229</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0,0484</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0,2660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0,1010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545928"/>
                  </a:ext>
                </a:extLst>
              </a:tr>
              <a:tr h="185344">
                <a:tc>
                  <a:txBody>
                    <a:bodyPr/>
                    <a:lstStyle/>
                    <a:p>
                      <a:pPr algn="l" fontAlgn="b"/>
                      <a:r>
                        <a:rPr lang="cs-CZ" sz="900" b="0" i="0" u="none" strike="noStrike">
                          <a:solidFill>
                            <a:srgbClr val="000000"/>
                          </a:solidFill>
                          <a:effectLst/>
                          <a:latin typeface="Calibri" panose="020F0502020204030204" pitchFamily="34" charset="0"/>
                        </a:rPr>
                        <a:t>Pb</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0,0624</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0,0512</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0,1110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0,2070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332181"/>
                  </a:ext>
                </a:extLst>
              </a:tr>
              <a:tr h="185344">
                <a:tc>
                  <a:txBody>
                    <a:bodyPr/>
                    <a:lstStyle/>
                    <a:p>
                      <a:pPr algn="l" fontAlgn="b"/>
                      <a:r>
                        <a:rPr lang="cs-CZ" sz="900" b="0" i="0" u="none" strike="noStrike">
                          <a:solidFill>
                            <a:srgbClr val="000000"/>
                          </a:solidFill>
                          <a:effectLst/>
                          <a:latin typeface="Calibri" panose="020F0502020204030204" pitchFamily="34" charset="0"/>
                        </a:rPr>
                        <a:t>Sb</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1</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&lt;0.0100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&lt;0.0100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&lt;0.0100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&lt;0.0100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831109"/>
                  </a:ext>
                </a:extLst>
              </a:tr>
              <a:tr h="185344">
                <a:tc>
                  <a:txBody>
                    <a:bodyPr/>
                    <a:lstStyle/>
                    <a:p>
                      <a:pPr algn="l" fontAlgn="b"/>
                      <a:r>
                        <a:rPr lang="cs-CZ" sz="900" b="0" i="0" u="none" strike="noStrike">
                          <a:solidFill>
                            <a:srgbClr val="000000"/>
                          </a:solidFill>
                          <a:effectLst/>
                          <a:latin typeface="Calibri" panose="020F0502020204030204" pitchFamily="34" charset="0"/>
                        </a:rPr>
                        <a:t>Se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1</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&lt;0.0200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&lt;0.0100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&lt;0.0200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&lt;0.0200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205128"/>
                  </a:ext>
                </a:extLst>
              </a:tr>
              <a:tr h="185344">
                <a:tc>
                  <a:txBody>
                    <a:bodyPr/>
                    <a:lstStyle/>
                    <a:p>
                      <a:pPr algn="l" fontAlgn="b"/>
                      <a:r>
                        <a:rPr lang="cs-CZ" sz="900" b="0" i="0" u="none" strike="noStrike">
                          <a:solidFill>
                            <a:srgbClr val="000000"/>
                          </a:solidFill>
                          <a:effectLst/>
                          <a:latin typeface="Calibri" panose="020F0502020204030204" pitchFamily="34" charset="0"/>
                        </a:rPr>
                        <a:t>Zn</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20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mg/l</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4,44</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2,30</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3,69</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900" b="0" i="0" u="none" strike="noStrike">
                          <a:solidFill>
                            <a:srgbClr val="000000"/>
                          </a:solidFill>
                          <a:effectLst/>
                          <a:latin typeface="Calibri" panose="020F0502020204030204" pitchFamily="34" charset="0"/>
                        </a:rPr>
                        <a:t>1,75</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900" b="0" i="0" u="none" strike="noStrike" dirty="0">
                          <a:solidFill>
                            <a:srgbClr val="000000"/>
                          </a:solidFill>
                          <a:effectLst/>
                          <a:latin typeface="Calibri" panose="020F0502020204030204" pitchFamily="34" charset="0"/>
                        </a:rPr>
                        <a:t>Vyhovuje</a:t>
                      </a:r>
                    </a:p>
                  </a:txBody>
                  <a:tcPr marL="8058" marR="8058" marT="80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629755"/>
                  </a:ext>
                </a:extLst>
              </a:tr>
            </a:tbl>
          </a:graphicData>
        </a:graphic>
      </p:graphicFrame>
    </p:spTree>
    <p:extLst>
      <p:ext uri="{BB962C8B-B14F-4D97-AF65-F5344CB8AC3E}">
        <p14:creationId xmlns:p14="http://schemas.microsoft.com/office/powerpoint/2010/main" val="3900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lstStyle/>
          <a:p>
            <a:r>
              <a:rPr lang="cs-CZ" dirty="0"/>
              <a:t>Separace </a:t>
            </a:r>
            <a:r>
              <a:rPr lang="cs-CZ" dirty="0" err="1"/>
              <a:t>gastroodpadu</a:t>
            </a:r>
            <a:endParaRPr lang="cs-CZ" dirty="0"/>
          </a:p>
        </p:txBody>
      </p:sp>
      <p:sp>
        <p:nvSpPr>
          <p:cNvPr id="3" name="Zástupný symbol pro obsah 2">
            <a:extLst>
              <a:ext uri="{FF2B5EF4-FFF2-40B4-BE49-F238E27FC236}">
                <a16:creationId xmlns:a16="http://schemas.microsoft.com/office/drawing/2014/main" id="{CA68B1CA-1135-4B4D-8D2D-31B271108071}"/>
              </a:ext>
            </a:extLst>
          </p:cNvPr>
          <p:cNvSpPr>
            <a:spLocks noGrp="1"/>
          </p:cNvSpPr>
          <p:nvPr>
            <p:ph idx="1"/>
          </p:nvPr>
        </p:nvSpPr>
        <p:spPr>
          <a:xfrm>
            <a:off x="395654" y="1266091"/>
            <a:ext cx="7230631" cy="5002823"/>
          </a:xfrm>
        </p:spPr>
        <p:txBody>
          <a:bodyPr/>
          <a:lstStyle/>
          <a:p>
            <a:r>
              <a:rPr lang="cs-CZ" dirty="0"/>
              <a:t>Experimenty zaměřené na jednoduchou (=levnou) separaci </a:t>
            </a:r>
            <a:r>
              <a:rPr lang="cs-CZ" dirty="0" err="1"/>
              <a:t>gastroodpadu</a:t>
            </a:r>
            <a:r>
              <a:rPr lang="cs-CZ" dirty="0"/>
              <a:t> na jednotlivé využitelné složky</a:t>
            </a:r>
            <a:endParaRPr lang="cs-CZ" dirty="0">
              <a:solidFill>
                <a:schemeClr val="tx1"/>
              </a:solidFill>
            </a:endParaRPr>
          </a:p>
          <a:p>
            <a:pPr marL="457200" indent="-457200">
              <a:buFont typeface="+mj-lt"/>
              <a:buAutoNum type="arabicPeriod"/>
            </a:pPr>
            <a:r>
              <a:rPr lang="cs-CZ" dirty="0">
                <a:solidFill>
                  <a:schemeClr val="tx1"/>
                </a:solidFill>
              </a:rPr>
              <a:t>Homogenizace</a:t>
            </a:r>
          </a:p>
          <a:p>
            <a:pPr marL="457200" indent="-457200">
              <a:buFont typeface="+mj-lt"/>
              <a:buAutoNum type="arabicPeriod"/>
            </a:pPr>
            <a:r>
              <a:rPr lang="cs-CZ" dirty="0">
                <a:solidFill>
                  <a:schemeClr val="tx1"/>
                </a:solidFill>
              </a:rPr>
              <a:t>Separace tuků – přídavek nepolárního rozpouštědla, dělení fází </a:t>
            </a:r>
            <a:r>
              <a:rPr lang="cs-CZ" dirty="0">
                <a:solidFill>
                  <a:schemeClr val="tx1"/>
                </a:solidFill>
                <a:sym typeface="Wingdings" panose="05000000000000000000" pitchFamily="2" charset="2"/>
              </a:rPr>
              <a:t> </a:t>
            </a:r>
            <a:r>
              <a:rPr lang="cs-CZ" dirty="0">
                <a:solidFill>
                  <a:srgbClr val="00B050"/>
                </a:solidFill>
                <a:sym typeface="Wingdings" panose="05000000000000000000" pitchFamily="2" charset="2"/>
              </a:rPr>
              <a:t>tuky</a:t>
            </a:r>
          </a:p>
          <a:p>
            <a:pPr marL="457200" indent="-457200">
              <a:buFont typeface="+mj-lt"/>
              <a:buAutoNum type="arabicPeriod"/>
            </a:pPr>
            <a:r>
              <a:rPr lang="cs-CZ" dirty="0">
                <a:solidFill>
                  <a:schemeClr val="tx1"/>
                </a:solidFill>
                <a:sym typeface="Wingdings" panose="05000000000000000000" pitchFamily="2" charset="2"/>
              </a:rPr>
              <a:t>1. stupeň hydrolýzy (několik variant)  separace </a:t>
            </a:r>
            <a:r>
              <a:rPr lang="cs-CZ" dirty="0">
                <a:solidFill>
                  <a:srgbClr val="00B050"/>
                </a:solidFill>
                <a:sym typeface="Wingdings" panose="05000000000000000000" pitchFamily="2" charset="2"/>
              </a:rPr>
              <a:t>bílkovin / aminokyselin </a:t>
            </a:r>
            <a:r>
              <a:rPr lang="cs-CZ" dirty="0">
                <a:solidFill>
                  <a:schemeClr val="tx1"/>
                </a:solidFill>
                <a:sym typeface="Wingdings" panose="05000000000000000000" pitchFamily="2" charset="2"/>
              </a:rPr>
              <a:t>po ohřevu a odstředění</a:t>
            </a:r>
          </a:p>
          <a:p>
            <a:pPr marL="457200" indent="-457200">
              <a:buFont typeface="+mj-lt"/>
              <a:buAutoNum type="arabicPeriod"/>
            </a:pPr>
            <a:r>
              <a:rPr lang="cs-CZ" dirty="0">
                <a:solidFill>
                  <a:schemeClr val="tx1"/>
                </a:solidFill>
                <a:sym typeface="Wingdings" panose="05000000000000000000" pitchFamily="2" charset="2"/>
              </a:rPr>
              <a:t>2. stupeň hydrolýzy (1% </a:t>
            </a:r>
            <a:r>
              <a:rPr lang="cs-CZ" dirty="0" err="1">
                <a:solidFill>
                  <a:schemeClr val="tx1"/>
                </a:solidFill>
                <a:sym typeface="Wingdings" panose="05000000000000000000" pitchFamily="2" charset="2"/>
              </a:rPr>
              <a:t>HCl</a:t>
            </a:r>
            <a:r>
              <a:rPr lang="cs-CZ" dirty="0">
                <a:solidFill>
                  <a:schemeClr val="tx1"/>
                </a:solidFill>
                <a:sym typeface="Wingdings" panose="05000000000000000000" pitchFamily="2" charset="2"/>
              </a:rPr>
              <a:t>)  </a:t>
            </a:r>
            <a:r>
              <a:rPr lang="cs-CZ" dirty="0">
                <a:solidFill>
                  <a:srgbClr val="00B050"/>
                </a:solidFill>
                <a:sym typeface="Wingdings" panose="05000000000000000000" pitchFamily="2" charset="2"/>
              </a:rPr>
              <a:t>sacharidová</a:t>
            </a:r>
            <a:r>
              <a:rPr lang="cs-CZ" dirty="0">
                <a:solidFill>
                  <a:schemeClr val="tx1"/>
                </a:solidFill>
                <a:sym typeface="Wingdings" panose="05000000000000000000" pitchFamily="2" charset="2"/>
              </a:rPr>
              <a:t> fáze se zbytky předchozích – </a:t>
            </a:r>
            <a:r>
              <a:rPr lang="cs-CZ" dirty="0">
                <a:solidFill>
                  <a:srgbClr val="00B050"/>
                </a:solidFill>
                <a:sym typeface="Wingdings" panose="05000000000000000000" pitchFamily="2" charset="2"/>
              </a:rPr>
              <a:t>živná média pro mikrobiologii</a:t>
            </a:r>
          </a:p>
        </p:txBody>
      </p:sp>
      <p:pic>
        <p:nvPicPr>
          <p:cNvPr id="5" name="Picture 2" descr="https://lh3.googleusercontent.com/P9Q4eKLFnc6XyeyXXGU4ijdP0J7lW6XGkx2ScqtvPhirSq-_pnW1C27ckFJfP4zOtookIyynGcIhgGnXFtRHPuFoa_SbZkV1p19Ry-QZG3vV3DNaywEkQIm1QLGmQEiHWb-VK9ohNmvhjrzJquKxSNxUmiMVlF-mgbdZi1hUhMDcSmnjM_UM67v7RtwiGOG1pFyIScRPzNXlhaM4bkJd8hbbebzPAFGiUbGyVwLbnp69zigZAqLyGauUyqzoSRtfIPUTbjtcTiaBCdtN2zXeB2nhxEWmxhTBl5H684XL0EawV9-vSryt8jzWrexWwMtn_iGSx8veoFDAmAnqpPbVzOh5wlNyqbuIBoTIcVF02jHIFGWQh25rRnuRW7ckwnYD0p7KkBO6DJYRHt5L0XNW7qRATHIaU2VQS_CA6Fse3P2i28ow5w6EfXOjat5ZcSesfK71wcGai51XUgeq0jarIHHC01s3SJX_tjEOU3uzAbGCAAZpwiqq3QaBZQL-2Gc-dU2dcK6PEp1-DICvxAFDrjqt-7YqQcQbyVQd_mVoACRPsEKklkC163mltdfX_4HuCYilDwApFx9eDZTJ1mS20PVO0Wx2QJKYmKOx-rophJTDh4wGrTNlOZVUIeoFLiAGhu0JnIHJ7soSU0NHYIvUim87_WJv1c1x4xPU-DGaYnMLLtFCfdchZHVMdcQChVGMiMS2pLlXHeJPx-I-fSxQeaLSEC8ibztlZhOsdl4bzfIhM4-c069ex8mdbM4=w1204-h903-no?authuser=0">
            <a:extLst>
              <a:ext uri="{FF2B5EF4-FFF2-40B4-BE49-F238E27FC236}">
                <a16:creationId xmlns:a16="http://schemas.microsoft.com/office/drawing/2014/main" id="{C21CCC58-FA8F-4205-BD6F-0E7EDF2289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69" t="6123" r="10646" b="17006"/>
          <a:stretch/>
        </p:blipFill>
        <p:spPr bwMode="auto">
          <a:xfrm>
            <a:off x="7781961" y="1871220"/>
            <a:ext cx="4014385" cy="311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759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lstStyle/>
          <a:p>
            <a:r>
              <a:rPr lang="cs-CZ" dirty="0"/>
              <a:t>Separace aminokyselin</a:t>
            </a:r>
          </a:p>
        </p:txBody>
      </p:sp>
      <p:sp>
        <p:nvSpPr>
          <p:cNvPr id="3" name="Zástupný symbol pro obsah 2">
            <a:extLst>
              <a:ext uri="{FF2B5EF4-FFF2-40B4-BE49-F238E27FC236}">
                <a16:creationId xmlns:a16="http://schemas.microsoft.com/office/drawing/2014/main" id="{CA68B1CA-1135-4B4D-8D2D-31B271108071}"/>
              </a:ext>
            </a:extLst>
          </p:cNvPr>
          <p:cNvSpPr>
            <a:spLocks noGrp="1"/>
          </p:cNvSpPr>
          <p:nvPr>
            <p:ph idx="1"/>
          </p:nvPr>
        </p:nvSpPr>
        <p:spPr>
          <a:xfrm>
            <a:off x="395654" y="1266091"/>
            <a:ext cx="8356460" cy="5002823"/>
          </a:xfrm>
        </p:spPr>
        <p:txBody>
          <a:bodyPr/>
          <a:lstStyle/>
          <a:p>
            <a:r>
              <a:rPr lang="cs-CZ" dirty="0"/>
              <a:t>Experimenty zaměřené na jednoduchou (=levnou) separaci </a:t>
            </a:r>
            <a:r>
              <a:rPr lang="cs-CZ" dirty="0" err="1"/>
              <a:t>gastroodpadu</a:t>
            </a:r>
            <a:r>
              <a:rPr lang="cs-CZ" dirty="0"/>
              <a:t> na jednotlivé využitelné složky</a:t>
            </a:r>
          </a:p>
          <a:p>
            <a:endParaRPr lang="cs-CZ" dirty="0">
              <a:solidFill>
                <a:schemeClr val="tx1"/>
              </a:solidFill>
            </a:endParaRPr>
          </a:p>
          <a:p>
            <a:r>
              <a:rPr lang="cs-CZ" dirty="0">
                <a:solidFill>
                  <a:schemeClr val="tx1"/>
                </a:solidFill>
              </a:rPr>
              <a:t>Dvoustupňová kyselá hydrolýza – výtěžnost 88%</a:t>
            </a:r>
          </a:p>
          <a:p>
            <a:pPr lvl="1"/>
            <a:r>
              <a:rPr lang="cs-CZ" dirty="0">
                <a:solidFill>
                  <a:schemeClr val="tx1"/>
                </a:solidFill>
              </a:rPr>
              <a:t>kyselé pH</a:t>
            </a:r>
          </a:p>
          <a:p>
            <a:r>
              <a:rPr lang="cs-CZ" dirty="0">
                <a:solidFill>
                  <a:schemeClr val="tx1"/>
                </a:solidFill>
              </a:rPr>
              <a:t>Dvoustupňová mikrovlnná hydrolýza – výtěžnost 87%</a:t>
            </a:r>
          </a:p>
          <a:p>
            <a:pPr lvl="1"/>
            <a:r>
              <a:rPr lang="cs-CZ" dirty="0">
                <a:solidFill>
                  <a:schemeClr val="tx1"/>
                </a:solidFill>
              </a:rPr>
              <a:t>rychlejší, menší spotřeba kyseliny</a:t>
            </a:r>
          </a:p>
          <a:p>
            <a:pPr lvl="1"/>
            <a:r>
              <a:rPr lang="cs-CZ" dirty="0">
                <a:solidFill>
                  <a:schemeClr val="tx1"/>
                </a:solidFill>
              </a:rPr>
              <a:t>méně kyselé, ale energeticky náročné</a:t>
            </a:r>
          </a:p>
          <a:p>
            <a:r>
              <a:rPr lang="cs-CZ" dirty="0">
                <a:solidFill>
                  <a:schemeClr val="tx1"/>
                </a:solidFill>
              </a:rPr>
              <a:t>Dvoustupňová enzymatická hydrolýza – výtěžnost 54%-92%</a:t>
            </a:r>
          </a:p>
          <a:p>
            <a:pPr lvl="1"/>
            <a:r>
              <a:rPr lang="cs-CZ" dirty="0">
                <a:solidFill>
                  <a:schemeClr val="tx1"/>
                </a:solidFill>
              </a:rPr>
              <a:t>výtěžnost podle dávky enzymu </a:t>
            </a:r>
            <a:r>
              <a:rPr lang="cs-CZ" dirty="0">
                <a:solidFill>
                  <a:schemeClr val="tx1"/>
                </a:solidFill>
                <a:sym typeface="Wingdings" panose="05000000000000000000" pitchFamily="2" charset="2"/>
              </a:rPr>
              <a:t></a:t>
            </a:r>
            <a:endParaRPr lang="cs-CZ" dirty="0">
              <a:solidFill>
                <a:schemeClr val="tx1"/>
              </a:solidFill>
            </a:endParaRPr>
          </a:p>
          <a:p>
            <a:pPr lvl="1"/>
            <a:r>
              <a:rPr lang="cs-CZ" dirty="0">
                <a:solidFill>
                  <a:schemeClr val="tx1"/>
                </a:solidFill>
              </a:rPr>
              <a:t>vyšší náklady na enzymy</a:t>
            </a:r>
          </a:p>
          <a:p>
            <a:pPr lvl="1"/>
            <a:r>
              <a:rPr lang="cs-CZ" dirty="0">
                <a:solidFill>
                  <a:schemeClr val="tx1"/>
                </a:solidFill>
              </a:rPr>
              <a:t>cca neutrální pH</a:t>
            </a:r>
          </a:p>
          <a:p>
            <a:endParaRPr lang="cs-CZ" dirty="0">
              <a:solidFill>
                <a:schemeClr val="tx1"/>
              </a:solidFill>
            </a:endParaRPr>
          </a:p>
          <a:p>
            <a:endParaRPr lang="cs-CZ" dirty="0">
              <a:solidFill>
                <a:schemeClr val="tx1"/>
              </a:solidFill>
            </a:endParaRPr>
          </a:p>
          <a:p>
            <a:endParaRPr lang="cs-CZ" dirty="0">
              <a:solidFill>
                <a:srgbClr val="FFC000"/>
              </a:solidFill>
            </a:endParaRPr>
          </a:p>
        </p:txBody>
      </p:sp>
    </p:spTree>
    <p:extLst>
      <p:ext uri="{BB962C8B-B14F-4D97-AF65-F5344CB8AC3E}">
        <p14:creationId xmlns:p14="http://schemas.microsoft.com/office/powerpoint/2010/main" val="1774600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lstStyle/>
          <a:p>
            <a:r>
              <a:rPr lang="cs-CZ" dirty="0"/>
              <a:t>Živná média</a:t>
            </a:r>
          </a:p>
        </p:txBody>
      </p:sp>
      <p:sp>
        <p:nvSpPr>
          <p:cNvPr id="3" name="Zástupný symbol pro obsah 2">
            <a:extLst>
              <a:ext uri="{FF2B5EF4-FFF2-40B4-BE49-F238E27FC236}">
                <a16:creationId xmlns:a16="http://schemas.microsoft.com/office/drawing/2014/main" id="{CA68B1CA-1135-4B4D-8D2D-31B271108071}"/>
              </a:ext>
            </a:extLst>
          </p:cNvPr>
          <p:cNvSpPr>
            <a:spLocks noGrp="1"/>
          </p:cNvSpPr>
          <p:nvPr>
            <p:ph idx="1"/>
          </p:nvPr>
        </p:nvSpPr>
        <p:spPr>
          <a:xfrm>
            <a:off x="395654" y="1266091"/>
            <a:ext cx="7628673" cy="5002823"/>
          </a:xfrm>
        </p:spPr>
        <p:txBody>
          <a:bodyPr/>
          <a:lstStyle/>
          <a:p>
            <a:r>
              <a:rPr lang="cs-CZ" dirty="0" err="1">
                <a:solidFill>
                  <a:srgbClr val="FF0000"/>
                </a:solidFill>
              </a:rPr>
              <a:t>Gastroodpad</a:t>
            </a:r>
            <a:r>
              <a:rPr lang="cs-CZ" dirty="0">
                <a:solidFill>
                  <a:srgbClr val="FF0000"/>
                </a:solidFill>
              </a:rPr>
              <a:t> nelze použít legálně jako potravinový doplněk ani krmivo </a:t>
            </a:r>
            <a:r>
              <a:rPr lang="cs-CZ" dirty="0">
                <a:solidFill>
                  <a:srgbClr val="FF0000"/>
                </a:solidFill>
                <a:sym typeface="Wingdings" panose="05000000000000000000" pitchFamily="2" charset="2"/>
              </a:rPr>
              <a:t></a:t>
            </a:r>
            <a:endParaRPr lang="cs-CZ" dirty="0">
              <a:solidFill>
                <a:srgbClr val="FF0000"/>
              </a:solidFill>
            </a:endParaRPr>
          </a:p>
          <a:p>
            <a:r>
              <a:rPr lang="cs-CZ" dirty="0">
                <a:solidFill>
                  <a:srgbClr val="009900"/>
                </a:solidFill>
              </a:rPr>
              <a:t>Ale na bakterie se nevztahují ani etické principy ani hygienické předpisy </a:t>
            </a:r>
            <a:r>
              <a:rPr lang="cs-CZ" dirty="0">
                <a:solidFill>
                  <a:srgbClr val="009900"/>
                </a:solidFill>
                <a:sym typeface="Wingdings" panose="05000000000000000000" pitchFamily="2" charset="2"/>
              </a:rPr>
              <a:t></a:t>
            </a:r>
            <a:endParaRPr lang="cs-CZ" dirty="0">
              <a:solidFill>
                <a:srgbClr val="009900"/>
              </a:solidFill>
            </a:endParaRPr>
          </a:p>
          <a:p>
            <a:r>
              <a:rPr lang="cs-CZ" dirty="0"/>
              <a:t>Sacharidový zbytek po hydrolýze obsahuje i zbytky proteinů, solí a dalších živin</a:t>
            </a:r>
          </a:p>
          <a:p>
            <a:r>
              <a:rPr lang="en-US" dirty="0">
                <a:sym typeface="Wingdings" panose="05000000000000000000" pitchFamily="2" charset="2"/>
              </a:rPr>
              <a:t></a:t>
            </a:r>
            <a:r>
              <a:rPr lang="cs-CZ" dirty="0">
                <a:sym typeface="Wingdings" panose="05000000000000000000" pitchFamily="2" charset="2"/>
              </a:rPr>
              <a:t> je teoreticky vhodný pro kultivaci mikroorganismů</a:t>
            </a:r>
          </a:p>
          <a:p>
            <a:r>
              <a:rPr lang="cs-CZ" dirty="0">
                <a:sym typeface="Wingdings" panose="05000000000000000000" pitchFamily="2" charset="2"/>
              </a:rPr>
              <a:t>Testujeme</a:t>
            </a:r>
            <a:endParaRPr lang="cs-CZ" i="1" dirty="0">
              <a:sym typeface="Wingdings" panose="05000000000000000000" pitchFamily="2" charset="2"/>
            </a:endParaRPr>
          </a:p>
          <a:p>
            <a:pPr lvl="1"/>
            <a:r>
              <a:rPr lang="cs-CZ" i="1" dirty="0" err="1">
                <a:sym typeface="Wingdings" panose="05000000000000000000" pitchFamily="2" charset="2"/>
              </a:rPr>
              <a:t>Escherichia</a:t>
            </a:r>
            <a:r>
              <a:rPr lang="cs-CZ" i="1" dirty="0">
                <a:sym typeface="Wingdings" panose="05000000000000000000" pitchFamily="2" charset="2"/>
              </a:rPr>
              <a:t> coli</a:t>
            </a:r>
          </a:p>
          <a:p>
            <a:pPr lvl="1"/>
            <a:r>
              <a:rPr lang="cs-CZ" i="1" dirty="0" err="1">
                <a:sym typeface="Wingdings" panose="05000000000000000000" pitchFamily="2" charset="2"/>
              </a:rPr>
              <a:t>Staphylococcus</a:t>
            </a:r>
            <a:r>
              <a:rPr lang="cs-CZ" i="1" dirty="0">
                <a:sym typeface="Wingdings" panose="05000000000000000000" pitchFamily="2" charset="2"/>
              </a:rPr>
              <a:t> aureus</a:t>
            </a:r>
          </a:p>
          <a:p>
            <a:pPr lvl="1"/>
            <a:r>
              <a:rPr lang="cs-CZ" i="1" dirty="0" err="1">
                <a:sym typeface="Wingdings" panose="05000000000000000000" pitchFamily="2" charset="2"/>
              </a:rPr>
              <a:t>Rhodococcus</a:t>
            </a:r>
            <a:r>
              <a:rPr lang="cs-CZ" i="1" dirty="0">
                <a:sym typeface="Wingdings" panose="05000000000000000000" pitchFamily="2" charset="2"/>
              </a:rPr>
              <a:t> </a:t>
            </a:r>
            <a:r>
              <a:rPr lang="cs-CZ" i="1" dirty="0" err="1">
                <a:sym typeface="Wingdings" panose="05000000000000000000" pitchFamily="2" charset="2"/>
              </a:rPr>
              <a:t>erythropolis</a:t>
            </a:r>
            <a:endParaRPr lang="cs-CZ" i="1" dirty="0">
              <a:sym typeface="Wingdings" panose="05000000000000000000" pitchFamily="2" charset="2"/>
            </a:endParaRPr>
          </a:p>
          <a:p>
            <a:pPr lvl="1"/>
            <a:r>
              <a:rPr lang="cs-CZ" i="1" dirty="0" err="1">
                <a:sym typeface="Wingdings" panose="05000000000000000000" pitchFamily="2" charset="2"/>
              </a:rPr>
              <a:t>Saccharomyces</a:t>
            </a:r>
            <a:r>
              <a:rPr lang="cs-CZ" i="1" dirty="0">
                <a:sym typeface="Wingdings" panose="05000000000000000000" pitchFamily="2" charset="2"/>
              </a:rPr>
              <a:t> </a:t>
            </a:r>
            <a:r>
              <a:rPr lang="cs-CZ" i="1" dirty="0" err="1">
                <a:sym typeface="Wingdings" panose="05000000000000000000" pitchFamily="2" charset="2"/>
              </a:rPr>
              <a:t>cerevisiae</a:t>
            </a:r>
            <a:endParaRPr lang="cs-CZ" i="1" dirty="0">
              <a:sym typeface="Wingdings" panose="05000000000000000000" pitchFamily="2" charset="2"/>
            </a:endParaRPr>
          </a:p>
        </p:txBody>
      </p:sp>
      <p:pic>
        <p:nvPicPr>
          <p:cNvPr id="6" name="Obrázek 5">
            <a:extLst>
              <a:ext uri="{FF2B5EF4-FFF2-40B4-BE49-F238E27FC236}">
                <a16:creationId xmlns:a16="http://schemas.microsoft.com/office/drawing/2014/main" id="{31144196-3F4C-46E7-9108-71A79531D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834189" y="1560837"/>
            <a:ext cx="6858000" cy="3857625"/>
          </a:xfrm>
          <a:prstGeom prst="rect">
            <a:avLst/>
          </a:prstGeom>
        </p:spPr>
      </p:pic>
    </p:spTree>
    <p:extLst>
      <p:ext uri="{BB962C8B-B14F-4D97-AF65-F5344CB8AC3E}">
        <p14:creationId xmlns:p14="http://schemas.microsoft.com/office/powerpoint/2010/main" val="2159799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lstStyle/>
          <a:p>
            <a:r>
              <a:rPr lang="cs-CZ" dirty="0"/>
              <a:t>Bionafta</a:t>
            </a:r>
          </a:p>
        </p:txBody>
      </p:sp>
      <p:sp>
        <p:nvSpPr>
          <p:cNvPr id="3" name="Zástupný symbol pro obsah 2">
            <a:extLst>
              <a:ext uri="{FF2B5EF4-FFF2-40B4-BE49-F238E27FC236}">
                <a16:creationId xmlns:a16="http://schemas.microsoft.com/office/drawing/2014/main" id="{CA68B1CA-1135-4B4D-8D2D-31B271108071}"/>
              </a:ext>
            </a:extLst>
          </p:cNvPr>
          <p:cNvSpPr>
            <a:spLocks noGrp="1"/>
          </p:cNvSpPr>
          <p:nvPr>
            <p:ph idx="1"/>
          </p:nvPr>
        </p:nvSpPr>
        <p:spPr>
          <a:xfrm>
            <a:off x="395654" y="1266091"/>
            <a:ext cx="7563358" cy="5002823"/>
          </a:xfrm>
        </p:spPr>
        <p:txBody>
          <a:bodyPr/>
          <a:lstStyle/>
          <a:p>
            <a:r>
              <a:rPr lang="cs-CZ" dirty="0"/>
              <a:t>Esterifikace tuků (96% </a:t>
            </a:r>
            <a:r>
              <a:rPr lang="cs-CZ" dirty="0" err="1"/>
              <a:t>ethanol</a:t>
            </a:r>
            <a:r>
              <a:rPr lang="cs-CZ" dirty="0"/>
              <a:t>)</a:t>
            </a:r>
          </a:p>
          <a:p>
            <a:r>
              <a:rPr lang="cs-CZ" dirty="0"/>
              <a:t>Filtrace přes redukční činidlo</a:t>
            </a:r>
          </a:p>
          <a:p>
            <a:r>
              <a:rPr lang="cs-CZ" dirty="0"/>
              <a:t>Nutná destilace</a:t>
            </a:r>
          </a:p>
          <a:p>
            <a:r>
              <a:rPr lang="cs-CZ" dirty="0" err="1"/>
              <a:t>ethylestery</a:t>
            </a:r>
            <a:r>
              <a:rPr lang="cs-CZ" dirty="0"/>
              <a:t> </a:t>
            </a:r>
            <a:r>
              <a:rPr lang="cs-CZ" dirty="0">
                <a:sym typeface="Wingdings" panose="05000000000000000000" pitchFamily="2" charset="2"/>
              </a:rPr>
              <a:t> </a:t>
            </a:r>
            <a:r>
              <a:rPr lang="cs-CZ" dirty="0">
                <a:solidFill>
                  <a:srgbClr val="00B050"/>
                </a:solidFill>
                <a:sym typeface="Wingdings" panose="05000000000000000000" pitchFamily="2" charset="2"/>
              </a:rPr>
              <a:t>„zelenější“ než </a:t>
            </a:r>
            <a:r>
              <a:rPr lang="cs-CZ" dirty="0" err="1">
                <a:solidFill>
                  <a:srgbClr val="00B050"/>
                </a:solidFill>
                <a:sym typeface="Wingdings" panose="05000000000000000000" pitchFamily="2" charset="2"/>
              </a:rPr>
              <a:t>methylestery</a:t>
            </a:r>
            <a:endParaRPr lang="cs-CZ" dirty="0">
              <a:solidFill>
                <a:srgbClr val="00B050"/>
              </a:solidFill>
            </a:endParaRPr>
          </a:p>
          <a:p>
            <a:r>
              <a:rPr lang="cs-CZ" dirty="0"/>
              <a:t>nové katalyzátory – </a:t>
            </a:r>
            <a:r>
              <a:rPr lang="cs-CZ" dirty="0" err="1"/>
              <a:t>ethylesterifikace</a:t>
            </a:r>
            <a:r>
              <a:rPr lang="cs-CZ" dirty="0"/>
              <a:t> probíhá pomaleji než </a:t>
            </a:r>
            <a:r>
              <a:rPr lang="cs-CZ" dirty="0" err="1"/>
              <a:t>methylesterifikace</a:t>
            </a:r>
            <a:endParaRPr lang="cs-CZ" dirty="0"/>
          </a:p>
          <a:p>
            <a:r>
              <a:rPr lang="cs-CZ" dirty="0">
                <a:solidFill>
                  <a:srgbClr val="00B050"/>
                </a:solidFill>
              </a:rPr>
              <a:t>Vyhovuje </a:t>
            </a:r>
            <a:r>
              <a:rPr lang="es-ES" dirty="0">
                <a:solidFill>
                  <a:srgbClr val="00B050"/>
                </a:solidFill>
              </a:rPr>
              <a:t>ČSN EN 14214+A2 (656507)</a:t>
            </a:r>
            <a:r>
              <a:rPr lang="cs-CZ" dirty="0">
                <a:solidFill>
                  <a:srgbClr val="00B050"/>
                </a:solidFill>
              </a:rPr>
              <a:t> jako biosložka pro přídavek do motorové nafty</a:t>
            </a:r>
          </a:p>
          <a:p>
            <a:r>
              <a:rPr lang="cs-CZ" dirty="0">
                <a:solidFill>
                  <a:srgbClr val="FFC000"/>
                </a:solidFill>
              </a:rPr>
              <a:t>Mírně nevyhovuje jako motorová nafta samostatně</a:t>
            </a:r>
          </a:p>
          <a:p>
            <a:pPr lvl="1"/>
            <a:r>
              <a:rPr lang="cs-CZ" dirty="0">
                <a:solidFill>
                  <a:schemeClr val="tx1"/>
                </a:solidFill>
              </a:rPr>
              <a:t>musela by se řešit další purifikace</a:t>
            </a:r>
          </a:p>
        </p:txBody>
      </p:sp>
    </p:spTree>
    <p:extLst>
      <p:ext uri="{BB962C8B-B14F-4D97-AF65-F5344CB8AC3E}">
        <p14:creationId xmlns:p14="http://schemas.microsoft.com/office/powerpoint/2010/main" val="544267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normAutofit fontScale="90000"/>
          </a:bodyPr>
          <a:lstStyle/>
          <a:p>
            <a:r>
              <a:rPr lang="cs-CZ" dirty="0" err="1"/>
              <a:t>Hermia</a:t>
            </a:r>
            <a:r>
              <a:rPr lang="cs-CZ" dirty="0"/>
              <a:t> – larvy </a:t>
            </a:r>
            <a:r>
              <a:rPr lang="cs-CZ" i="1" dirty="0" err="1"/>
              <a:t>Hermetia</a:t>
            </a:r>
            <a:r>
              <a:rPr lang="cs-CZ" i="1" dirty="0"/>
              <a:t> </a:t>
            </a:r>
            <a:r>
              <a:rPr lang="cs-CZ" i="1" dirty="0" err="1"/>
              <a:t>illucens</a:t>
            </a:r>
            <a:endParaRPr lang="cs-CZ" i="1" dirty="0"/>
          </a:p>
        </p:txBody>
      </p:sp>
      <p:sp>
        <p:nvSpPr>
          <p:cNvPr id="3" name="Zástupný symbol pro obsah 2">
            <a:extLst>
              <a:ext uri="{FF2B5EF4-FFF2-40B4-BE49-F238E27FC236}">
                <a16:creationId xmlns:a16="http://schemas.microsoft.com/office/drawing/2014/main" id="{CA68B1CA-1135-4B4D-8D2D-31B271108071}"/>
              </a:ext>
            </a:extLst>
          </p:cNvPr>
          <p:cNvSpPr>
            <a:spLocks noGrp="1"/>
          </p:cNvSpPr>
          <p:nvPr>
            <p:ph idx="1"/>
          </p:nvPr>
        </p:nvSpPr>
        <p:spPr>
          <a:xfrm>
            <a:off x="395654" y="911528"/>
            <a:ext cx="11400692" cy="5381988"/>
          </a:xfrm>
        </p:spPr>
        <p:txBody>
          <a:bodyPr>
            <a:normAutofit/>
          </a:bodyPr>
          <a:lstStyle/>
          <a:p>
            <a:pPr>
              <a:lnSpc>
                <a:spcPct val="120000"/>
              </a:lnSpc>
            </a:pPr>
            <a:r>
              <a:rPr lang="cs-CZ" dirty="0"/>
              <a:t>Tepelně upravený finální produkt sestávající z pup a </a:t>
            </a:r>
            <a:r>
              <a:rPr lang="cs-CZ" dirty="0" err="1"/>
              <a:t>prepup</a:t>
            </a:r>
            <a:r>
              <a:rPr lang="cs-CZ" dirty="0"/>
              <a:t> much </a:t>
            </a:r>
            <a:r>
              <a:rPr lang="cs-CZ" dirty="0" err="1"/>
              <a:t>Hermetia</a:t>
            </a:r>
            <a:r>
              <a:rPr lang="cs-CZ" dirty="0"/>
              <a:t> </a:t>
            </a:r>
            <a:r>
              <a:rPr lang="cs-CZ" dirty="0" err="1"/>
              <a:t>illucens</a:t>
            </a:r>
            <a:r>
              <a:rPr lang="cs-CZ" dirty="0"/>
              <a:t> připravený z </a:t>
            </a:r>
            <a:r>
              <a:rPr lang="cs-CZ" dirty="0" err="1"/>
              <a:t>gastroodpadu</a:t>
            </a:r>
            <a:endParaRPr lang="cs-CZ" dirty="0"/>
          </a:p>
          <a:p>
            <a:pPr lvl="1">
              <a:lnSpc>
                <a:spcPct val="120000"/>
              </a:lnSpc>
            </a:pPr>
            <a:r>
              <a:rPr lang="cs-CZ" dirty="0">
                <a:solidFill>
                  <a:schemeClr val="tx1"/>
                </a:solidFill>
              </a:rPr>
              <a:t>krmené </a:t>
            </a:r>
            <a:r>
              <a:rPr lang="cs-CZ" dirty="0" err="1">
                <a:solidFill>
                  <a:schemeClr val="tx1"/>
                </a:solidFill>
              </a:rPr>
              <a:t>gastroodpadem</a:t>
            </a:r>
            <a:endParaRPr lang="cs-CZ" dirty="0">
              <a:solidFill>
                <a:schemeClr val="tx1"/>
              </a:solidFill>
            </a:endParaRPr>
          </a:p>
          <a:p>
            <a:pPr lvl="1">
              <a:lnSpc>
                <a:spcPct val="120000"/>
              </a:lnSpc>
            </a:pPr>
            <a:r>
              <a:rPr lang="cs-CZ" dirty="0">
                <a:solidFill>
                  <a:schemeClr val="tx1"/>
                </a:solidFill>
              </a:rPr>
              <a:t>vysušené</a:t>
            </a:r>
          </a:p>
          <a:p>
            <a:pPr lvl="1">
              <a:lnSpc>
                <a:spcPct val="120000"/>
              </a:lnSpc>
            </a:pPr>
            <a:r>
              <a:rPr lang="cs-CZ" dirty="0">
                <a:solidFill>
                  <a:schemeClr val="tx1"/>
                </a:solidFill>
              </a:rPr>
              <a:t>drcené a homogenizované</a:t>
            </a:r>
          </a:p>
          <a:p>
            <a:pPr lvl="1">
              <a:lnSpc>
                <a:spcPct val="120000"/>
              </a:lnSpc>
            </a:pPr>
            <a:r>
              <a:rPr lang="cs-CZ" dirty="0">
                <a:solidFill>
                  <a:schemeClr val="tx1"/>
                </a:solidFill>
              </a:rPr>
              <a:t>dobré minerální složení (Ca, P, </a:t>
            </a:r>
            <a:r>
              <a:rPr lang="cs-CZ" dirty="0" err="1">
                <a:solidFill>
                  <a:schemeClr val="tx1"/>
                </a:solidFill>
              </a:rPr>
              <a:t>Zn</a:t>
            </a:r>
            <a:r>
              <a:rPr lang="cs-CZ" dirty="0">
                <a:solidFill>
                  <a:schemeClr val="tx1"/>
                </a:solidFill>
              </a:rPr>
              <a:t>, </a:t>
            </a:r>
            <a:r>
              <a:rPr lang="cs-CZ" dirty="0" err="1">
                <a:solidFill>
                  <a:schemeClr val="tx1"/>
                </a:solidFill>
              </a:rPr>
              <a:t>Mn</a:t>
            </a:r>
            <a:r>
              <a:rPr lang="cs-CZ" dirty="0">
                <a:solidFill>
                  <a:schemeClr val="tx1"/>
                </a:solidFill>
              </a:rPr>
              <a:t>…)</a:t>
            </a:r>
          </a:p>
          <a:p>
            <a:pPr lvl="1">
              <a:lnSpc>
                <a:spcPct val="120000"/>
              </a:lnSpc>
            </a:pPr>
            <a:r>
              <a:rPr lang="cs-CZ" dirty="0">
                <a:solidFill>
                  <a:schemeClr val="tx1"/>
                </a:solidFill>
              </a:rPr>
              <a:t>Vysoký obsah bílkovin</a:t>
            </a:r>
          </a:p>
          <a:p>
            <a:pPr>
              <a:lnSpc>
                <a:spcPct val="120000"/>
              </a:lnSpc>
            </a:pPr>
            <a:r>
              <a:rPr lang="cs-CZ" dirty="0">
                <a:solidFill>
                  <a:srgbClr val="00B050"/>
                </a:solidFill>
              </a:rPr>
              <a:t>Vhodné pro nosnice</a:t>
            </a:r>
          </a:p>
          <a:p>
            <a:pPr>
              <a:lnSpc>
                <a:spcPct val="120000"/>
              </a:lnSpc>
            </a:pPr>
            <a:r>
              <a:rPr lang="cs-CZ" dirty="0">
                <a:solidFill>
                  <a:schemeClr val="tx1"/>
                </a:solidFill>
              </a:rPr>
              <a:t>Spíše z přípravy než z nedojedeného jídla</a:t>
            </a:r>
          </a:p>
          <a:p>
            <a:pPr lvl="1"/>
            <a:endParaRPr lang="cs-CZ" sz="1600" dirty="0">
              <a:solidFill>
                <a:schemeClr val="tx1"/>
              </a:solidFill>
            </a:endParaRPr>
          </a:p>
          <a:p>
            <a:endParaRPr lang="cs-CZ" sz="2000" dirty="0">
              <a:solidFill>
                <a:schemeClr val="tx1"/>
              </a:solidFill>
            </a:endParaRPr>
          </a:p>
          <a:p>
            <a:endParaRPr lang="cs-CZ" sz="2000" dirty="0">
              <a:solidFill>
                <a:srgbClr val="FFC000"/>
              </a:solidFill>
            </a:endParaRPr>
          </a:p>
        </p:txBody>
      </p:sp>
      <p:pic>
        <p:nvPicPr>
          <p:cNvPr id="23554" name="Picture 2" descr="muší larvy - hermetia illucens ( mucha černá ) - 1dcl ">
            <a:extLst>
              <a:ext uri="{FF2B5EF4-FFF2-40B4-BE49-F238E27FC236}">
                <a16:creationId xmlns:a16="http://schemas.microsoft.com/office/drawing/2014/main" id="{3B55C66E-5E32-44DE-B221-425E5D137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384" y="2661716"/>
            <a:ext cx="4825970" cy="3619478"/>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0216B4E9-A9C9-46A2-ADB3-2843D97E083E}"/>
              </a:ext>
            </a:extLst>
          </p:cNvPr>
          <p:cNvSpPr/>
          <p:nvPr/>
        </p:nvSpPr>
        <p:spPr>
          <a:xfrm>
            <a:off x="6687300" y="5708741"/>
            <a:ext cx="5504700" cy="584775"/>
          </a:xfrm>
          <a:prstGeom prst="rect">
            <a:avLst/>
          </a:prstGeom>
        </p:spPr>
        <p:txBody>
          <a:bodyPr wrap="square">
            <a:spAutoFit/>
          </a:bodyPr>
          <a:lstStyle/>
          <a:p>
            <a:r>
              <a:rPr lang="cs-CZ" sz="1600" dirty="0">
                <a:solidFill>
                  <a:schemeClr val="bg1"/>
                </a:solidFill>
                <a:effectLst>
                  <a:outerShdw blurRad="38100" dist="38100" dir="2700000" algn="tl">
                    <a:srgbClr val="000000">
                      <a:alpha val="43137"/>
                    </a:srgbClr>
                  </a:outerShdw>
                </a:effectLst>
              </a:rPr>
              <a:t>https://www.krmny-hmyz.cz/p/160/musi-larvy-hermetia-illucens-mucha-cerna-05dcl</a:t>
            </a:r>
          </a:p>
        </p:txBody>
      </p:sp>
    </p:spTree>
    <p:extLst>
      <p:ext uri="{BB962C8B-B14F-4D97-AF65-F5344CB8AC3E}">
        <p14:creationId xmlns:p14="http://schemas.microsoft.com/office/powerpoint/2010/main" val="3327808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11B76258-80D8-4340-8863-EC68B8BB3C60}"/>
              </a:ext>
            </a:extLst>
          </p:cNvPr>
          <p:cNvSpPr txBox="1">
            <a:spLocks noChangeArrowheads="1"/>
          </p:cNvSpPr>
          <p:nvPr/>
        </p:nvSpPr>
        <p:spPr bwMode="auto">
          <a:xfrm>
            <a:off x="313804" y="1639345"/>
            <a:ext cx="11543416" cy="1789655"/>
          </a:xfrm>
          <a:prstGeom prst="rect">
            <a:avLst/>
          </a:prstGeom>
          <a:noFill/>
          <a:ln>
            <a:noFill/>
          </a:ln>
          <a:effectLst/>
        </p:spPr>
        <p:txBody>
          <a:bodyPr lIns="0" tIns="22404" rIns="0" bIns="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4572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cs-CZ" altLang="cs-CZ" sz="4800" b="1" i="0" u="none" strike="noStrike" kern="1200" cap="none" spc="0" normalizeH="0" baseline="0" noProof="0" dirty="0">
                <a:ln>
                  <a:noFill/>
                </a:ln>
                <a:effectLst/>
                <a:uLnTx/>
                <a:uFillTx/>
                <a:latin typeface="Arial" panose="020B0604020202020204" pitchFamily="34" charset="0"/>
                <a:ea typeface="Arial Unicode MS" panose="020B0604020202020204" pitchFamily="34" charset="-128"/>
                <a:cs typeface="Arial Unicode MS" panose="020B0604020202020204" pitchFamily="34" charset="-128"/>
              </a:rPr>
              <a:t>Hledáme partnery pro up-</a:t>
            </a:r>
            <a:r>
              <a:rPr kumimoji="0" lang="cs-CZ" altLang="cs-CZ" sz="4800" b="1" i="0" u="none" strike="noStrike" kern="1200" cap="none" spc="0" normalizeH="0" baseline="0" noProof="0" dirty="0" err="1">
                <a:ln>
                  <a:noFill/>
                </a:ln>
                <a:effectLst/>
                <a:uLnTx/>
                <a:uFillTx/>
                <a:latin typeface="Arial" panose="020B0604020202020204" pitchFamily="34" charset="0"/>
                <a:ea typeface="Arial Unicode MS" panose="020B0604020202020204" pitchFamily="34" charset="-128"/>
                <a:cs typeface="Arial Unicode MS" panose="020B0604020202020204" pitchFamily="34" charset="-128"/>
              </a:rPr>
              <a:t>scale</a:t>
            </a:r>
            <a:r>
              <a:rPr kumimoji="0" lang="cs-CZ" altLang="cs-CZ" sz="4800" b="1" i="0" u="none" strike="noStrike" kern="1200" cap="none" spc="0" normalizeH="0" baseline="0" noProof="0" dirty="0">
                <a:ln>
                  <a:noFill/>
                </a:ln>
                <a:effectLst/>
                <a:uLnTx/>
                <a:uFillTx/>
                <a:latin typeface="Arial" panose="020B0604020202020204" pitchFamily="34" charset="0"/>
                <a:ea typeface="Arial Unicode MS" panose="020B0604020202020204" pitchFamily="34" charset="-128"/>
                <a:cs typeface="Arial Unicode MS" panose="020B0604020202020204" pitchFamily="34" charset="-128"/>
              </a:rPr>
              <a:t>, </a:t>
            </a:r>
            <a:r>
              <a:rPr kumimoji="0" lang="cs-CZ" altLang="cs-CZ" sz="4800" b="1" i="0" u="none" strike="noStrike" kern="1200" cap="none" spc="0" normalizeH="0" baseline="0" noProof="0" dirty="0" err="1">
                <a:ln>
                  <a:noFill/>
                </a:ln>
                <a:effectLst/>
                <a:uLnTx/>
                <a:uFillTx/>
                <a:latin typeface="Arial" panose="020B0604020202020204" pitchFamily="34" charset="0"/>
                <a:ea typeface="Arial Unicode MS" panose="020B0604020202020204" pitchFamily="34" charset="-128"/>
                <a:cs typeface="Arial Unicode MS" panose="020B0604020202020204" pitchFamily="34" charset="-128"/>
              </a:rPr>
              <a:t>proof-of-concept</a:t>
            </a:r>
            <a:r>
              <a:rPr lang="cs-CZ" altLang="cs-CZ" sz="4800" b="1" dirty="0"/>
              <a:t>, komercializaci….</a:t>
            </a:r>
            <a:endParaRPr kumimoji="0" lang="cs-CZ" altLang="cs-CZ" sz="2540" b="1" i="0" u="none" strike="noStrike" kern="1200" cap="none" spc="0" normalizeH="0" baseline="0" noProof="0" dirty="0">
              <a:ln>
                <a:noFill/>
              </a:ln>
              <a:solidFill>
                <a:srgbClr val="990099"/>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cs-CZ" altLang="cs-CZ" sz="1814" b="1" i="0" u="none" strike="noStrike" kern="1200" cap="none" spc="0" normalizeH="0" baseline="0" noProof="0" dirty="0">
              <a:ln>
                <a:noFill/>
              </a:ln>
              <a:solidFill>
                <a:srgbClr val="777777"/>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cs-CZ" altLang="cs-CZ" sz="1814" b="0" i="0" u="none" strike="noStrike" kern="1200" cap="none" spc="0" normalizeH="0" baseline="0" noProof="0" dirty="0">
              <a:ln>
                <a:noFill/>
              </a:ln>
              <a:solidFill>
                <a:srgbClr val="777777"/>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cs-CZ" altLang="cs-CZ" sz="1814" b="0" i="0" u="none" strike="noStrike" kern="1200" cap="none" spc="0" normalizeH="0" baseline="0" noProof="0" dirty="0">
              <a:ln>
                <a:noFill/>
              </a:ln>
              <a:solidFill>
                <a:srgbClr val="777777"/>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cs-CZ" altLang="cs-CZ" sz="1814" b="0" i="0" u="none" strike="noStrike" kern="1200" cap="none" spc="0" normalizeH="0" baseline="0" noProof="0" dirty="0">
              <a:ln>
                <a:noFill/>
              </a:ln>
              <a:solidFill>
                <a:srgbClr val="777777"/>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cs-CZ" altLang="cs-CZ" sz="1814" b="0" i="0" u="none" strike="noStrike" kern="1200" cap="none" spc="0" normalizeH="0" baseline="0" noProof="0" dirty="0">
              <a:ln>
                <a:noFill/>
              </a:ln>
              <a:solidFill>
                <a:srgbClr val="777777"/>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cs-CZ" altLang="cs-CZ" sz="1814" b="0" i="0" u="none" strike="noStrike" kern="1200" cap="none" spc="0" normalizeH="0" baseline="0" noProof="0" dirty="0">
              <a:ln>
                <a:noFill/>
              </a:ln>
              <a:solidFill>
                <a:srgbClr val="777777"/>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cs-CZ" altLang="cs-CZ" sz="1814" b="0" i="0" u="none" strike="noStrike" kern="1200" cap="none" spc="0" normalizeH="0" baseline="0" noProof="0" dirty="0">
              <a:ln>
                <a:noFill/>
              </a:ln>
              <a:solidFill>
                <a:srgbClr val="777777"/>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cs-CZ" altLang="cs-CZ" sz="1814" b="0" i="0" u="none" strike="noStrike" kern="1200" cap="none" spc="0" normalizeH="0" baseline="0" noProof="0" dirty="0">
              <a:ln>
                <a:noFill/>
              </a:ln>
              <a:solidFill>
                <a:srgbClr val="777777"/>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0" marR="0" lvl="0" indent="0" algn="l" defTabSz="4572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cs-CZ" altLang="cs-CZ" sz="1814" b="0" i="0" u="none" strike="noStrike" kern="1200" cap="none" spc="0" normalizeH="0" baseline="0" noProof="0" dirty="0">
              <a:ln>
                <a:noFill/>
              </a:ln>
              <a:solidFill>
                <a:srgbClr val="FFFFFF"/>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a:p>
            <a:pPr marL="1828800" marR="0" lvl="4" indent="0" algn="l" defTabSz="4572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cs-CZ" altLang="cs-CZ" sz="1814" b="1" i="0" u="none" strike="noStrike" kern="1200" cap="none" spc="0" normalizeH="0" baseline="0" noProof="0" dirty="0">
              <a:ln>
                <a:noFill/>
              </a:ln>
              <a:solidFill>
                <a:srgbClr val="777777"/>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2" name="Nadpis 1">
            <a:extLst>
              <a:ext uri="{FF2B5EF4-FFF2-40B4-BE49-F238E27FC236}">
                <a16:creationId xmlns:a16="http://schemas.microsoft.com/office/drawing/2014/main" id="{8C462B0A-8730-4186-AEF3-D99A562BCB0E}"/>
              </a:ext>
            </a:extLst>
          </p:cNvPr>
          <p:cNvSpPr txBox="1">
            <a:spLocks/>
          </p:cNvSpPr>
          <p:nvPr/>
        </p:nvSpPr>
        <p:spPr>
          <a:xfrm>
            <a:off x="123691" y="5595540"/>
            <a:ext cx="4824536" cy="11025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dirty="0">
                <a:latin typeface="Arial" panose="020B0604020202020204" pitchFamily="34" charset="0"/>
                <a:cs typeface="Arial" panose="020B0604020202020204" pitchFamily="34" charset="0"/>
              </a:rPr>
              <a:t>Josef Trögl,  Katarína Kajánková</a:t>
            </a:r>
          </a:p>
          <a:p>
            <a:pPr algn="l"/>
            <a:r>
              <a:rPr lang="cs-CZ" sz="1800" dirty="0">
                <a:latin typeface="Arial" panose="020B0604020202020204" pitchFamily="34" charset="0"/>
                <a:cs typeface="Arial" panose="020B0604020202020204" pitchFamily="34" charset="0"/>
              </a:rPr>
              <a:t>josef.trogl@ujep.cz</a:t>
            </a:r>
          </a:p>
          <a:p>
            <a:pPr algn="l"/>
            <a:r>
              <a:rPr lang="cs-CZ" sz="1800" dirty="0">
                <a:latin typeface="Arial" panose="020B0604020202020204" pitchFamily="34" charset="0"/>
                <a:cs typeface="Arial" panose="020B0604020202020204" pitchFamily="34" charset="0"/>
              </a:rPr>
              <a:t>katarina.kajankova@ujep.cz</a:t>
            </a:r>
          </a:p>
        </p:txBody>
      </p:sp>
      <p:pic>
        <p:nvPicPr>
          <p:cNvPr id="6" name="Obrázek 5">
            <a:extLst>
              <a:ext uri="{FF2B5EF4-FFF2-40B4-BE49-F238E27FC236}">
                <a16:creationId xmlns:a16="http://schemas.microsoft.com/office/drawing/2014/main" id="{6B56ADB5-299C-44A6-A24B-0711500AC4C0}"/>
              </a:ext>
            </a:extLst>
          </p:cNvPr>
          <p:cNvPicPr>
            <a:picLocks noChangeAspect="1"/>
          </p:cNvPicPr>
          <p:nvPr/>
        </p:nvPicPr>
        <p:blipFill>
          <a:blip r:embed="rId3"/>
          <a:stretch>
            <a:fillRect/>
          </a:stretch>
        </p:blipFill>
        <p:spPr>
          <a:xfrm>
            <a:off x="313804" y="177326"/>
            <a:ext cx="2124075" cy="914400"/>
          </a:xfrm>
          <a:prstGeom prst="rect">
            <a:avLst/>
          </a:prstGeom>
        </p:spPr>
      </p:pic>
      <p:pic>
        <p:nvPicPr>
          <p:cNvPr id="16" name="Obrázek 15">
            <a:extLst>
              <a:ext uri="{FF2B5EF4-FFF2-40B4-BE49-F238E27FC236}">
                <a16:creationId xmlns:a16="http://schemas.microsoft.com/office/drawing/2014/main" id="{ECB78EA8-BF48-40B0-8F51-D07D741DB8E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6470" y="3362898"/>
            <a:ext cx="2240915" cy="1680210"/>
          </a:xfrm>
          <a:prstGeom prst="rect">
            <a:avLst/>
          </a:prstGeom>
          <a:noFill/>
          <a:ln>
            <a:noFill/>
          </a:ln>
        </p:spPr>
      </p:pic>
      <p:pic>
        <p:nvPicPr>
          <p:cNvPr id="17" name="Obrázek 16">
            <a:extLst>
              <a:ext uri="{FF2B5EF4-FFF2-40B4-BE49-F238E27FC236}">
                <a16:creationId xmlns:a16="http://schemas.microsoft.com/office/drawing/2014/main" id="{7563559F-D924-4CC9-9BDF-AFA52ECB03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9581" y="3362898"/>
            <a:ext cx="2240915" cy="1680210"/>
          </a:xfrm>
          <a:prstGeom prst="rect">
            <a:avLst/>
          </a:prstGeom>
          <a:noFill/>
          <a:ln>
            <a:noFill/>
          </a:ln>
        </p:spPr>
      </p:pic>
      <p:pic>
        <p:nvPicPr>
          <p:cNvPr id="18" name="Obrázek 17">
            <a:extLst>
              <a:ext uri="{FF2B5EF4-FFF2-40B4-BE49-F238E27FC236}">
                <a16:creationId xmlns:a16="http://schemas.microsoft.com/office/drawing/2014/main" id="{84B9C24A-2784-4E76-8A3D-95398512892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1260" y="3362898"/>
            <a:ext cx="2508885" cy="1789655"/>
          </a:xfrm>
          <a:prstGeom prst="rect">
            <a:avLst/>
          </a:prstGeom>
          <a:noFill/>
          <a:ln>
            <a:noFill/>
          </a:ln>
        </p:spPr>
      </p:pic>
      <p:pic>
        <p:nvPicPr>
          <p:cNvPr id="19" name="Obrázek 18">
            <a:extLst>
              <a:ext uri="{FF2B5EF4-FFF2-40B4-BE49-F238E27FC236}">
                <a16:creationId xmlns:a16="http://schemas.microsoft.com/office/drawing/2014/main" id="{9BB04E3B-7D15-494D-B09D-E6F9ABACBD5E}"/>
              </a:ext>
            </a:extLst>
          </p:cNvPr>
          <p:cNvPicPr/>
          <p:nvPr/>
        </p:nvPicPr>
        <p:blipFill>
          <a:blip r:embed="rId7"/>
          <a:stretch>
            <a:fillRect/>
          </a:stretch>
        </p:blipFill>
        <p:spPr>
          <a:xfrm>
            <a:off x="1241855" y="3362898"/>
            <a:ext cx="1804233" cy="1702878"/>
          </a:xfrm>
          <a:prstGeom prst="rect">
            <a:avLst/>
          </a:prstGeom>
        </p:spPr>
      </p:pic>
      <p:pic>
        <p:nvPicPr>
          <p:cNvPr id="10" name="Obrázek 9">
            <a:extLst>
              <a:ext uri="{FF2B5EF4-FFF2-40B4-BE49-F238E27FC236}">
                <a16:creationId xmlns:a16="http://schemas.microsoft.com/office/drawing/2014/main" id="{62220F97-F455-4E8A-80E9-E8A25715EBA7}"/>
              </a:ext>
            </a:extLst>
          </p:cNvPr>
          <p:cNvPicPr>
            <a:picLocks noChangeAspect="1"/>
          </p:cNvPicPr>
          <p:nvPr/>
        </p:nvPicPr>
        <p:blipFill>
          <a:blip r:embed="rId8"/>
          <a:stretch>
            <a:fillRect/>
          </a:stretch>
        </p:blipFill>
        <p:spPr>
          <a:xfrm>
            <a:off x="4957666" y="135961"/>
            <a:ext cx="2339295" cy="742277"/>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lstStyle/>
          <a:p>
            <a:r>
              <a:rPr lang="cs-CZ" dirty="0"/>
              <a:t>Děkuji za pozornost</a:t>
            </a:r>
          </a:p>
        </p:txBody>
      </p:sp>
      <p:pic>
        <p:nvPicPr>
          <p:cNvPr id="22530" name="Picture 2" descr="https://lh3.googleusercontent.com/P2c7pT4MNJU5HaTZNnjEv_vDS2DmKMHAy-FjctP4m2bt-h6zWAma2TXaNBX3DRezsHe5F3v-it6XJLNVmxAXsY2ZjcyO6PhoRTSDxAUvsl8nXgeW9kpERWsh9AYMRpNx0qbsI8N1nNPOkbrQinUVgOZWl9fVw4edWZoVXDaILZbnejkHqZQQGNwk5MjPtGDa9gGYextv20Mo4xiDGH9n5LE6tSkMhT6rz-dku2-imuEU-9jY-zZkZuevZQ-0Rma8Iwej0LiWqzQXMigBUglOYASbA3qpf0SgovbCieV0Gtmm1iUkQwTW-5-P0Bx4LdoQQBU22cyKYyKb7GCK9K3d14VPJqtCP-yOpOIwrlogyAeedtXi4tmbkkB015LbGwWp_CGg6NDZx6tv2Iv5KyyewtI3eDH6ptkpc72HkkkWgann9bOKSQg2a0DGZaePxd-bT4Nkh8eBsPwncKBeR6Cn11mM89dc6Z8injmGOYPle3Hw2yyY2atNIRzCZFtFmMzjj8F7LePKCtFMPam1BLTHbJCvG9HtcbnU7Y_lDY1iONTwKeOFbYnSNEUGVX2PLaBqN4Wa-e46NTjyZW0J4HqVOyVhAAhc1XTRxvq-RwX0l5rEjUsOHvO4-1zo5TUAKZVvPbHzEsGJZJgSbxP_rKpgj-DNVYZF0Xo-JoZr1k5qlWKpfOFcQjRknC-hFwoHfcoBcN48Rmd7AzUwFiw-1kcI_QWuoe-u3fCIPxskzl9qvbvqPGuTTgVkDw7AsdU=w678-h903-no?authuser=0">
            <a:extLst>
              <a:ext uri="{FF2B5EF4-FFF2-40B4-BE49-F238E27FC236}">
                <a16:creationId xmlns:a16="http://schemas.microsoft.com/office/drawing/2014/main" id="{305F0026-073D-49E5-9632-8C8D69323C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47" r="26092" b="38912"/>
          <a:stretch/>
        </p:blipFill>
        <p:spPr bwMode="auto">
          <a:xfrm>
            <a:off x="4086809" y="988906"/>
            <a:ext cx="3853542" cy="5492826"/>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a:extLst>
              <a:ext uri="{FF2B5EF4-FFF2-40B4-BE49-F238E27FC236}">
                <a16:creationId xmlns:a16="http://schemas.microsoft.com/office/drawing/2014/main" id="{E5A509B0-92B1-4E08-A2FA-7A0C94EFEC54}"/>
              </a:ext>
            </a:extLst>
          </p:cNvPr>
          <p:cNvSpPr txBox="1">
            <a:spLocks/>
          </p:cNvSpPr>
          <p:nvPr/>
        </p:nvSpPr>
        <p:spPr>
          <a:xfrm>
            <a:off x="8210604" y="5747796"/>
            <a:ext cx="3981396" cy="821852"/>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b="1" kern="1200" spc="-50" baseline="0">
                <a:solidFill>
                  <a:srgbClr val="009900"/>
                </a:solidFill>
                <a:latin typeface="Arial" panose="020B0604020202020204" pitchFamily="34" charset="0"/>
                <a:ea typeface="+mj-ea"/>
                <a:cs typeface="Arial" panose="020B0604020202020204" pitchFamily="34" charset="0"/>
              </a:defRPr>
            </a:lvl1pPr>
          </a:lstStyle>
          <a:p>
            <a:r>
              <a:rPr lang="cs-CZ" dirty="0"/>
              <a:t>Dobrou chuť</a:t>
            </a:r>
          </a:p>
        </p:txBody>
      </p:sp>
    </p:spTree>
    <p:extLst>
      <p:ext uri="{BB962C8B-B14F-4D97-AF65-F5344CB8AC3E}">
        <p14:creationId xmlns:p14="http://schemas.microsoft.com/office/powerpoint/2010/main" val="626929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ovéPole 1">
            <a:extLst>
              <a:ext uri="{FF2B5EF4-FFF2-40B4-BE49-F238E27FC236}">
                <a16:creationId xmlns:a16="http://schemas.microsoft.com/office/drawing/2014/main" id="{FA37E277-5ED5-4A0F-BAB3-C07C33DC96DA}"/>
              </a:ext>
            </a:extLst>
          </p:cNvPr>
          <p:cNvSpPr txBox="1">
            <a:spLocks noChangeArrowheads="1"/>
          </p:cNvSpPr>
          <p:nvPr/>
        </p:nvSpPr>
        <p:spPr bwMode="auto">
          <a:xfrm>
            <a:off x="347109" y="5942690"/>
            <a:ext cx="118448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altLang="cs-CZ" sz="1200" b="0" i="0" u="none" strike="noStrike" kern="1200" cap="none" spc="0" normalizeH="0" baseline="0" noProof="0" dirty="0">
                <a:ln>
                  <a:noFill/>
                </a:ln>
                <a:solidFill>
                  <a:srgbClr val="67AF23"/>
                </a:solidFill>
                <a:effectLst/>
                <a:uLnTx/>
                <a:uFillTx/>
                <a:latin typeface="Arial" panose="020B0604020202020204" pitchFamily="34" charset="0"/>
                <a:ea typeface="+mn-ea"/>
                <a:cs typeface="Arial" panose="020B0604020202020204" pitchFamily="34" charset="0"/>
              </a:rPr>
              <a:t> </a:t>
            </a:r>
            <a:endParaRPr kumimoji="0" lang="cs-CZ" alt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ovéPole 1">
            <a:extLst>
              <a:ext uri="{FF2B5EF4-FFF2-40B4-BE49-F238E27FC236}">
                <a16:creationId xmlns:a16="http://schemas.microsoft.com/office/drawing/2014/main" id="{B84821B4-45EF-47A7-980D-2B973AFBE7E0}"/>
              </a:ext>
            </a:extLst>
          </p:cNvPr>
          <p:cNvSpPr txBox="1">
            <a:spLocks noChangeArrowheads="1"/>
          </p:cNvSpPr>
          <p:nvPr/>
        </p:nvSpPr>
        <p:spPr bwMode="auto">
          <a:xfrm>
            <a:off x="322925" y="6008696"/>
            <a:ext cx="112289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defRPr/>
            </a:pPr>
            <a:r>
              <a:rPr kumimoji="0" lang="cs-CZ" altLang="cs-CZ" sz="1400" b="0" i="0" u="none" strike="noStrike" kern="1200" cap="none" spc="0" normalizeH="0" baseline="0" noProof="0" dirty="0">
                <a:ln>
                  <a:noFill/>
                </a:ln>
                <a:solidFill>
                  <a:srgbClr val="777777"/>
                </a:solidFill>
                <a:effectLst/>
                <a:uLnTx/>
                <a:uFillTx/>
                <a:latin typeface="Arial" panose="020B0604020202020204" pitchFamily="34" charset="0"/>
                <a:ea typeface="+mn-ea"/>
                <a:cs typeface="Arial" panose="020B0604020202020204" pitchFamily="34" charset="0"/>
              </a:rPr>
              <a:t>Zdroj: zákon o odpadech, foto: archiv autora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altLang="cs-CZ" sz="1400" b="0" i="0" u="none" strike="noStrike" kern="1200" cap="none" spc="0" normalizeH="0" baseline="0" noProof="0" dirty="0">
                <a:ln>
                  <a:noFill/>
                </a:ln>
                <a:solidFill>
                  <a:srgbClr val="777777"/>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altLang="cs-CZ" sz="1400" b="0" i="0" u="none" strike="noStrike" kern="1200" cap="none" spc="0" normalizeH="0" baseline="0" noProof="0" dirty="0">
              <a:ln>
                <a:noFill/>
              </a:ln>
              <a:solidFill>
                <a:srgbClr val="777777"/>
              </a:solidFill>
              <a:effectLst/>
              <a:uLnTx/>
              <a:uFillTx/>
              <a:latin typeface="Arial" panose="020B0604020202020204" pitchFamily="34" charset="0"/>
              <a:ea typeface="+mn-ea"/>
              <a:cs typeface="Arial" panose="020B0604020202020204" pitchFamily="34" charset="0"/>
            </a:endParaRPr>
          </a:p>
        </p:txBody>
      </p:sp>
      <p:sp>
        <p:nvSpPr>
          <p:cNvPr id="17" name="Content Placeholder 13">
            <a:extLst>
              <a:ext uri="{FF2B5EF4-FFF2-40B4-BE49-F238E27FC236}">
                <a16:creationId xmlns:a16="http://schemas.microsoft.com/office/drawing/2014/main" id="{0C8C4D53-52AD-4B32-8943-4A9FB761FDE4}"/>
              </a:ext>
            </a:extLst>
          </p:cNvPr>
          <p:cNvSpPr txBox="1">
            <a:spLocks/>
          </p:cNvSpPr>
          <p:nvPr/>
        </p:nvSpPr>
        <p:spPr>
          <a:xfrm>
            <a:off x="313802" y="1709667"/>
            <a:ext cx="5782197" cy="4371522"/>
          </a:xfrm>
          <a:prstGeom prst="rect">
            <a:avLst/>
          </a:prstGeom>
        </p:spPr>
        <p:txBody>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spcBef>
                <a:spcPts val="800"/>
              </a:spcBef>
              <a:spcAft>
                <a:spcPts val="300"/>
              </a:spcAft>
              <a:buNone/>
            </a:pPr>
            <a:r>
              <a:rPr lang="cs-CZ" sz="1500" b="1" dirty="0">
                <a:latin typeface="Arial" panose="020B0604020202020204" pitchFamily="34" charset="0"/>
                <a:cs typeface="Arial" panose="020B0604020202020204" pitchFamily="34" charset="0"/>
              </a:rPr>
              <a:t>Trochu teorie z legislativy ….</a:t>
            </a:r>
          </a:p>
          <a:p>
            <a:pPr marL="0" indent="0">
              <a:spcBef>
                <a:spcPts val="800"/>
              </a:spcBef>
              <a:spcAft>
                <a:spcPts val="300"/>
              </a:spcAft>
              <a:buNone/>
            </a:pPr>
            <a:endParaRPr lang="en-GB" sz="1500" b="1" dirty="0">
              <a:latin typeface="Arial" panose="020B0604020202020204" pitchFamily="34" charset="0"/>
              <a:cs typeface="Arial" panose="020B0604020202020204" pitchFamily="34" charset="0"/>
            </a:endParaRPr>
          </a:p>
          <a:p>
            <a:pPr algn="just">
              <a:spcBef>
                <a:spcPts val="300"/>
              </a:spcBef>
              <a:spcAft>
                <a:spcPts val="300"/>
              </a:spcAft>
            </a:pPr>
            <a:r>
              <a:rPr lang="cs-CZ" sz="1500" dirty="0">
                <a:latin typeface="Arial" panose="020B0604020202020204" pitchFamily="34" charset="0"/>
                <a:cs typeface="Arial" panose="020B0604020202020204" pitchFamily="34" charset="0"/>
              </a:rPr>
              <a:t>B</a:t>
            </a:r>
            <a:r>
              <a:rPr lang="en-GB" sz="1500" dirty="0" err="1">
                <a:latin typeface="Arial" panose="020B0604020202020204" pitchFamily="34" charset="0"/>
                <a:cs typeface="Arial" panose="020B0604020202020204" pitchFamily="34" charset="0"/>
              </a:rPr>
              <a:t>iologický</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odpad</a:t>
            </a:r>
            <a:r>
              <a:rPr lang="cs-CZ" sz="1500" dirty="0">
                <a:latin typeface="Arial" panose="020B0604020202020204" pitchFamily="34" charset="0"/>
                <a:cs typeface="Arial" panose="020B0604020202020204" pitchFamily="34" charset="0"/>
              </a:rPr>
              <a:t> je</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biologicky</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rozložitelný</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odpad</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ze</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zahrad</a:t>
            </a:r>
            <a:r>
              <a:rPr lang="en-GB" sz="1500" dirty="0">
                <a:latin typeface="Arial" panose="020B0604020202020204" pitchFamily="34" charset="0"/>
                <a:cs typeface="Arial" panose="020B0604020202020204" pitchFamily="34" charset="0"/>
              </a:rPr>
              <a:t> a </a:t>
            </a:r>
            <a:r>
              <a:rPr lang="en-GB" sz="1500" dirty="0" err="1">
                <a:latin typeface="Arial" panose="020B0604020202020204" pitchFamily="34" charset="0"/>
                <a:cs typeface="Arial" panose="020B0604020202020204" pitchFamily="34" charset="0"/>
              </a:rPr>
              <a:t>veřejné</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zeleně</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potravinový</a:t>
            </a:r>
            <a:r>
              <a:rPr lang="en-GB" sz="1500" dirty="0">
                <a:latin typeface="Arial" panose="020B0604020202020204" pitchFamily="34" charset="0"/>
                <a:cs typeface="Arial" panose="020B0604020202020204" pitchFamily="34" charset="0"/>
              </a:rPr>
              <a:t> a </a:t>
            </a:r>
            <a:r>
              <a:rPr lang="en-GB" sz="1500" dirty="0" err="1">
                <a:latin typeface="Arial" panose="020B0604020202020204" pitchFamily="34" charset="0"/>
                <a:cs typeface="Arial" panose="020B0604020202020204" pitchFamily="34" charset="0"/>
              </a:rPr>
              <a:t>kuchyňský</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odpad</a:t>
            </a:r>
            <a:r>
              <a:rPr lang="en-GB" sz="1500" dirty="0">
                <a:latin typeface="Arial" panose="020B0604020202020204" pitchFamily="34" charset="0"/>
                <a:cs typeface="Arial" panose="020B0604020202020204" pitchFamily="34" charset="0"/>
              </a:rPr>
              <a:t> z </a:t>
            </a:r>
            <a:r>
              <a:rPr lang="en-GB" sz="1500" dirty="0" err="1">
                <a:latin typeface="Arial" panose="020B0604020202020204" pitchFamily="34" charset="0"/>
                <a:cs typeface="Arial" panose="020B0604020202020204" pitchFamily="34" charset="0"/>
              </a:rPr>
              <a:t>domácností</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kanceláří</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restaurací</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velkoobchodu</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jídelen</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stravovacích</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nebo</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maloobchodních</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zařízení</a:t>
            </a:r>
            <a:r>
              <a:rPr lang="en-GB" sz="1500" dirty="0">
                <a:latin typeface="Arial" panose="020B0604020202020204" pitchFamily="34" charset="0"/>
                <a:cs typeface="Arial" panose="020B0604020202020204" pitchFamily="34" charset="0"/>
              </a:rPr>
              <a:t> a </a:t>
            </a:r>
            <a:r>
              <a:rPr lang="en-GB" sz="1500" dirty="0" err="1">
                <a:latin typeface="Arial" panose="020B0604020202020204" pitchFamily="34" charset="0"/>
                <a:cs typeface="Arial" panose="020B0604020202020204" pitchFamily="34" charset="0"/>
              </a:rPr>
              <a:t>srovnatelný</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odpad</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ze</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zařízení</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potravinářského</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průmyslu</a:t>
            </a:r>
            <a:r>
              <a:rPr lang="cs-CZ" sz="1500" dirty="0">
                <a:latin typeface="Arial" panose="020B0604020202020204" pitchFamily="34" charset="0"/>
                <a:cs typeface="Arial" panose="020B0604020202020204" pitchFamily="34" charset="0"/>
              </a:rPr>
              <a:t>.</a:t>
            </a:r>
          </a:p>
          <a:p>
            <a:pPr algn="just">
              <a:spcBef>
                <a:spcPts val="300"/>
              </a:spcBef>
              <a:spcAft>
                <a:spcPts val="300"/>
              </a:spcAft>
            </a:pPr>
            <a:endParaRPr lang="cs-CZ" sz="1500" dirty="0">
              <a:latin typeface="Arial" panose="020B0604020202020204" pitchFamily="34" charset="0"/>
              <a:cs typeface="Arial" panose="020B0604020202020204" pitchFamily="34" charset="0"/>
            </a:endParaRPr>
          </a:p>
          <a:p>
            <a:pPr algn="just">
              <a:spcBef>
                <a:spcPts val="300"/>
              </a:spcBef>
              <a:spcAft>
                <a:spcPts val="300"/>
              </a:spcAft>
            </a:pPr>
            <a:r>
              <a:rPr lang="en-GB" sz="1500" dirty="0">
                <a:latin typeface="Arial" panose="020B0604020202020204" pitchFamily="34" charset="0"/>
                <a:cs typeface="Arial" panose="020B0604020202020204" pitchFamily="34" charset="0"/>
              </a:rPr>
              <a:t>B</a:t>
            </a:r>
            <a:r>
              <a:rPr lang="cs-CZ" sz="1500" dirty="0" err="1">
                <a:latin typeface="Arial" panose="020B0604020202020204" pitchFamily="34" charset="0"/>
                <a:cs typeface="Arial" panose="020B0604020202020204" pitchFamily="34" charset="0"/>
              </a:rPr>
              <a:t>iologicky</a:t>
            </a:r>
            <a:r>
              <a:rPr lang="cs-CZ" sz="1500" dirty="0">
                <a:latin typeface="Arial" panose="020B0604020202020204" pitchFamily="34" charset="0"/>
                <a:cs typeface="Arial" panose="020B0604020202020204" pitchFamily="34" charset="0"/>
              </a:rPr>
              <a:t> rozložitelný odpad (BRO) je odpad, který podléhá anaerobnímu nebo aerobnímu rozkladu.</a:t>
            </a:r>
          </a:p>
          <a:p>
            <a:pPr algn="just">
              <a:spcBef>
                <a:spcPts val="300"/>
              </a:spcBef>
              <a:spcAft>
                <a:spcPts val="300"/>
              </a:spcAft>
            </a:pPr>
            <a:endParaRPr lang="cs-CZ" sz="1500" dirty="0">
              <a:latin typeface="Arial" panose="020B0604020202020204" pitchFamily="34" charset="0"/>
              <a:cs typeface="Arial" panose="020B0604020202020204" pitchFamily="34" charset="0"/>
            </a:endParaRPr>
          </a:p>
          <a:p>
            <a:pPr algn="just">
              <a:spcBef>
                <a:spcPts val="300"/>
              </a:spcBef>
              <a:spcAft>
                <a:spcPts val="300"/>
              </a:spcAft>
            </a:pPr>
            <a:r>
              <a:rPr lang="cs-CZ" sz="1500" i="1" dirty="0">
                <a:latin typeface="Arial" panose="020B0604020202020204" pitchFamily="34" charset="0"/>
                <a:cs typeface="Arial" panose="020B0604020202020204" pitchFamily="34" charset="0"/>
              </a:rPr>
              <a:t>Biologicky rozložitelný komunální odpad (BRKO) je </a:t>
            </a:r>
            <a:r>
              <a:rPr lang="en-GB" sz="1500" i="1" dirty="0" err="1">
                <a:latin typeface="Arial" panose="020B0604020202020204" pitchFamily="34" charset="0"/>
                <a:cs typeface="Arial" panose="020B0604020202020204" pitchFamily="34" charset="0"/>
              </a:rPr>
              <a:t>biologicky</a:t>
            </a:r>
            <a:r>
              <a:rPr lang="en-GB" sz="1500" i="1" dirty="0">
                <a:latin typeface="Arial" panose="020B0604020202020204" pitchFamily="34" charset="0"/>
                <a:cs typeface="Arial" panose="020B0604020202020204" pitchFamily="34" charset="0"/>
              </a:rPr>
              <a:t> </a:t>
            </a:r>
            <a:r>
              <a:rPr lang="en-GB" sz="1500" i="1" dirty="0" err="1">
                <a:latin typeface="Arial" panose="020B0604020202020204" pitchFamily="34" charset="0"/>
                <a:cs typeface="Arial" panose="020B0604020202020204" pitchFamily="34" charset="0"/>
              </a:rPr>
              <a:t>rozložiteln</a:t>
            </a:r>
            <a:r>
              <a:rPr lang="cs-CZ" sz="1500" i="1" dirty="0">
                <a:latin typeface="Arial" panose="020B0604020202020204" pitchFamily="34" charset="0"/>
                <a:cs typeface="Arial" panose="020B0604020202020204" pitchFamily="34" charset="0"/>
              </a:rPr>
              <a:t>ý odpad obsažený v komunálním odpadu</a:t>
            </a:r>
            <a:r>
              <a:rPr lang="cs-CZ" sz="1500" dirty="0">
                <a:latin typeface="Arial" panose="020B0604020202020204" pitchFamily="34" charset="0"/>
                <a:cs typeface="Arial" panose="020B0604020202020204" pitchFamily="34" charset="0"/>
              </a:rPr>
              <a:t>.  </a:t>
            </a:r>
            <a:endParaRPr lang="en-GB" sz="1500" dirty="0">
              <a:latin typeface="Arial" panose="020B0604020202020204" pitchFamily="34" charset="0"/>
              <a:cs typeface="Arial" panose="020B0604020202020204" pitchFamily="34" charset="0"/>
            </a:endParaRPr>
          </a:p>
        </p:txBody>
      </p:sp>
      <p:pic>
        <p:nvPicPr>
          <p:cNvPr id="15" name="Obrázek 14">
            <a:extLst>
              <a:ext uri="{FF2B5EF4-FFF2-40B4-BE49-F238E27FC236}">
                <a16:creationId xmlns:a16="http://schemas.microsoft.com/office/drawing/2014/main" id="{B95BB7DC-8893-4FFF-8683-B5D61E7A9C73}"/>
              </a:ext>
            </a:extLst>
          </p:cNvPr>
          <p:cNvPicPr>
            <a:picLocks noChangeAspect="1"/>
          </p:cNvPicPr>
          <p:nvPr/>
        </p:nvPicPr>
        <p:blipFill>
          <a:blip r:embed="rId3"/>
          <a:stretch>
            <a:fillRect/>
          </a:stretch>
        </p:blipFill>
        <p:spPr>
          <a:xfrm>
            <a:off x="313804" y="177326"/>
            <a:ext cx="2124075" cy="914400"/>
          </a:xfrm>
          <a:prstGeom prst="rect">
            <a:avLst/>
          </a:prstGeom>
        </p:spPr>
      </p:pic>
      <p:pic>
        <p:nvPicPr>
          <p:cNvPr id="8" name="Obrázek 7" descr="Obsah obrázku stůl, jídlo, talíř, ovoce&#10;&#10;Popis byl vytvořen automaticky">
            <a:extLst>
              <a:ext uri="{FF2B5EF4-FFF2-40B4-BE49-F238E27FC236}">
                <a16:creationId xmlns:a16="http://schemas.microsoft.com/office/drawing/2014/main" id="{6BDEAAD2-CEAA-4999-955F-B1B4BEF3B945}"/>
              </a:ext>
            </a:extLst>
          </p:cNvPr>
          <p:cNvPicPr>
            <a:picLocks noChangeAspect="1"/>
          </p:cNvPicPr>
          <p:nvPr/>
        </p:nvPicPr>
        <p:blipFill>
          <a:blip r:embed="rId4"/>
          <a:stretch>
            <a:fillRect/>
          </a:stretch>
        </p:blipFill>
        <p:spPr>
          <a:xfrm rot="10800000">
            <a:off x="7339958" y="2440144"/>
            <a:ext cx="3608083" cy="2706063"/>
          </a:xfrm>
          <a:prstGeom prst="rect">
            <a:avLst/>
          </a:prstGeom>
        </p:spPr>
      </p:pic>
    </p:spTree>
    <p:extLst>
      <p:ext uri="{BB962C8B-B14F-4D97-AF65-F5344CB8AC3E}">
        <p14:creationId xmlns:p14="http://schemas.microsoft.com/office/powerpoint/2010/main" val="2248277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ovéPole 1">
            <a:extLst>
              <a:ext uri="{FF2B5EF4-FFF2-40B4-BE49-F238E27FC236}">
                <a16:creationId xmlns:a16="http://schemas.microsoft.com/office/drawing/2014/main" id="{FA37E277-5ED5-4A0F-BAB3-C07C33DC96DA}"/>
              </a:ext>
            </a:extLst>
          </p:cNvPr>
          <p:cNvSpPr txBox="1">
            <a:spLocks noChangeArrowheads="1"/>
          </p:cNvSpPr>
          <p:nvPr/>
        </p:nvSpPr>
        <p:spPr bwMode="auto">
          <a:xfrm>
            <a:off x="347109" y="5942690"/>
            <a:ext cx="118448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altLang="cs-CZ" sz="1200" b="0" i="0" u="none" strike="noStrike" kern="1200" cap="none" spc="0" normalizeH="0" baseline="0" noProof="0" dirty="0">
                <a:ln>
                  <a:noFill/>
                </a:ln>
                <a:solidFill>
                  <a:srgbClr val="67AF23"/>
                </a:solidFill>
                <a:effectLst/>
                <a:uLnTx/>
                <a:uFillTx/>
                <a:latin typeface="Arial" panose="020B0604020202020204" pitchFamily="34" charset="0"/>
                <a:ea typeface="+mn-ea"/>
                <a:cs typeface="Arial" panose="020B0604020202020204" pitchFamily="34" charset="0"/>
              </a:rPr>
              <a:t> </a:t>
            </a:r>
            <a:endParaRPr kumimoji="0" lang="cs-CZ" alt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ovéPole 1">
            <a:extLst>
              <a:ext uri="{FF2B5EF4-FFF2-40B4-BE49-F238E27FC236}">
                <a16:creationId xmlns:a16="http://schemas.microsoft.com/office/drawing/2014/main" id="{B84821B4-45EF-47A7-980D-2B973AFBE7E0}"/>
              </a:ext>
            </a:extLst>
          </p:cNvPr>
          <p:cNvSpPr txBox="1">
            <a:spLocks noChangeArrowheads="1"/>
          </p:cNvSpPr>
          <p:nvPr/>
        </p:nvSpPr>
        <p:spPr bwMode="auto">
          <a:xfrm>
            <a:off x="322925" y="6008696"/>
            <a:ext cx="112289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altLang="cs-CZ" sz="1400" b="0" i="0" u="none" strike="noStrike" kern="1200" cap="none" spc="0" normalizeH="0" baseline="0" noProof="0" dirty="0">
                <a:ln>
                  <a:noFill/>
                </a:ln>
                <a:solidFill>
                  <a:srgbClr val="777777"/>
                </a:solidFill>
                <a:effectLst/>
                <a:uLnTx/>
                <a:uFillTx/>
                <a:latin typeface="Arial" panose="020B0604020202020204" pitchFamily="34" charset="0"/>
                <a:ea typeface="+mn-ea"/>
                <a:cs typeface="Arial" panose="020B0604020202020204" pitchFamily="34" charset="0"/>
              </a:rPr>
              <a:t>Zdroj: zákon o odpadech, foto: archiv autora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altLang="cs-CZ" sz="1400" b="0" i="0" u="none" strike="noStrike" kern="1200" cap="none" spc="0" normalizeH="0" baseline="0" noProof="0" dirty="0">
              <a:ln>
                <a:noFill/>
              </a:ln>
              <a:solidFill>
                <a:srgbClr val="777777"/>
              </a:solidFill>
              <a:effectLst/>
              <a:uLnTx/>
              <a:uFillTx/>
              <a:latin typeface="Arial" panose="020B0604020202020204" pitchFamily="34" charset="0"/>
              <a:ea typeface="+mn-ea"/>
              <a:cs typeface="Arial" panose="020B0604020202020204" pitchFamily="34" charset="0"/>
            </a:endParaRPr>
          </a:p>
        </p:txBody>
      </p:sp>
      <p:pic>
        <p:nvPicPr>
          <p:cNvPr id="14" name="Obrázek 13" descr="Obsah obrázku tržiště, lidé, několik, výprodej&#10;&#10;Popis byl vytvořen automaticky">
            <a:extLst>
              <a:ext uri="{FF2B5EF4-FFF2-40B4-BE49-F238E27FC236}">
                <a16:creationId xmlns:a16="http://schemas.microsoft.com/office/drawing/2014/main" id="{124B618E-4103-4804-AE1B-BDFF60C70E02}"/>
              </a:ext>
            </a:extLst>
          </p:cNvPr>
          <p:cNvPicPr>
            <a:picLocks noChangeAspect="1"/>
          </p:cNvPicPr>
          <p:nvPr/>
        </p:nvPicPr>
        <p:blipFill>
          <a:blip r:embed="rId3"/>
          <a:stretch>
            <a:fillRect/>
          </a:stretch>
        </p:blipFill>
        <p:spPr>
          <a:xfrm rot="5400000">
            <a:off x="114972" y="1843928"/>
            <a:ext cx="4550085" cy="3412564"/>
          </a:xfrm>
          <a:prstGeom prst="rect">
            <a:avLst/>
          </a:prstGeom>
        </p:spPr>
      </p:pic>
      <p:sp>
        <p:nvSpPr>
          <p:cNvPr id="18" name="Content Placeholder 13">
            <a:extLst>
              <a:ext uri="{FF2B5EF4-FFF2-40B4-BE49-F238E27FC236}">
                <a16:creationId xmlns:a16="http://schemas.microsoft.com/office/drawing/2014/main" id="{ED1EDC96-46A7-4908-BE4A-819D8B9D3796}"/>
              </a:ext>
            </a:extLst>
          </p:cNvPr>
          <p:cNvSpPr txBox="1">
            <a:spLocks/>
          </p:cNvSpPr>
          <p:nvPr/>
        </p:nvSpPr>
        <p:spPr>
          <a:xfrm>
            <a:off x="4297681" y="879645"/>
            <a:ext cx="7210587" cy="5374170"/>
          </a:xfrm>
          <a:prstGeom prst="rect">
            <a:avLst/>
          </a:prstGeom>
        </p:spPr>
        <p:txBody>
          <a:bodyPr vert="horz" lIns="0" tIns="45720" rIns="0" bIns="45720" rtlCol="0">
            <a:noAutofit/>
          </a:bodyPr>
          <a:lstStyle>
            <a:lvl1pPr marL="0" indent="0" algn="l" defTabSz="914400" rtl="0" eaLnBrk="1" latinLnBrk="0" hangingPunct="1">
              <a:lnSpc>
                <a:spcPct val="110000"/>
              </a:lnSpc>
              <a:spcBef>
                <a:spcPts val="500"/>
              </a:spcBef>
              <a:spcAft>
                <a:spcPts val="500"/>
              </a:spcAft>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spcAft>
                <a:spcPts val="300"/>
              </a:spcAft>
            </a:pPr>
            <a:r>
              <a:rPr lang="pl-PL" b="1" dirty="0">
                <a:latin typeface="Arial" panose="020B0604020202020204" pitchFamily="34" charset="0"/>
                <a:cs typeface="Arial" panose="020B0604020202020204" pitchFamily="34" charset="0"/>
              </a:rPr>
              <a:t>Odpad z domácností</a:t>
            </a:r>
          </a:p>
          <a:p>
            <a:pPr algn="just">
              <a:spcBef>
                <a:spcPts val="800"/>
              </a:spcBef>
              <a:spcAft>
                <a:spcPts val="300"/>
              </a:spcAft>
            </a:pPr>
            <a:r>
              <a:rPr lang="cs-CZ" dirty="0">
                <a:latin typeface="Arial" panose="020B0604020202020204" pitchFamily="34" charset="0"/>
                <a:cs typeface="Arial" panose="020B0604020202020204" pitchFamily="34" charset="0"/>
              </a:rPr>
              <a:t>Obec je povinna určit místa pro oddělené soustřeďování komunálního odpadu, a to </a:t>
            </a:r>
            <a:r>
              <a:rPr lang="cs-CZ" i="1" dirty="0">
                <a:latin typeface="Arial" panose="020B0604020202020204" pitchFamily="34" charset="0"/>
                <a:cs typeface="Arial" panose="020B0604020202020204" pitchFamily="34" charset="0"/>
              </a:rPr>
              <a:t>alespoň</a:t>
            </a:r>
            <a:r>
              <a:rPr lang="cs-CZ" dirty="0">
                <a:latin typeface="Arial" panose="020B0604020202020204" pitchFamily="34" charset="0"/>
                <a:cs typeface="Arial" panose="020B0604020202020204" pitchFamily="34" charset="0"/>
              </a:rPr>
              <a:t> nebezpečného odpadu, papíru, plastů, skla, kovů, </a:t>
            </a:r>
            <a:r>
              <a:rPr lang="cs-CZ" i="1" dirty="0">
                <a:latin typeface="Arial" panose="020B0604020202020204" pitchFamily="34" charset="0"/>
                <a:cs typeface="Arial" panose="020B0604020202020204" pitchFamily="34" charset="0"/>
              </a:rPr>
              <a:t>biologického odpadu, jedlých olejů a tuků </a:t>
            </a:r>
            <a:r>
              <a:rPr lang="cs-CZ" dirty="0">
                <a:latin typeface="Arial" panose="020B0604020202020204" pitchFamily="34" charset="0"/>
                <a:cs typeface="Arial" panose="020B0604020202020204" pitchFamily="34" charset="0"/>
              </a:rPr>
              <a:t>a od 1. ledna 2025 rovněž textilu. Obec není povinna odděleně soustřeďovat odpad plastů, skla a kovů, pokud tím nedojde s ohledem na další způsob nakládání s nimi k ohrožení možnosti provedení jejich recyklace.</a:t>
            </a:r>
          </a:p>
          <a:p>
            <a:pPr algn="just">
              <a:spcBef>
                <a:spcPts val="800"/>
              </a:spcBef>
              <a:spcAft>
                <a:spcPts val="300"/>
              </a:spcAft>
            </a:pPr>
            <a:endParaRPr lang="cs-CZ" b="1" dirty="0">
              <a:latin typeface="Arial" panose="020B0604020202020204" pitchFamily="34" charset="0"/>
              <a:cs typeface="Arial" panose="020B0604020202020204" pitchFamily="34" charset="0"/>
            </a:endParaRPr>
          </a:p>
          <a:p>
            <a:pPr algn="just">
              <a:spcBef>
                <a:spcPts val="800"/>
              </a:spcBef>
              <a:spcAft>
                <a:spcPts val="300"/>
              </a:spcAft>
            </a:pPr>
            <a:r>
              <a:rPr lang="cs-CZ" b="1" dirty="0">
                <a:latin typeface="Arial" panose="020B0604020202020204" pitchFamily="34" charset="0"/>
                <a:cs typeface="Arial" panose="020B0604020202020204" pitchFamily="34" charset="0"/>
              </a:rPr>
              <a:t>Odpad z veřejného/společného stravování </a:t>
            </a:r>
          </a:p>
          <a:p>
            <a:pPr algn="just">
              <a:spcBef>
                <a:spcPts val="800"/>
              </a:spcBef>
              <a:spcAft>
                <a:spcPts val="300"/>
              </a:spcAft>
            </a:pPr>
            <a:r>
              <a:rPr lang="cs-CZ" dirty="0">
                <a:latin typeface="Arial" panose="020B0604020202020204" pitchFamily="34" charset="0"/>
                <a:cs typeface="Arial" panose="020B0604020202020204" pitchFamily="34" charset="0"/>
              </a:rPr>
              <a:t>Biologicky rozložitelný komunální </a:t>
            </a:r>
            <a:r>
              <a:rPr lang="cs-CZ" b="1" dirty="0">
                <a:latin typeface="Arial" panose="020B0604020202020204" pitchFamily="34" charset="0"/>
                <a:cs typeface="Arial" panose="020B0604020202020204" pitchFamily="34" charset="0"/>
              </a:rPr>
              <a:t>odpad z veřejného/společného stravován</a:t>
            </a:r>
            <a:r>
              <a:rPr lang="cs-CZ" dirty="0">
                <a:latin typeface="Arial" panose="020B0604020202020204" pitchFamily="34" charset="0"/>
                <a:cs typeface="Arial" panose="020B0604020202020204" pitchFamily="34" charset="0"/>
              </a:rPr>
              <a:t>í je zařazen podle článku 10 Nařízení Evropského parlamentu a Rady (ES) č. 1069/2009 ze dne 21. října 2009 o hygienických pravidlech pro vedlejší produkty živočišného původu a získané produkty, které nejsou určeny k lidské spotřebě, a o zrušení nařízení (ES) č. 1774/2002  do skupiny </a:t>
            </a:r>
            <a:r>
              <a:rPr lang="cs-CZ" b="1" dirty="0">
                <a:latin typeface="Arial" panose="020B0604020202020204" pitchFamily="34" charset="0"/>
                <a:cs typeface="Arial" panose="020B0604020202020204" pitchFamily="34" charset="0"/>
              </a:rPr>
              <a:t>Materiál kategorie 3</a:t>
            </a:r>
            <a:r>
              <a:rPr lang="cs-CZ" dirty="0">
                <a:latin typeface="Arial" panose="020B0604020202020204" pitchFamily="34" charset="0"/>
                <a:cs typeface="Arial" panose="020B0604020202020204" pitchFamily="34" charset="0"/>
              </a:rPr>
              <a:t>, který zahrnuje další vedlejší produkty živočišného původu jako odpady ze stravovacích zařízení. Výjimku tvoří pouze odpad ze stravovacích zařízení vzniklý v dopravních prostředcích mezinárodních přeprav, který je zařazen do skupiny Materiálu kategorie 1. </a:t>
            </a:r>
          </a:p>
          <a:p>
            <a:pPr algn="just">
              <a:spcBef>
                <a:spcPts val="800"/>
              </a:spcBef>
              <a:spcAft>
                <a:spcPts val="300"/>
              </a:spcAft>
            </a:pPr>
            <a:r>
              <a:rPr lang="cs-CZ" dirty="0">
                <a:latin typeface="Arial" panose="020B0604020202020204" pitchFamily="34" charset="0"/>
                <a:cs typeface="Arial" panose="020B0604020202020204" pitchFamily="34" charset="0"/>
              </a:rPr>
              <a:t>Podle platné legislativy ČR je odpad z veřejného stravování samostatně tříděn a zařazování podle Katalogu odpadů.</a:t>
            </a:r>
          </a:p>
        </p:txBody>
      </p:sp>
      <p:pic>
        <p:nvPicPr>
          <p:cNvPr id="15" name="Obrázek 14">
            <a:extLst>
              <a:ext uri="{FF2B5EF4-FFF2-40B4-BE49-F238E27FC236}">
                <a16:creationId xmlns:a16="http://schemas.microsoft.com/office/drawing/2014/main" id="{B95BB7DC-8893-4FFF-8683-B5D61E7A9C73}"/>
              </a:ext>
            </a:extLst>
          </p:cNvPr>
          <p:cNvPicPr>
            <a:picLocks noChangeAspect="1"/>
          </p:cNvPicPr>
          <p:nvPr/>
        </p:nvPicPr>
        <p:blipFill>
          <a:blip r:embed="rId4"/>
          <a:stretch>
            <a:fillRect/>
          </a:stretch>
        </p:blipFill>
        <p:spPr>
          <a:xfrm>
            <a:off x="313804" y="177326"/>
            <a:ext cx="2124075" cy="914400"/>
          </a:xfrm>
          <a:prstGeom prst="rect">
            <a:avLst/>
          </a:prstGeom>
        </p:spPr>
      </p:pic>
    </p:spTree>
    <p:extLst>
      <p:ext uri="{BB962C8B-B14F-4D97-AF65-F5344CB8AC3E}">
        <p14:creationId xmlns:p14="http://schemas.microsoft.com/office/powerpoint/2010/main" val="10590992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ovéPole 1">
            <a:extLst>
              <a:ext uri="{FF2B5EF4-FFF2-40B4-BE49-F238E27FC236}">
                <a16:creationId xmlns:a16="http://schemas.microsoft.com/office/drawing/2014/main" id="{FA37E277-5ED5-4A0F-BAB3-C07C33DC96DA}"/>
              </a:ext>
            </a:extLst>
          </p:cNvPr>
          <p:cNvSpPr txBox="1">
            <a:spLocks noChangeArrowheads="1"/>
          </p:cNvSpPr>
          <p:nvPr/>
        </p:nvSpPr>
        <p:spPr bwMode="auto">
          <a:xfrm>
            <a:off x="347109" y="5942690"/>
            <a:ext cx="118448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altLang="cs-CZ" sz="1200" b="0" i="0" u="none" strike="noStrike" kern="1200" cap="none" spc="0" normalizeH="0" baseline="0" noProof="0" dirty="0">
                <a:ln>
                  <a:noFill/>
                </a:ln>
                <a:solidFill>
                  <a:srgbClr val="67AF23"/>
                </a:solidFill>
                <a:effectLst/>
                <a:uLnTx/>
                <a:uFillTx/>
                <a:latin typeface="Arial" panose="020B0604020202020204" pitchFamily="34" charset="0"/>
                <a:ea typeface="+mn-ea"/>
                <a:cs typeface="Arial" panose="020B0604020202020204" pitchFamily="34" charset="0"/>
              </a:rPr>
              <a:t> </a:t>
            </a:r>
            <a:endParaRPr kumimoji="0" lang="cs-CZ" alt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ovéPole 1">
            <a:extLst>
              <a:ext uri="{FF2B5EF4-FFF2-40B4-BE49-F238E27FC236}">
                <a16:creationId xmlns:a16="http://schemas.microsoft.com/office/drawing/2014/main" id="{B84821B4-45EF-47A7-980D-2B973AFBE7E0}"/>
              </a:ext>
            </a:extLst>
          </p:cNvPr>
          <p:cNvSpPr txBox="1">
            <a:spLocks noChangeArrowheads="1"/>
          </p:cNvSpPr>
          <p:nvPr/>
        </p:nvSpPr>
        <p:spPr bwMode="auto">
          <a:xfrm>
            <a:off x="322925" y="6008696"/>
            <a:ext cx="112289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altLang="cs-CZ" sz="1400" b="0" i="0" u="none" strike="noStrike" kern="1200" cap="none" spc="0" normalizeH="0" baseline="0" noProof="0" dirty="0">
                <a:ln>
                  <a:noFill/>
                </a:ln>
                <a:solidFill>
                  <a:srgbClr val="777777"/>
                </a:solidFill>
                <a:effectLst/>
                <a:uLnTx/>
                <a:uFillTx/>
                <a:latin typeface="Arial" panose="020B0604020202020204" pitchFamily="34" charset="0"/>
                <a:ea typeface="+mn-ea"/>
                <a:cs typeface="Arial" panose="020B0604020202020204" pitchFamily="34" charset="0"/>
              </a:rPr>
              <a:t>Zdroj: vyhláška č. 273/2021 Sb., Nařízení Evropského parlamentu a Rady (ES) č. 1069/2009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altLang="cs-CZ" sz="1400" b="0" i="0" u="none" strike="noStrike" kern="1200" cap="none" spc="0" normalizeH="0" baseline="0" noProof="0" dirty="0">
              <a:ln>
                <a:noFill/>
              </a:ln>
              <a:solidFill>
                <a:srgbClr val="777777"/>
              </a:solidFill>
              <a:effectLst/>
              <a:uLnTx/>
              <a:uFillTx/>
              <a:latin typeface="Arial" panose="020B0604020202020204" pitchFamily="34" charset="0"/>
              <a:ea typeface="+mn-ea"/>
              <a:cs typeface="Arial" panose="020B0604020202020204" pitchFamily="34" charset="0"/>
            </a:endParaRPr>
          </a:p>
        </p:txBody>
      </p:sp>
      <p:sp>
        <p:nvSpPr>
          <p:cNvPr id="18" name="Content Placeholder 13">
            <a:extLst>
              <a:ext uri="{FF2B5EF4-FFF2-40B4-BE49-F238E27FC236}">
                <a16:creationId xmlns:a16="http://schemas.microsoft.com/office/drawing/2014/main" id="{ED1EDC96-46A7-4908-BE4A-819D8B9D3796}"/>
              </a:ext>
            </a:extLst>
          </p:cNvPr>
          <p:cNvSpPr txBox="1">
            <a:spLocks/>
          </p:cNvSpPr>
          <p:nvPr/>
        </p:nvSpPr>
        <p:spPr>
          <a:xfrm>
            <a:off x="559702" y="1452999"/>
            <a:ext cx="11144618" cy="797903"/>
          </a:xfrm>
          <a:prstGeom prst="rect">
            <a:avLst/>
          </a:prstGeom>
        </p:spPr>
        <p:txBody>
          <a:bodyPr vert="horz" lIns="0" tIns="45720" rIns="0" bIns="45720" rtlCol="0">
            <a:noAutofit/>
          </a:bodyPr>
          <a:lstStyle>
            <a:lvl1pPr marL="0" indent="0" algn="l" defTabSz="914400" rtl="0" eaLnBrk="1" latinLnBrk="0" hangingPunct="1">
              <a:lnSpc>
                <a:spcPct val="110000"/>
              </a:lnSpc>
              <a:spcBef>
                <a:spcPts val="500"/>
              </a:spcBef>
              <a:spcAft>
                <a:spcPts val="500"/>
              </a:spcAft>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800"/>
              </a:spcBef>
              <a:spcAft>
                <a:spcPts val="300"/>
              </a:spcAft>
            </a:pPr>
            <a:r>
              <a:rPr lang="cs-CZ" dirty="0">
                <a:latin typeface="Arial" panose="020B0604020202020204" pitchFamily="34" charset="0"/>
                <a:cs typeface="Arial" panose="020B0604020202020204" pitchFamily="34" charset="0"/>
              </a:rPr>
              <a:t>Odpad ze stravoven, který je zařazen do skupiny Materiál kategorie 3 lze materiálově využít zkompostováním nebo energeticky jako bioplyn nebo ho zpracovat dalšími způsoby uvedenými v nařízení. (Nařízení Evropského parlamentu a Rady (ES) č. 1069/2009)</a:t>
            </a:r>
          </a:p>
        </p:txBody>
      </p:sp>
      <p:pic>
        <p:nvPicPr>
          <p:cNvPr id="15" name="Obrázek 14">
            <a:extLst>
              <a:ext uri="{FF2B5EF4-FFF2-40B4-BE49-F238E27FC236}">
                <a16:creationId xmlns:a16="http://schemas.microsoft.com/office/drawing/2014/main" id="{B95BB7DC-8893-4FFF-8683-B5D61E7A9C73}"/>
              </a:ext>
            </a:extLst>
          </p:cNvPr>
          <p:cNvPicPr>
            <a:picLocks noChangeAspect="1"/>
          </p:cNvPicPr>
          <p:nvPr/>
        </p:nvPicPr>
        <p:blipFill>
          <a:blip r:embed="rId3"/>
          <a:stretch>
            <a:fillRect/>
          </a:stretch>
        </p:blipFill>
        <p:spPr>
          <a:xfrm>
            <a:off x="313804" y="177326"/>
            <a:ext cx="2124075" cy="914400"/>
          </a:xfrm>
          <a:prstGeom prst="rect">
            <a:avLst/>
          </a:prstGeom>
        </p:spPr>
      </p:pic>
      <p:pic>
        <p:nvPicPr>
          <p:cNvPr id="3" name="Obrázek 2">
            <a:extLst>
              <a:ext uri="{FF2B5EF4-FFF2-40B4-BE49-F238E27FC236}">
                <a16:creationId xmlns:a16="http://schemas.microsoft.com/office/drawing/2014/main" id="{61D6897F-1732-4D64-A211-1A980B2FB23A}"/>
              </a:ext>
            </a:extLst>
          </p:cNvPr>
          <p:cNvPicPr>
            <a:picLocks noChangeAspect="1"/>
          </p:cNvPicPr>
          <p:nvPr/>
        </p:nvPicPr>
        <p:blipFill>
          <a:blip r:embed="rId4"/>
          <a:stretch>
            <a:fillRect/>
          </a:stretch>
        </p:blipFill>
        <p:spPr>
          <a:xfrm>
            <a:off x="9113710" y="2250902"/>
            <a:ext cx="2816162" cy="3053515"/>
          </a:xfrm>
          <a:prstGeom prst="rect">
            <a:avLst/>
          </a:prstGeom>
        </p:spPr>
      </p:pic>
      <p:sp>
        <p:nvSpPr>
          <p:cNvPr id="10" name="Content Placeholder 13">
            <a:extLst>
              <a:ext uri="{FF2B5EF4-FFF2-40B4-BE49-F238E27FC236}">
                <a16:creationId xmlns:a16="http://schemas.microsoft.com/office/drawing/2014/main" id="{5508F287-D60A-4798-B8BE-10D5E36C570D}"/>
              </a:ext>
            </a:extLst>
          </p:cNvPr>
          <p:cNvSpPr txBox="1">
            <a:spLocks/>
          </p:cNvSpPr>
          <p:nvPr/>
        </p:nvSpPr>
        <p:spPr>
          <a:xfrm>
            <a:off x="559702" y="2215804"/>
            <a:ext cx="8400478" cy="4062413"/>
          </a:xfrm>
          <a:prstGeom prst="rect">
            <a:avLst/>
          </a:prstGeom>
        </p:spPr>
        <p:txBody>
          <a:bodyPr vert="horz" lIns="0" tIns="45720" rIns="0" bIns="45720" rtlCol="0">
            <a:noAutofit/>
          </a:bodyPr>
          <a:lstStyle>
            <a:lvl1pPr marL="0" indent="0" algn="l" defTabSz="914400" rtl="0" eaLnBrk="1" latinLnBrk="0" hangingPunct="1">
              <a:lnSpc>
                <a:spcPct val="110000"/>
              </a:lnSpc>
              <a:spcBef>
                <a:spcPts val="500"/>
              </a:spcBef>
              <a:spcAft>
                <a:spcPts val="500"/>
              </a:spcAft>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800"/>
              </a:spcBef>
              <a:spcAft>
                <a:spcPts val="300"/>
              </a:spcAft>
            </a:pPr>
            <a:r>
              <a:rPr lang="cs-CZ" dirty="0">
                <a:latin typeface="Arial" panose="020B0604020202020204" pitchFamily="34" charset="0"/>
                <a:cs typeface="Arial" panose="020B0604020202020204" pitchFamily="34" charset="0"/>
              </a:rPr>
              <a:t>Zařízení určená k nakládání s biologicky rozložitelnými odpady se podle používané technologie, dle vyhlášky č. 273/2021 Sb. o podrobnostech nakládání s odpady, dělí na</a:t>
            </a:r>
          </a:p>
          <a:p>
            <a:pPr algn="just">
              <a:spcBef>
                <a:spcPts val="800"/>
              </a:spcBef>
              <a:spcAft>
                <a:spcPts val="300"/>
              </a:spcAft>
            </a:pPr>
            <a:r>
              <a:rPr lang="cs-CZ" dirty="0">
                <a:latin typeface="Arial" panose="020B0604020202020204" pitchFamily="34" charset="0"/>
                <a:cs typeface="Arial" panose="020B0604020202020204" pitchFamily="34" charset="0"/>
              </a:rPr>
              <a:t>a) </a:t>
            </a:r>
            <a:r>
              <a:rPr lang="cs-CZ" b="1" dirty="0">
                <a:latin typeface="Arial" panose="020B0604020202020204" pitchFamily="34" charset="0"/>
                <a:cs typeface="Arial" panose="020B0604020202020204" pitchFamily="34" charset="0"/>
              </a:rPr>
              <a:t>kompostárny</a:t>
            </a:r>
            <a:r>
              <a:rPr lang="cs-CZ" dirty="0">
                <a:latin typeface="Arial" panose="020B0604020202020204" pitchFamily="34" charset="0"/>
                <a:cs typeface="Arial" panose="020B0604020202020204" pitchFamily="34" charset="0"/>
              </a:rPr>
              <a:t> s aerobním procesem zpracování biologicky rozložitelných odpadů,</a:t>
            </a:r>
          </a:p>
          <a:p>
            <a:pPr algn="just">
              <a:spcBef>
                <a:spcPts val="800"/>
              </a:spcBef>
              <a:spcAft>
                <a:spcPts val="300"/>
              </a:spcAft>
            </a:pPr>
            <a:r>
              <a:rPr lang="cs-CZ" dirty="0">
                <a:latin typeface="Arial" panose="020B0604020202020204" pitchFamily="34" charset="0"/>
                <a:cs typeface="Arial" panose="020B0604020202020204" pitchFamily="34" charset="0"/>
              </a:rPr>
              <a:t>b) </a:t>
            </a:r>
            <a:r>
              <a:rPr lang="cs-CZ" b="1" dirty="0" err="1">
                <a:latin typeface="Arial" panose="020B0604020202020204" pitchFamily="34" charset="0"/>
                <a:cs typeface="Arial" panose="020B0604020202020204" pitchFamily="34" charset="0"/>
              </a:rPr>
              <a:t>vermikompostárny</a:t>
            </a:r>
            <a:r>
              <a:rPr lang="cs-CZ" dirty="0">
                <a:latin typeface="Arial" panose="020B0604020202020204" pitchFamily="34" charset="0"/>
                <a:cs typeface="Arial" panose="020B0604020202020204" pitchFamily="34" charset="0"/>
              </a:rPr>
              <a:t> s aerobním procesem zpracování biologicky rozložitelných odpadů pomocí žížal,</a:t>
            </a:r>
          </a:p>
          <a:p>
            <a:pPr algn="just">
              <a:spcBef>
                <a:spcPts val="800"/>
              </a:spcBef>
              <a:spcAft>
                <a:spcPts val="300"/>
              </a:spcAft>
            </a:pPr>
            <a:r>
              <a:rPr lang="cs-CZ" dirty="0">
                <a:latin typeface="Arial" panose="020B0604020202020204" pitchFamily="34" charset="0"/>
                <a:cs typeface="Arial" panose="020B0604020202020204" pitchFamily="34" charset="0"/>
              </a:rPr>
              <a:t>c) </a:t>
            </a:r>
            <a:r>
              <a:rPr lang="cs-CZ" b="1" dirty="0">
                <a:latin typeface="Arial" panose="020B0604020202020204" pitchFamily="34" charset="0"/>
                <a:cs typeface="Arial" panose="020B0604020202020204" pitchFamily="34" charset="0"/>
              </a:rPr>
              <a:t>bioplynové stanice </a:t>
            </a:r>
            <a:r>
              <a:rPr lang="cs-CZ" dirty="0">
                <a:latin typeface="Arial" panose="020B0604020202020204" pitchFamily="34" charset="0"/>
                <a:cs typeface="Arial" panose="020B0604020202020204" pitchFamily="34" charset="0"/>
              </a:rPr>
              <a:t>s anaerobním procesem zpracování biologicky rozložitelných odpadů,</a:t>
            </a:r>
          </a:p>
          <a:p>
            <a:pPr algn="just">
              <a:spcBef>
                <a:spcPts val="800"/>
              </a:spcBef>
              <a:spcAft>
                <a:spcPts val="300"/>
              </a:spcAft>
            </a:pPr>
            <a:r>
              <a:rPr lang="cs-CZ" dirty="0">
                <a:latin typeface="Arial" panose="020B0604020202020204" pitchFamily="34" charset="0"/>
                <a:cs typeface="Arial" panose="020B0604020202020204" pitchFamily="34" charset="0"/>
              </a:rPr>
              <a:t>d) další zařízení využívající </a:t>
            </a:r>
            <a:r>
              <a:rPr lang="cs-CZ" b="1" dirty="0">
                <a:latin typeface="Arial" panose="020B0604020202020204" pitchFamily="34" charset="0"/>
                <a:cs typeface="Arial" panose="020B0604020202020204" pitchFamily="34" charset="0"/>
              </a:rPr>
              <a:t>technologie vyvinuté na základě postupujícího rozvoje vědy a techniky </a:t>
            </a:r>
            <a:r>
              <a:rPr lang="cs-CZ" dirty="0">
                <a:latin typeface="Arial" panose="020B0604020202020204" pitchFamily="34" charset="0"/>
                <a:cs typeface="Arial" panose="020B0604020202020204" pitchFamily="34" charset="0"/>
              </a:rPr>
              <a:t>a</a:t>
            </a:r>
          </a:p>
          <a:p>
            <a:pPr algn="just">
              <a:spcBef>
                <a:spcPts val="800"/>
              </a:spcBef>
              <a:spcAft>
                <a:spcPts val="300"/>
              </a:spcAft>
            </a:pPr>
            <a:r>
              <a:rPr lang="cs-CZ" dirty="0">
                <a:latin typeface="Arial" panose="020B0604020202020204" pitchFamily="34" charset="0"/>
                <a:cs typeface="Arial" panose="020B0604020202020204" pitchFamily="34" charset="0"/>
              </a:rPr>
              <a:t>e) zařízení sloužící k biologické stabilizaci nerecyklovatelných biologicky rozložitelných odpadů před jejich uložením na skládku nebo jejich odstraněním.</a:t>
            </a:r>
          </a:p>
        </p:txBody>
      </p:sp>
    </p:spTree>
    <p:extLst>
      <p:ext uri="{BB962C8B-B14F-4D97-AF65-F5344CB8AC3E}">
        <p14:creationId xmlns:p14="http://schemas.microsoft.com/office/powerpoint/2010/main" val="39029117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ovéPole 1">
            <a:extLst>
              <a:ext uri="{FF2B5EF4-FFF2-40B4-BE49-F238E27FC236}">
                <a16:creationId xmlns:a16="http://schemas.microsoft.com/office/drawing/2014/main" id="{FA37E277-5ED5-4A0F-BAB3-C07C33DC96DA}"/>
              </a:ext>
            </a:extLst>
          </p:cNvPr>
          <p:cNvSpPr txBox="1">
            <a:spLocks noChangeArrowheads="1"/>
          </p:cNvSpPr>
          <p:nvPr/>
        </p:nvSpPr>
        <p:spPr bwMode="auto">
          <a:xfrm>
            <a:off x="347109" y="5942690"/>
            <a:ext cx="118448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altLang="cs-CZ" sz="1200" b="0" i="0" u="none" strike="noStrike" kern="1200" cap="none" spc="0" normalizeH="0" baseline="0" noProof="0" dirty="0">
                <a:ln>
                  <a:noFill/>
                </a:ln>
                <a:solidFill>
                  <a:srgbClr val="67AF23"/>
                </a:solidFill>
                <a:effectLst/>
                <a:uLnTx/>
                <a:uFillTx/>
                <a:latin typeface="Arial" panose="020B0604020202020204" pitchFamily="34" charset="0"/>
                <a:ea typeface="+mn-ea"/>
                <a:cs typeface="Arial" panose="020B0604020202020204" pitchFamily="34" charset="0"/>
              </a:rPr>
              <a:t> </a:t>
            </a:r>
            <a:endParaRPr kumimoji="0" lang="cs-CZ" alt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ovéPole 1">
            <a:extLst>
              <a:ext uri="{FF2B5EF4-FFF2-40B4-BE49-F238E27FC236}">
                <a16:creationId xmlns:a16="http://schemas.microsoft.com/office/drawing/2014/main" id="{B84821B4-45EF-47A7-980D-2B973AFBE7E0}"/>
              </a:ext>
            </a:extLst>
          </p:cNvPr>
          <p:cNvSpPr txBox="1">
            <a:spLocks noChangeArrowheads="1"/>
          </p:cNvSpPr>
          <p:nvPr/>
        </p:nvSpPr>
        <p:spPr bwMode="auto">
          <a:xfrm>
            <a:off x="322925" y="6008696"/>
            <a:ext cx="112289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altLang="cs-CZ" sz="1400" b="0" i="0" u="none" strike="noStrike" kern="1200" cap="none" spc="0" normalizeH="0" baseline="0" noProof="0" dirty="0">
                <a:ln>
                  <a:noFill/>
                </a:ln>
                <a:solidFill>
                  <a:srgbClr val="777777"/>
                </a:solidFill>
                <a:effectLst/>
                <a:uLnTx/>
                <a:uFillTx/>
                <a:latin typeface="Arial" panose="020B0604020202020204" pitchFamily="34" charset="0"/>
                <a:ea typeface="+mn-ea"/>
                <a:cs typeface="Arial" panose="020B0604020202020204" pitchFamily="34" charset="0"/>
              </a:rPr>
              <a:t>Zdroj: zákon č. 541/2020 Sb., foto archiv autora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altLang="cs-CZ" sz="1400" b="0" i="0" u="none" strike="noStrike" kern="1200" cap="none" spc="0" normalizeH="0" baseline="0" noProof="0" dirty="0">
              <a:ln>
                <a:noFill/>
              </a:ln>
              <a:solidFill>
                <a:srgbClr val="777777"/>
              </a:solidFill>
              <a:effectLst/>
              <a:uLnTx/>
              <a:uFillTx/>
              <a:latin typeface="Arial" panose="020B0604020202020204" pitchFamily="34" charset="0"/>
              <a:ea typeface="+mn-ea"/>
              <a:cs typeface="Arial" panose="020B0604020202020204" pitchFamily="34" charset="0"/>
            </a:endParaRPr>
          </a:p>
        </p:txBody>
      </p:sp>
      <p:sp>
        <p:nvSpPr>
          <p:cNvPr id="18" name="Content Placeholder 13">
            <a:extLst>
              <a:ext uri="{FF2B5EF4-FFF2-40B4-BE49-F238E27FC236}">
                <a16:creationId xmlns:a16="http://schemas.microsoft.com/office/drawing/2014/main" id="{ED1EDC96-46A7-4908-BE4A-819D8B9D3796}"/>
              </a:ext>
            </a:extLst>
          </p:cNvPr>
          <p:cNvSpPr txBox="1">
            <a:spLocks/>
          </p:cNvSpPr>
          <p:nvPr/>
        </p:nvSpPr>
        <p:spPr>
          <a:xfrm>
            <a:off x="559702" y="1452999"/>
            <a:ext cx="5969114" cy="4062413"/>
          </a:xfrm>
          <a:prstGeom prst="rect">
            <a:avLst/>
          </a:prstGeom>
        </p:spPr>
        <p:txBody>
          <a:bodyPr vert="horz" lIns="0" tIns="45720" rIns="0" bIns="45720" rtlCol="0">
            <a:noAutofit/>
          </a:bodyPr>
          <a:lstStyle>
            <a:lvl1pPr marL="0" indent="0" algn="l" defTabSz="914400" rtl="0" eaLnBrk="1" latinLnBrk="0" hangingPunct="1">
              <a:lnSpc>
                <a:spcPct val="110000"/>
              </a:lnSpc>
              <a:spcBef>
                <a:spcPts val="500"/>
              </a:spcBef>
              <a:spcAft>
                <a:spcPts val="500"/>
              </a:spcAft>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800"/>
              </a:spcBef>
              <a:spcAft>
                <a:spcPts val="300"/>
              </a:spcAft>
            </a:pPr>
            <a:r>
              <a:rPr lang="cs-CZ" dirty="0">
                <a:latin typeface="Arial" panose="020B0604020202020204" pitchFamily="34" charset="0"/>
                <a:cs typeface="Arial" panose="020B0604020202020204" pitchFamily="34" charset="0"/>
              </a:rPr>
              <a:t>§ 12  Předcházení vzniku odpadu (zákon č. 541/2020 Sb. o odpadech)</a:t>
            </a:r>
          </a:p>
          <a:p>
            <a:pPr algn="just">
              <a:spcBef>
                <a:spcPts val="800"/>
              </a:spcBef>
              <a:spcAft>
                <a:spcPts val="300"/>
              </a:spcAft>
            </a:pPr>
            <a:r>
              <a:rPr lang="cs-CZ" dirty="0">
                <a:latin typeface="Arial" panose="020B0604020202020204" pitchFamily="34" charset="0"/>
                <a:cs typeface="Arial" panose="020B0604020202020204" pitchFamily="34" charset="0"/>
              </a:rPr>
              <a:t>3) Každý může kompostovat biologicky rozložitelný materiál vznikající při jeho činnosti jako předcházení vzniku odpadu, pokud vzniklý kompost použije v rámci své činnosti nebo jej předá v souladu se zákonem o hnojivech a pokud během kompostování nedojde k ohrožení životního prostředí nebo zdraví lidí. Právnická nebo podnikající fyzická osoba musí řídit kompostování tak, aby byl zajištěn aerobní mikrobiální rozklad organické hmoty bez vzniku zápachu nebo emisí metanu. Kompostování biologického materiálu živočišného původu smí být prováděno pouze v zařízení splňujícím požadavky na zpracování vedlejších produktů živočišného původu</a:t>
            </a:r>
            <a:r>
              <a:rPr lang="cs-CZ" b="1" dirty="0">
                <a:latin typeface="Arial" panose="020B0604020202020204" pitchFamily="34" charset="0"/>
                <a:cs typeface="Arial" panose="020B0604020202020204" pitchFamily="34" charset="0"/>
              </a:rPr>
              <a:t>. Kompost, který osoba nepoužije v rámci své činnosti nebo jej nepředá v souladu se zákonem o hnojivech, je odpadem. Jiné výstupy z kompostování jsou odpadem.</a:t>
            </a:r>
          </a:p>
        </p:txBody>
      </p:sp>
      <p:pic>
        <p:nvPicPr>
          <p:cNvPr id="15" name="Obrázek 14">
            <a:extLst>
              <a:ext uri="{FF2B5EF4-FFF2-40B4-BE49-F238E27FC236}">
                <a16:creationId xmlns:a16="http://schemas.microsoft.com/office/drawing/2014/main" id="{B95BB7DC-8893-4FFF-8683-B5D61E7A9C73}"/>
              </a:ext>
            </a:extLst>
          </p:cNvPr>
          <p:cNvPicPr>
            <a:picLocks noChangeAspect="1"/>
          </p:cNvPicPr>
          <p:nvPr/>
        </p:nvPicPr>
        <p:blipFill>
          <a:blip r:embed="rId3"/>
          <a:stretch>
            <a:fillRect/>
          </a:stretch>
        </p:blipFill>
        <p:spPr>
          <a:xfrm>
            <a:off x="313804" y="177326"/>
            <a:ext cx="2124075" cy="914400"/>
          </a:xfrm>
          <a:prstGeom prst="rect">
            <a:avLst/>
          </a:prstGeom>
        </p:spPr>
      </p:pic>
      <p:pic>
        <p:nvPicPr>
          <p:cNvPr id="3" name="Obrázek 2">
            <a:extLst>
              <a:ext uri="{FF2B5EF4-FFF2-40B4-BE49-F238E27FC236}">
                <a16:creationId xmlns:a16="http://schemas.microsoft.com/office/drawing/2014/main" id="{EF8B95F9-2417-4568-9029-CC879991BA16}"/>
              </a:ext>
            </a:extLst>
          </p:cNvPr>
          <p:cNvPicPr>
            <a:picLocks noChangeAspect="1"/>
          </p:cNvPicPr>
          <p:nvPr/>
        </p:nvPicPr>
        <p:blipFill>
          <a:blip r:embed="rId4"/>
          <a:stretch>
            <a:fillRect/>
          </a:stretch>
        </p:blipFill>
        <p:spPr>
          <a:xfrm>
            <a:off x="6976491" y="502055"/>
            <a:ext cx="2534027" cy="2218171"/>
          </a:xfrm>
          <a:prstGeom prst="rect">
            <a:avLst/>
          </a:prstGeom>
        </p:spPr>
      </p:pic>
      <p:pic>
        <p:nvPicPr>
          <p:cNvPr id="6" name="Obrázek 5">
            <a:extLst>
              <a:ext uri="{FF2B5EF4-FFF2-40B4-BE49-F238E27FC236}">
                <a16:creationId xmlns:a16="http://schemas.microsoft.com/office/drawing/2014/main" id="{E63CFFBE-A1DA-49EB-8707-88E5685BE929}"/>
              </a:ext>
            </a:extLst>
          </p:cNvPr>
          <p:cNvPicPr>
            <a:picLocks noChangeAspect="1"/>
          </p:cNvPicPr>
          <p:nvPr/>
        </p:nvPicPr>
        <p:blipFill>
          <a:blip r:embed="rId5"/>
          <a:stretch>
            <a:fillRect/>
          </a:stretch>
        </p:blipFill>
        <p:spPr>
          <a:xfrm>
            <a:off x="8907018" y="2308590"/>
            <a:ext cx="3156966" cy="1677828"/>
          </a:xfrm>
          <a:prstGeom prst="rect">
            <a:avLst/>
          </a:prstGeom>
        </p:spPr>
      </p:pic>
      <p:pic>
        <p:nvPicPr>
          <p:cNvPr id="8" name="Obrázek 7">
            <a:extLst>
              <a:ext uri="{FF2B5EF4-FFF2-40B4-BE49-F238E27FC236}">
                <a16:creationId xmlns:a16="http://schemas.microsoft.com/office/drawing/2014/main" id="{95912B40-88CC-4A6B-A819-161EFA3C8DFD}"/>
              </a:ext>
            </a:extLst>
          </p:cNvPr>
          <p:cNvPicPr>
            <a:picLocks noChangeAspect="1"/>
          </p:cNvPicPr>
          <p:nvPr/>
        </p:nvPicPr>
        <p:blipFill>
          <a:blip r:embed="rId6"/>
          <a:stretch>
            <a:fillRect/>
          </a:stretch>
        </p:blipFill>
        <p:spPr>
          <a:xfrm>
            <a:off x="6736710" y="3108960"/>
            <a:ext cx="2170308" cy="3246985"/>
          </a:xfrm>
          <a:prstGeom prst="rect">
            <a:avLst/>
          </a:prstGeom>
        </p:spPr>
      </p:pic>
      <p:pic>
        <p:nvPicPr>
          <p:cNvPr id="10" name="Obrázek 9">
            <a:extLst>
              <a:ext uri="{FF2B5EF4-FFF2-40B4-BE49-F238E27FC236}">
                <a16:creationId xmlns:a16="http://schemas.microsoft.com/office/drawing/2014/main" id="{6A55FE2F-BA79-466E-867E-D95800342FD8}"/>
              </a:ext>
            </a:extLst>
          </p:cNvPr>
          <p:cNvPicPr>
            <a:picLocks noChangeAspect="1"/>
          </p:cNvPicPr>
          <p:nvPr/>
        </p:nvPicPr>
        <p:blipFill>
          <a:blip r:embed="rId7"/>
          <a:stretch>
            <a:fillRect/>
          </a:stretch>
        </p:blipFill>
        <p:spPr>
          <a:xfrm rot="5400000">
            <a:off x="9491279" y="3752895"/>
            <a:ext cx="2042974" cy="3163127"/>
          </a:xfrm>
          <a:prstGeom prst="rect">
            <a:avLst/>
          </a:prstGeom>
        </p:spPr>
      </p:pic>
    </p:spTree>
    <p:extLst>
      <p:ext uri="{BB962C8B-B14F-4D97-AF65-F5344CB8AC3E}">
        <p14:creationId xmlns:p14="http://schemas.microsoft.com/office/powerpoint/2010/main" val="38561893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lstStyle/>
          <a:p>
            <a:r>
              <a:rPr lang="cs-CZ" dirty="0"/>
              <a:t>Co s ním?</a:t>
            </a:r>
          </a:p>
        </p:txBody>
      </p:sp>
      <p:sp>
        <p:nvSpPr>
          <p:cNvPr id="3" name="Zástupný symbol pro obsah 2">
            <a:extLst>
              <a:ext uri="{FF2B5EF4-FFF2-40B4-BE49-F238E27FC236}">
                <a16:creationId xmlns:a16="http://schemas.microsoft.com/office/drawing/2014/main" id="{CA68B1CA-1135-4B4D-8D2D-31B271108071}"/>
              </a:ext>
            </a:extLst>
          </p:cNvPr>
          <p:cNvSpPr>
            <a:spLocks noGrp="1"/>
          </p:cNvSpPr>
          <p:nvPr>
            <p:ph idx="1"/>
          </p:nvPr>
        </p:nvSpPr>
        <p:spPr>
          <a:xfrm>
            <a:off x="395654" y="988906"/>
            <a:ext cx="10390535" cy="5439886"/>
          </a:xfrm>
        </p:spPr>
        <p:txBody>
          <a:bodyPr>
            <a:normAutofit fontScale="92500" lnSpcReduction="10000"/>
          </a:bodyPr>
          <a:lstStyle/>
          <a:p>
            <a:r>
              <a:rPr lang="cs-CZ" dirty="0">
                <a:solidFill>
                  <a:srgbClr val="FF0000"/>
                </a:solidFill>
              </a:rPr>
              <a:t>Problematičtější separace a sběr</a:t>
            </a:r>
          </a:p>
          <a:p>
            <a:r>
              <a:rPr lang="cs-CZ" dirty="0">
                <a:solidFill>
                  <a:srgbClr val="009900"/>
                </a:solidFill>
              </a:rPr>
              <a:t>Dobře </a:t>
            </a:r>
            <a:r>
              <a:rPr lang="cs-CZ" dirty="0" err="1">
                <a:solidFill>
                  <a:srgbClr val="009900"/>
                </a:solidFill>
              </a:rPr>
              <a:t>biodegradovatelný</a:t>
            </a:r>
            <a:endParaRPr lang="cs-CZ" dirty="0">
              <a:solidFill>
                <a:srgbClr val="009900"/>
              </a:solidFill>
            </a:endParaRPr>
          </a:p>
          <a:p>
            <a:r>
              <a:rPr lang="cs-CZ" dirty="0">
                <a:solidFill>
                  <a:srgbClr val="FFC000"/>
                </a:solidFill>
              </a:rPr>
              <a:t>Potenciálně rizikový</a:t>
            </a:r>
          </a:p>
          <a:p>
            <a:r>
              <a:rPr lang="cs-CZ" dirty="0"/>
              <a:t>Kompost</a:t>
            </a:r>
          </a:p>
          <a:p>
            <a:pPr lvl="1"/>
            <a:r>
              <a:rPr lang="cs-CZ" dirty="0"/>
              <a:t>hlavně domácnosti</a:t>
            </a:r>
          </a:p>
          <a:p>
            <a:pPr lvl="1"/>
            <a:r>
              <a:rPr lang="cs-CZ" dirty="0">
                <a:solidFill>
                  <a:srgbClr val="FF0000"/>
                </a:solidFill>
              </a:rPr>
              <a:t>ne maso</a:t>
            </a:r>
          </a:p>
          <a:p>
            <a:r>
              <a:rPr lang="cs-CZ" dirty="0"/>
              <a:t>Bioplynová stanice</a:t>
            </a:r>
          </a:p>
          <a:p>
            <a:pPr lvl="1"/>
            <a:r>
              <a:rPr lang="cs-CZ" dirty="0">
                <a:solidFill>
                  <a:srgbClr val="00B050"/>
                </a:solidFill>
              </a:rPr>
              <a:t>nenáročná na surovinu</a:t>
            </a:r>
          </a:p>
          <a:p>
            <a:pPr lvl="1"/>
            <a:r>
              <a:rPr lang="cs-CZ" dirty="0">
                <a:solidFill>
                  <a:srgbClr val="00B050"/>
                </a:solidFill>
              </a:rPr>
              <a:t>maso i rostlinné produkty</a:t>
            </a:r>
          </a:p>
          <a:p>
            <a:pPr lvl="1"/>
            <a:r>
              <a:rPr lang="cs-CZ" dirty="0">
                <a:solidFill>
                  <a:srgbClr val="00B050"/>
                </a:solidFill>
              </a:rPr>
              <a:t>produkce energie</a:t>
            </a:r>
          </a:p>
          <a:p>
            <a:pPr lvl="1"/>
            <a:r>
              <a:rPr lang="cs-CZ" dirty="0">
                <a:solidFill>
                  <a:srgbClr val="FF0000"/>
                </a:solidFill>
              </a:rPr>
              <a:t>nízký poměr C/N</a:t>
            </a:r>
          </a:p>
          <a:p>
            <a:r>
              <a:rPr lang="cs-CZ" dirty="0"/>
              <a:t>Směsný odpad – špatné, ale časté</a:t>
            </a:r>
          </a:p>
          <a:p>
            <a:pPr lvl="1"/>
            <a:r>
              <a:rPr lang="cs-CZ" dirty="0"/>
              <a:t>bez využití</a:t>
            </a:r>
          </a:p>
          <a:p>
            <a:pPr lvl="1"/>
            <a:r>
              <a:rPr lang="cs-CZ" dirty="0">
                <a:solidFill>
                  <a:srgbClr val="FF0000"/>
                </a:solidFill>
              </a:rPr>
              <a:t>skleníkový efekt</a:t>
            </a:r>
          </a:p>
          <a:p>
            <a:endParaRPr lang="cs-CZ" dirty="0"/>
          </a:p>
        </p:txBody>
      </p:sp>
      <p:pic>
        <p:nvPicPr>
          <p:cNvPr id="20482" name="Picture 2" descr="Gastroodpad - svoz, sběr - Marius Pedersen a.s.">
            <a:extLst>
              <a:ext uri="{FF2B5EF4-FFF2-40B4-BE49-F238E27FC236}">
                <a16:creationId xmlns:a16="http://schemas.microsoft.com/office/drawing/2014/main" id="{C05ED113-3188-4EA7-831D-B8B050F95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263" y="988906"/>
            <a:ext cx="4492787" cy="499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50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lstStyle/>
          <a:p>
            <a:r>
              <a:rPr lang="cs-CZ" dirty="0"/>
              <a:t>Pyramida odpadů</a:t>
            </a:r>
          </a:p>
        </p:txBody>
      </p:sp>
      <p:sp>
        <p:nvSpPr>
          <p:cNvPr id="8" name="Rovnoramenný trojúhelník 7">
            <a:extLst>
              <a:ext uri="{FF2B5EF4-FFF2-40B4-BE49-F238E27FC236}">
                <a16:creationId xmlns:a16="http://schemas.microsoft.com/office/drawing/2014/main" id="{E23E36F3-C83A-4243-BB1B-46F35999161E}"/>
              </a:ext>
            </a:extLst>
          </p:cNvPr>
          <p:cNvSpPr/>
          <p:nvPr/>
        </p:nvSpPr>
        <p:spPr>
          <a:xfrm>
            <a:off x="56596" y="1350186"/>
            <a:ext cx="6129600" cy="4938646"/>
          </a:xfrm>
          <a:prstGeom prst="triangle">
            <a:avLst>
              <a:gd name="adj" fmla="val 50115"/>
            </a:avLst>
          </a:prstGeom>
          <a:gradFill>
            <a:gsLst>
              <a:gs pos="0">
                <a:srgbClr val="FF0000"/>
              </a:gs>
              <a:gs pos="62000">
                <a:srgbClr val="FFFF00"/>
              </a:gs>
              <a:gs pos="100000">
                <a:srgbClr val="008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aphicFrame>
        <p:nvGraphicFramePr>
          <p:cNvPr id="9" name="Tabulka 8">
            <a:extLst>
              <a:ext uri="{FF2B5EF4-FFF2-40B4-BE49-F238E27FC236}">
                <a16:creationId xmlns:a16="http://schemas.microsoft.com/office/drawing/2014/main" id="{D135EAB6-2D10-4A3F-BC3B-EDE4EDF0EF08}"/>
              </a:ext>
            </a:extLst>
          </p:cNvPr>
          <p:cNvGraphicFramePr>
            <a:graphicFrameLocks noGrp="1"/>
          </p:cNvGraphicFramePr>
          <p:nvPr/>
        </p:nvGraphicFramePr>
        <p:xfrm>
          <a:off x="663118" y="2449870"/>
          <a:ext cx="4731559" cy="3671908"/>
        </p:xfrm>
        <a:graphic>
          <a:graphicData uri="http://schemas.openxmlformats.org/drawingml/2006/table">
            <a:tbl>
              <a:tblPr firstRow="1" bandRow="1">
                <a:tableStyleId>{2D5ABB26-0587-4C30-8999-92F81FD0307C}</a:tableStyleId>
              </a:tblPr>
              <a:tblGrid>
                <a:gridCol w="4731559">
                  <a:extLst>
                    <a:ext uri="{9D8B030D-6E8A-4147-A177-3AD203B41FA5}">
                      <a16:colId xmlns:a16="http://schemas.microsoft.com/office/drawing/2014/main" val="20000"/>
                    </a:ext>
                  </a:extLst>
                </a:gridCol>
              </a:tblGrid>
              <a:tr h="917977">
                <a:tc>
                  <a:txBody>
                    <a:bodyPr/>
                    <a:lstStyle/>
                    <a:p>
                      <a:pPr algn="ctr"/>
                      <a:r>
                        <a:rPr lang="cs-CZ" sz="1800" dirty="0"/>
                        <a:t>skládkování</a:t>
                      </a:r>
                      <a:endParaRPr lang="cs-CZ" sz="1800" dirty="0">
                        <a:solidFill>
                          <a:schemeClr val="tx1"/>
                        </a:solidFill>
                      </a:endParaRPr>
                    </a:p>
                  </a:txBody>
                  <a:tcPr marL="69599" marR="69599" marT="34795" marB="34795" anchor="ctr"/>
                </a:tc>
                <a:extLst>
                  <a:ext uri="{0D108BD9-81ED-4DB2-BD59-A6C34878D82A}">
                    <a16:rowId xmlns:a16="http://schemas.microsoft.com/office/drawing/2014/main" val="10000"/>
                  </a:ext>
                </a:extLst>
              </a:tr>
              <a:tr h="917977">
                <a:tc>
                  <a:txBody>
                    <a:bodyPr/>
                    <a:lstStyle/>
                    <a:p>
                      <a:pPr algn="ctr"/>
                      <a:r>
                        <a:rPr lang="cs-CZ" sz="1800" dirty="0">
                          <a:solidFill>
                            <a:schemeClr val="tx1"/>
                          </a:solidFill>
                        </a:rPr>
                        <a:t>energetické využití</a:t>
                      </a:r>
                    </a:p>
                  </a:txBody>
                  <a:tcPr marL="69599" marR="69599" marT="34795" marB="34795" anchor="ctr"/>
                </a:tc>
                <a:extLst>
                  <a:ext uri="{0D108BD9-81ED-4DB2-BD59-A6C34878D82A}">
                    <a16:rowId xmlns:a16="http://schemas.microsoft.com/office/drawing/2014/main" val="10001"/>
                  </a:ext>
                </a:extLst>
              </a:tr>
              <a:tr h="917977">
                <a:tc>
                  <a:txBody>
                    <a:bodyPr/>
                    <a:lstStyle/>
                    <a:p>
                      <a:pPr algn="ctr"/>
                      <a:r>
                        <a:rPr lang="cs-CZ" sz="1800" dirty="0">
                          <a:solidFill>
                            <a:schemeClr val="tx1"/>
                          </a:solidFill>
                        </a:rPr>
                        <a:t>materiálové využití</a:t>
                      </a:r>
                    </a:p>
                  </a:txBody>
                  <a:tcPr marL="69599" marR="69599" marT="34795" marB="34795" anchor="ctr"/>
                </a:tc>
                <a:extLst>
                  <a:ext uri="{0D108BD9-81ED-4DB2-BD59-A6C34878D82A}">
                    <a16:rowId xmlns:a16="http://schemas.microsoft.com/office/drawing/2014/main" val="10002"/>
                  </a:ext>
                </a:extLst>
              </a:tr>
              <a:tr h="917977">
                <a:tc>
                  <a:txBody>
                    <a:bodyPr/>
                    <a:lstStyle/>
                    <a:p>
                      <a:pPr algn="ctr"/>
                      <a:r>
                        <a:rPr lang="cs-CZ" sz="1800" dirty="0">
                          <a:solidFill>
                            <a:schemeClr val="tx1"/>
                          </a:solidFill>
                        </a:rPr>
                        <a:t>prevence vzniku</a:t>
                      </a:r>
                    </a:p>
                  </a:txBody>
                  <a:tcPr marL="69599" marR="69599" marT="34795" marB="34795" anchor="ctr"/>
                </a:tc>
                <a:extLst>
                  <a:ext uri="{0D108BD9-81ED-4DB2-BD59-A6C34878D82A}">
                    <a16:rowId xmlns:a16="http://schemas.microsoft.com/office/drawing/2014/main" val="10003"/>
                  </a:ext>
                </a:extLst>
              </a:tr>
            </a:tbl>
          </a:graphicData>
        </a:graphic>
      </p:graphicFrame>
      <p:sp>
        <p:nvSpPr>
          <p:cNvPr id="10" name="Rovnoramenný trojúhelník 9">
            <a:extLst>
              <a:ext uri="{FF2B5EF4-FFF2-40B4-BE49-F238E27FC236}">
                <a16:creationId xmlns:a16="http://schemas.microsoft.com/office/drawing/2014/main" id="{109E184A-2E93-49B7-A04D-DAA4C348A9F9}"/>
              </a:ext>
            </a:extLst>
          </p:cNvPr>
          <p:cNvSpPr/>
          <p:nvPr/>
        </p:nvSpPr>
        <p:spPr>
          <a:xfrm>
            <a:off x="6001199" y="1350191"/>
            <a:ext cx="6190801" cy="4938646"/>
          </a:xfrm>
          <a:prstGeom prst="triangle">
            <a:avLst>
              <a:gd name="adj" fmla="val 50115"/>
            </a:avLst>
          </a:prstGeom>
          <a:gradFill>
            <a:gsLst>
              <a:gs pos="0">
                <a:srgbClr val="FF0000"/>
              </a:gs>
              <a:gs pos="62000">
                <a:srgbClr val="FFFF00"/>
              </a:gs>
              <a:gs pos="100000">
                <a:srgbClr val="008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aphicFrame>
        <p:nvGraphicFramePr>
          <p:cNvPr id="11" name="Tabulka 10">
            <a:extLst>
              <a:ext uri="{FF2B5EF4-FFF2-40B4-BE49-F238E27FC236}">
                <a16:creationId xmlns:a16="http://schemas.microsoft.com/office/drawing/2014/main" id="{A3D41FFC-53E9-4048-BF10-D8123F6B04F4}"/>
              </a:ext>
            </a:extLst>
          </p:cNvPr>
          <p:cNvGraphicFramePr>
            <a:graphicFrameLocks noGrp="1"/>
          </p:cNvGraphicFramePr>
          <p:nvPr/>
        </p:nvGraphicFramePr>
        <p:xfrm>
          <a:off x="6570561" y="1838133"/>
          <a:ext cx="5052075" cy="4450699"/>
        </p:xfrm>
        <a:graphic>
          <a:graphicData uri="http://schemas.openxmlformats.org/drawingml/2006/table">
            <a:tbl>
              <a:tblPr firstRow="1" bandRow="1">
                <a:tableStyleId>{2D5ABB26-0587-4C30-8999-92F81FD0307C}</a:tableStyleId>
              </a:tblPr>
              <a:tblGrid>
                <a:gridCol w="5052075">
                  <a:extLst>
                    <a:ext uri="{9D8B030D-6E8A-4147-A177-3AD203B41FA5}">
                      <a16:colId xmlns:a16="http://schemas.microsoft.com/office/drawing/2014/main" val="20000"/>
                    </a:ext>
                  </a:extLst>
                </a:gridCol>
              </a:tblGrid>
              <a:tr h="404609">
                <a:tc>
                  <a:txBody>
                    <a:bodyPr/>
                    <a:lstStyle/>
                    <a:p>
                      <a:pPr algn="ctr"/>
                      <a:r>
                        <a:rPr lang="cs-CZ" sz="2000" dirty="0" err="1">
                          <a:solidFill>
                            <a:schemeClr val="tx1"/>
                          </a:solidFill>
                        </a:rPr>
                        <a:t>landfill</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0"/>
                  </a:ext>
                </a:extLst>
              </a:tr>
              <a:tr h="404609">
                <a:tc>
                  <a:txBody>
                    <a:bodyPr/>
                    <a:lstStyle/>
                    <a:p>
                      <a:pPr algn="ctr"/>
                      <a:r>
                        <a:rPr lang="cs-CZ" sz="2000" dirty="0" err="1">
                          <a:solidFill>
                            <a:schemeClr val="tx1"/>
                          </a:solidFill>
                        </a:rPr>
                        <a:t>incinerate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1"/>
                  </a:ext>
                </a:extLst>
              </a:tr>
              <a:tr h="404609">
                <a:tc>
                  <a:txBody>
                    <a:bodyPr/>
                    <a:lstStyle/>
                    <a:p>
                      <a:pPr algn="ctr"/>
                      <a:r>
                        <a:rPr lang="cs-CZ" sz="2000" dirty="0" err="1">
                          <a:solidFill>
                            <a:schemeClr val="tx1"/>
                          </a:solidFill>
                        </a:rPr>
                        <a:t>transform</a:t>
                      </a:r>
                      <a:r>
                        <a:rPr lang="cs-CZ" sz="2000" dirty="0">
                          <a:solidFill>
                            <a:schemeClr val="tx1"/>
                          </a:solidFill>
                        </a:rPr>
                        <a:t> to </a:t>
                      </a:r>
                      <a:r>
                        <a:rPr lang="cs-CZ" sz="2000" dirty="0" err="1">
                          <a:solidFill>
                            <a:schemeClr val="tx1"/>
                          </a:solidFill>
                        </a:rPr>
                        <a:t>heat</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2"/>
                  </a:ext>
                </a:extLst>
              </a:tr>
              <a:tr h="404609">
                <a:tc>
                  <a:txBody>
                    <a:bodyPr/>
                    <a:lstStyle/>
                    <a:p>
                      <a:pPr algn="ctr"/>
                      <a:r>
                        <a:rPr lang="cs-CZ" sz="2000" dirty="0" err="1">
                          <a:solidFill>
                            <a:schemeClr val="tx1"/>
                          </a:solidFill>
                        </a:rPr>
                        <a:t>transform</a:t>
                      </a:r>
                      <a:r>
                        <a:rPr lang="cs-CZ" sz="2000" dirty="0">
                          <a:solidFill>
                            <a:schemeClr val="tx1"/>
                          </a:solidFill>
                        </a:rPr>
                        <a:t> to </a:t>
                      </a:r>
                      <a:r>
                        <a:rPr lang="cs-CZ" sz="2000" dirty="0" err="1">
                          <a:solidFill>
                            <a:schemeClr val="tx1"/>
                          </a:solidFill>
                        </a:rPr>
                        <a:t>energy</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3"/>
                  </a:ext>
                </a:extLst>
              </a:tr>
              <a:tr h="404609">
                <a:tc>
                  <a:txBody>
                    <a:bodyPr/>
                    <a:lstStyle/>
                    <a:p>
                      <a:pPr algn="ctr"/>
                      <a:r>
                        <a:rPr lang="cs-CZ" sz="2000" dirty="0" err="1"/>
                        <a:t>downcycle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4"/>
                  </a:ext>
                </a:extLst>
              </a:tr>
              <a:tr h="404609">
                <a:tc>
                  <a:txBody>
                    <a:bodyPr/>
                    <a:lstStyle/>
                    <a:p>
                      <a:pPr algn="ctr"/>
                      <a:r>
                        <a:rPr lang="cs-CZ" sz="2000" b="0" dirty="0" err="1">
                          <a:solidFill>
                            <a:schemeClr val="tx1"/>
                          </a:solidFill>
                        </a:rPr>
                        <a:t>recycle</a:t>
                      </a:r>
                      <a:endParaRPr lang="cs-CZ" sz="2000" b="0" dirty="0">
                        <a:solidFill>
                          <a:schemeClr val="tx1"/>
                        </a:solidFill>
                      </a:endParaRPr>
                    </a:p>
                  </a:txBody>
                  <a:tcPr marL="91444" marR="91444" marT="45719" marB="45719" anchor="ctr"/>
                </a:tc>
                <a:extLst>
                  <a:ext uri="{0D108BD9-81ED-4DB2-BD59-A6C34878D82A}">
                    <a16:rowId xmlns:a16="http://schemas.microsoft.com/office/drawing/2014/main" val="10005"/>
                  </a:ext>
                </a:extLst>
              </a:tr>
              <a:tr h="404609">
                <a:tc>
                  <a:txBody>
                    <a:bodyPr/>
                    <a:lstStyle/>
                    <a:p>
                      <a:pPr algn="ctr"/>
                      <a:r>
                        <a:rPr lang="cs-CZ" sz="2000" dirty="0" err="1">
                          <a:solidFill>
                            <a:schemeClr val="tx1"/>
                          </a:solidFill>
                        </a:rPr>
                        <a:t>upcycle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6"/>
                  </a:ext>
                </a:extLst>
              </a:tr>
              <a:tr h="404609">
                <a:tc>
                  <a:txBody>
                    <a:bodyPr/>
                    <a:lstStyle/>
                    <a:p>
                      <a:pPr algn="ctr"/>
                      <a:r>
                        <a:rPr lang="cs-CZ" sz="2000" dirty="0" err="1">
                          <a:solidFill>
                            <a:schemeClr val="tx1"/>
                          </a:solidFill>
                        </a:rPr>
                        <a:t>repair</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7"/>
                  </a:ext>
                </a:extLst>
              </a:tr>
              <a:tr h="404609">
                <a:tc>
                  <a:txBody>
                    <a:bodyPr/>
                    <a:lstStyle/>
                    <a:p>
                      <a:pPr algn="ctr"/>
                      <a:r>
                        <a:rPr lang="cs-CZ" sz="2000" dirty="0" err="1">
                          <a:solidFill>
                            <a:schemeClr val="tx1"/>
                          </a:solidFill>
                        </a:rPr>
                        <a:t>reuse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8"/>
                  </a:ext>
                </a:extLst>
              </a:tr>
              <a:tr h="404609">
                <a:tc>
                  <a:txBody>
                    <a:bodyPr/>
                    <a:lstStyle/>
                    <a:p>
                      <a:pPr algn="ctr"/>
                      <a:r>
                        <a:rPr lang="cs-CZ" sz="2000" dirty="0" err="1">
                          <a:solidFill>
                            <a:schemeClr val="tx1"/>
                          </a:solidFill>
                        </a:rPr>
                        <a:t>reduce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9"/>
                  </a:ext>
                </a:extLst>
              </a:tr>
              <a:tr h="404609">
                <a:tc>
                  <a:txBody>
                    <a:bodyPr/>
                    <a:lstStyle/>
                    <a:p>
                      <a:pPr algn="ctr"/>
                      <a:r>
                        <a:rPr lang="cs-CZ" sz="2000" dirty="0" err="1">
                          <a:solidFill>
                            <a:schemeClr val="tx1"/>
                          </a:solidFill>
                        </a:rPr>
                        <a:t>refuse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6462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AAB6B-492D-4F0A-967C-4DD5415ABD04}"/>
              </a:ext>
            </a:extLst>
          </p:cNvPr>
          <p:cNvSpPr>
            <a:spLocks noGrp="1"/>
          </p:cNvSpPr>
          <p:nvPr>
            <p:ph type="title"/>
          </p:nvPr>
        </p:nvSpPr>
        <p:spPr/>
        <p:txBody>
          <a:bodyPr/>
          <a:lstStyle/>
          <a:p>
            <a:r>
              <a:rPr lang="cs-CZ" dirty="0"/>
              <a:t>Pyramida odpadů</a:t>
            </a:r>
          </a:p>
        </p:txBody>
      </p:sp>
      <p:sp>
        <p:nvSpPr>
          <p:cNvPr id="8" name="Rovnoramenný trojúhelník 7">
            <a:extLst>
              <a:ext uri="{FF2B5EF4-FFF2-40B4-BE49-F238E27FC236}">
                <a16:creationId xmlns:a16="http://schemas.microsoft.com/office/drawing/2014/main" id="{E23E36F3-C83A-4243-BB1B-46F35999161E}"/>
              </a:ext>
            </a:extLst>
          </p:cNvPr>
          <p:cNvSpPr/>
          <p:nvPr/>
        </p:nvSpPr>
        <p:spPr>
          <a:xfrm>
            <a:off x="56596" y="1350186"/>
            <a:ext cx="6129600" cy="4938646"/>
          </a:xfrm>
          <a:prstGeom prst="triangle">
            <a:avLst>
              <a:gd name="adj" fmla="val 50115"/>
            </a:avLst>
          </a:prstGeom>
          <a:gradFill>
            <a:gsLst>
              <a:gs pos="0">
                <a:srgbClr val="FF0000"/>
              </a:gs>
              <a:gs pos="62000">
                <a:srgbClr val="FFFF00"/>
              </a:gs>
              <a:gs pos="100000">
                <a:srgbClr val="008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aphicFrame>
        <p:nvGraphicFramePr>
          <p:cNvPr id="9" name="Tabulka 8">
            <a:extLst>
              <a:ext uri="{FF2B5EF4-FFF2-40B4-BE49-F238E27FC236}">
                <a16:creationId xmlns:a16="http://schemas.microsoft.com/office/drawing/2014/main" id="{D135EAB6-2D10-4A3F-BC3B-EDE4EDF0EF08}"/>
              </a:ext>
            </a:extLst>
          </p:cNvPr>
          <p:cNvGraphicFramePr>
            <a:graphicFrameLocks noGrp="1"/>
          </p:cNvGraphicFramePr>
          <p:nvPr>
            <p:extLst>
              <p:ext uri="{D42A27DB-BD31-4B8C-83A1-F6EECF244321}">
                <p14:modId xmlns:p14="http://schemas.microsoft.com/office/powerpoint/2010/main" val="3481988498"/>
              </p:ext>
            </p:extLst>
          </p:nvPr>
        </p:nvGraphicFramePr>
        <p:xfrm>
          <a:off x="663118" y="2449870"/>
          <a:ext cx="4731559" cy="3671908"/>
        </p:xfrm>
        <a:graphic>
          <a:graphicData uri="http://schemas.openxmlformats.org/drawingml/2006/table">
            <a:tbl>
              <a:tblPr firstRow="1" bandRow="1">
                <a:tableStyleId>{2D5ABB26-0587-4C30-8999-92F81FD0307C}</a:tableStyleId>
              </a:tblPr>
              <a:tblGrid>
                <a:gridCol w="4731559">
                  <a:extLst>
                    <a:ext uri="{9D8B030D-6E8A-4147-A177-3AD203B41FA5}">
                      <a16:colId xmlns:a16="http://schemas.microsoft.com/office/drawing/2014/main" val="20000"/>
                    </a:ext>
                  </a:extLst>
                </a:gridCol>
              </a:tblGrid>
              <a:tr h="917977">
                <a:tc>
                  <a:txBody>
                    <a:bodyPr/>
                    <a:lstStyle/>
                    <a:p>
                      <a:pPr algn="ctr"/>
                      <a:r>
                        <a:rPr lang="cs-CZ" sz="1800" b="1" u="sng" dirty="0"/>
                        <a:t>skládkování</a:t>
                      </a:r>
                      <a:endParaRPr lang="cs-CZ" sz="1800" b="1" u="sng" dirty="0">
                        <a:solidFill>
                          <a:schemeClr val="tx1"/>
                        </a:solidFill>
                      </a:endParaRPr>
                    </a:p>
                  </a:txBody>
                  <a:tcPr marL="69599" marR="69599" marT="34795" marB="34795" anchor="ctr"/>
                </a:tc>
                <a:extLst>
                  <a:ext uri="{0D108BD9-81ED-4DB2-BD59-A6C34878D82A}">
                    <a16:rowId xmlns:a16="http://schemas.microsoft.com/office/drawing/2014/main" val="10000"/>
                  </a:ext>
                </a:extLst>
              </a:tr>
              <a:tr h="917977">
                <a:tc>
                  <a:txBody>
                    <a:bodyPr/>
                    <a:lstStyle/>
                    <a:p>
                      <a:pPr algn="ctr"/>
                      <a:r>
                        <a:rPr lang="cs-CZ" sz="1800" b="1" u="sng" dirty="0">
                          <a:solidFill>
                            <a:schemeClr val="tx1"/>
                          </a:solidFill>
                        </a:rPr>
                        <a:t>energetické využití</a:t>
                      </a:r>
                    </a:p>
                  </a:txBody>
                  <a:tcPr marL="69599" marR="69599" marT="34795" marB="34795" anchor="ctr"/>
                </a:tc>
                <a:extLst>
                  <a:ext uri="{0D108BD9-81ED-4DB2-BD59-A6C34878D82A}">
                    <a16:rowId xmlns:a16="http://schemas.microsoft.com/office/drawing/2014/main" val="10001"/>
                  </a:ext>
                </a:extLst>
              </a:tr>
              <a:tr h="917977">
                <a:tc>
                  <a:txBody>
                    <a:bodyPr/>
                    <a:lstStyle/>
                    <a:p>
                      <a:pPr algn="ctr"/>
                      <a:r>
                        <a:rPr lang="cs-CZ" sz="1800" dirty="0">
                          <a:solidFill>
                            <a:schemeClr val="tx1"/>
                          </a:solidFill>
                        </a:rPr>
                        <a:t>materiálové využití</a:t>
                      </a:r>
                    </a:p>
                  </a:txBody>
                  <a:tcPr marL="69599" marR="69599" marT="34795" marB="34795" anchor="ctr"/>
                </a:tc>
                <a:extLst>
                  <a:ext uri="{0D108BD9-81ED-4DB2-BD59-A6C34878D82A}">
                    <a16:rowId xmlns:a16="http://schemas.microsoft.com/office/drawing/2014/main" val="10002"/>
                  </a:ext>
                </a:extLst>
              </a:tr>
              <a:tr h="917977">
                <a:tc>
                  <a:txBody>
                    <a:bodyPr/>
                    <a:lstStyle/>
                    <a:p>
                      <a:pPr algn="ctr"/>
                      <a:r>
                        <a:rPr lang="cs-CZ" sz="1800" b="1" u="sng" dirty="0">
                          <a:solidFill>
                            <a:schemeClr val="tx1"/>
                          </a:solidFill>
                        </a:rPr>
                        <a:t>prevence vzniku</a:t>
                      </a:r>
                    </a:p>
                  </a:txBody>
                  <a:tcPr marL="69599" marR="69599" marT="34795" marB="34795" anchor="ctr"/>
                </a:tc>
                <a:extLst>
                  <a:ext uri="{0D108BD9-81ED-4DB2-BD59-A6C34878D82A}">
                    <a16:rowId xmlns:a16="http://schemas.microsoft.com/office/drawing/2014/main" val="10003"/>
                  </a:ext>
                </a:extLst>
              </a:tr>
            </a:tbl>
          </a:graphicData>
        </a:graphic>
      </p:graphicFrame>
      <p:sp>
        <p:nvSpPr>
          <p:cNvPr id="10" name="Rovnoramenný trojúhelník 9">
            <a:extLst>
              <a:ext uri="{FF2B5EF4-FFF2-40B4-BE49-F238E27FC236}">
                <a16:creationId xmlns:a16="http://schemas.microsoft.com/office/drawing/2014/main" id="{109E184A-2E93-49B7-A04D-DAA4C348A9F9}"/>
              </a:ext>
            </a:extLst>
          </p:cNvPr>
          <p:cNvSpPr/>
          <p:nvPr/>
        </p:nvSpPr>
        <p:spPr>
          <a:xfrm>
            <a:off x="6001199" y="1350191"/>
            <a:ext cx="6190801" cy="4938646"/>
          </a:xfrm>
          <a:prstGeom prst="triangle">
            <a:avLst>
              <a:gd name="adj" fmla="val 50115"/>
            </a:avLst>
          </a:prstGeom>
          <a:gradFill>
            <a:gsLst>
              <a:gs pos="0">
                <a:srgbClr val="FF0000"/>
              </a:gs>
              <a:gs pos="62000">
                <a:srgbClr val="FFFF00"/>
              </a:gs>
              <a:gs pos="100000">
                <a:srgbClr val="008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aphicFrame>
        <p:nvGraphicFramePr>
          <p:cNvPr id="11" name="Tabulka 10">
            <a:extLst>
              <a:ext uri="{FF2B5EF4-FFF2-40B4-BE49-F238E27FC236}">
                <a16:creationId xmlns:a16="http://schemas.microsoft.com/office/drawing/2014/main" id="{A3D41FFC-53E9-4048-BF10-D8123F6B04F4}"/>
              </a:ext>
            </a:extLst>
          </p:cNvPr>
          <p:cNvGraphicFramePr>
            <a:graphicFrameLocks noGrp="1"/>
          </p:cNvGraphicFramePr>
          <p:nvPr>
            <p:extLst>
              <p:ext uri="{D42A27DB-BD31-4B8C-83A1-F6EECF244321}">
                <p14:modId xmlns:p14="http://schemas.microsoft.com/office/powerpoint/2010/main" val="4076925553"/>
              </p:ext>
            </p:extLst>
          </p:nvPr>
        </p:nvGraphicFramePr>
        <p:xfrm>
          <a:off x="6570561" y="1838133"/>
          <a:ext cx="5052075" cy="4450699"/>
        </p:xfrm>
        <a:graphic>
          <a:graphicData uri="http://schemas.openxmlformats.org/drawingml/2006/table">
            <a:tbl>
              <a:tblPr firstRow="1" bandRow="1">
                <a:tableStyleId>{2D5ABB26-0587-4C30-8999-92F81FD0307C}</a:tableStyleId>
              </a:tblPr>
              <a:tblGrid>
                <a:gridCol w="5052075">
                  <a:extLst>
                    <a:ext uri="{9D8B030D-6E8A-4147-A177-3AD203B41FA5}">
                      <a16:colId xmlns:a16="http://schemas.microsoft.com/office/drawing/2014/main" val="20000"/>
                    </a:ext>
                  </a:extLst>
                </a:gridCol>
              </a:tblGrid>
              <a:tr h="404609">
                <a:tc>
                  <a:txBody>
                    <a:bodyPr/>
                    <a:lstStyle/>
                    <a:p>
                      <a:pPr algn="ctr"/>
                      <a:r>
                        <a:rPr lang="cs-CZ" sz="2000" b="1" u="sng" dirty="0" err="1">
                          <a:solidFill>
                            <a:schemeClr val="tx1"/>
                          </a:solidFill>
                        </a:rPr>
                        <a:t>landfill</a:t>
                      </a:r>
                      <a:endParaRPr lang="cs-CZ" sz="2000" b="1" u="sng" dirty="0">
                        <a:solidFill>
                          <a:schemeClr val="tx1"/>
                        </a:solidFill>
                      </a:endParaRPr>
                    </a:p>
                  </a:txBody>
                  <a:tcPr marL="91444" marR="91444" marT="45719" marB="45719" anchor="ctr"/>
                </a:tc>
                <a:extLst>
                  <a:ext uri="{0D108BD9-81ED-4DB2-BD59-A6C34878D82A}">
                    <a16:rowId xmlns:a16="http://schemas.microsoft.com/office/drawing/2014/main" val="10000"/>
                  </a:ext>
                </a:extLst>
              </a:tr>
              <a:tr h="404609">
                <a:tc>
                  <a:txBody>
                    <a:bodyPr/>
                    <a:lstStyle/>
                    <a:p>
                      <a:pPr algn="ctr"/>
                      <a:r>
                        <a:rPr lang="cs-CZ" sz="2000" dirty="0" err="1">
                          <a:solidFill>
                            <a:schemeClr val="tx1"/>
                          </a:solidFill>
                        </a:rPr>
                        <a:t>incinerate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1"/>
                  </a:ext>
                </a:extLst>
              </a:tr>
              <a:tr h="404609">
                <a:tc>
                  <a:txBody>
                    <a:bodyPr/>
                    <a:lstStyle/>
                    <a:p>
                      <a:pPr algn="ctr"/>
                      <a:r>
                        <a:rPr lang="cs-CZ" sz="2000" b="1" u="sng" dirty="0" err="1">
                          <a:solidFill>
                            <a:schemeClr val="tx1"/>
                          </a:solidFill>
                        </a:rPr>
                        <a:t>transform</a:t>
                      </a:r>
                      <a:r>
                        <a:rPr lang="cs-CZ" sz="2000" b="1" u="sng" dirty="0">
                          <a:solidFill>
                            <a:schemeClr val="tx1"/>
                          </a:solidFill>
                        </a:rPr>
                        <a:t> to </a:t>
                      </a:r>
                      <a:r>
                        <a:rPr lang="cs-CZ" sz="2000" b="1" u="sng" dirty="0" err="1">
                          <a:solidFill>
                            <a:schemeClr val="tx1"/>
                          </a:solidFill>
                        </a:rPr>
                        <a:t>heat</a:t>
                      </a:r>
                      <a:endParaRPr lang="cs-CZ" sz="2000" b="1" u="sng" dirty="0">
                        <a:solidFill>
                          <a:schemeClr val="tx1"/>
                        </a:solidFill>
                      </a:endParaRPr>
                    </a:p>
                  </a:txBody>
                  <a:tcPr marL="91444" marR="91444" marT="45719" marB="45719" anchor="ctr"/>
                </a:tc>
                <a:extLst>
                  <a:ext uri="{0D108BD9-81ED-4DB2-BD59-A6C34878D82A}">
                    <a16:rowId xmlns:a16="http://schemas.microsoft.com/office/drawing/2014/main" val="10002"/>
                  </a:ext>
                </a:extLst>
              </a:tr>
              <a:tr h="404609">
                <a:tc>
                  <a:txBody>
                    <a:bodyPr/>
                    <a:lstStyle/>
                    <a:p>
                      <a:pPr algn="ctr"/>
                      <a:r>
                        <a:rPr lang="cs-CZ" sz="2000" b="1" u="sng" dirty="0" err="1">
                          <a:solidFill>
                            <a:schemeClr val="tx1"/>
                          </a:solidFill>
                        </a:rPr>
                        <a:t>transform</a:t>
                      </a:r>
                      <a:r>
                        <a:rPr lang="cs-CZ" sz="2000" b="1" u="sng" dirty="0">
                          <a:solidFill>
                            <a:schemeClr val="tx1"/>
                          </a:solidFill>
                        </a:rPr>
                        <a:t> to </a:t>
                      </a:r>
                      <a:r>
                        <a:rPr lang="cs-CZ" sz="2000" b="1" u="sng" dirty="0" err="1">
                          <a:solidFill>
                            <a:schemeClr val="tx1"/>
                          </a:solidFill>
                        </a:rPr>
                        <a:t>energy</a:t>
                      </a:r>
                      <a:endParaRPr lang="cs-CZ" sz="2000" b="1" u="sng" dirty="0">
                        <a:solidFill>
                          <a:schemeClr val="tx1"/>
                        </a:solidFill>
                      </a:endParaRPr>
                    </a:p>
                  </a:txBody>
                  <a:tcPr marL="91444" marR="91444" marT="45719" marB="45719" anchor="ctr"/>
                </a:tc>
                <a:extLst>
                  <a:ext uri="{0D108BD9-81ED-4DB2-BD59-A6C34878D82A}">
                    <a16:rowId xmlns:a16="http://schemas.microsoft.com/office/drawing/2014/main" val="10003"/>
                  </a:ext>
                </a:extLst>
              </a:tr>
              <a:tr h="404609">
                <a:tc>
                  <a:txBody>
                    <a:bodyPr/>
                    <a:lstStyle/>
                    <a:p>
                      <a:pPr algn="ctr"/>
                      <a:r>
                        <a:rPr lang="cs-CZ" sz="2000" dirty="0" err="1"/>
                        <a:t>downcycle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4"/>
                  </a:ext>
                </a:extLst>
              </a:tr>
              <a:tr h="404609">
                <a:tc>
                  <a:txBody>
                    <a:bodyPr/>
                    <a:lstStyle/>
                    <a:p>
                      <a:pPr algn="ctr"/>
                      <a:r>
                        <a:rPr lang="cs-CZ" sz="2000" b="0" dirty="0" err="1">
                          <a:solidFill>
                            <a:schemeClr val="tx1"/>
                          </a:solidFill>
                        </a:rPr>
                        <a:t>recycle</a:t>
                      </a:r>
                      <a:endParaRPr lang="cs-CZ" sz="2000" b="0" dirty="0">
                        <a:solidFill>
                          <a:schemeClr val="tx1"/>
                        </a:solidFill>
                      </a:endParaRPr>
                    </a:p>
                  </a:txBody>
                  <a:tcPr marL="91444" marR="91444" marT="45719" marB="45719" anchor="ctr"/>
                </a:tc>
                <a:extLst>
                  <a:ext uri="{0D108BD9-81ED-4DB2-BD59-A6C34878D82A}">
                    <a16:rowId xmlns:a16="http://schemas.microsoft.com/office/drawing/2014/main" val="10005"/>
                  </a:ext>
                </a:extLst>
              </a:tr>
              <a:tr h="404609">
                <a:tc>
                  <a:txBody>
                    <a:bodyPr/>
                    <a:lstStyle/>
                    <a:p>
                      <a:pPr algn="ctr"/>
                      <a:r>
                        <a:rPr lang="cs-CZ" sz="2000" dirty="0" err="1">
                          <a:solidFill>
                            <a:schemeClr val="tx1"/>
                          </a:solidFill>
                        </a:rPr>
                        <a:t>upcycle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6"/>
                  </a:ext>
                </a:extLst>
              </a:tr>
              <a:tr h="404609">
                <a:tc>
                  <a:txBody>
                    <a:bodyPr/>
                    <a:lstStyle/>
                    <a:p>
                      <a:pPr algn="ctr"/>
                      <a:r>
                        <a:rPr lang="cs-CZ" sz="2000" dirty="0" err="1">
                          <a:solidFill>
                            <a:schemeClr val="tx1"/>
                          </a:solidFill>
                        </a:rPr>
                        <a:t>repair</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7"/>
                  </a:ext>
                </a:extLst>
              </a:tr>
              <a:tr h="404609">
                <a:tc>
                  <a:txBody>
                    <a:bodyPr/>
                    <a:lstStyle/>
                    <a:p>
                      <a:pPr algn="ctr"/>
                      <a:r>
                        <a:rPr lang="cs-CZ" sz="2000" dirty="0" err="1">
                          <a:solidFill>
                            <a:schemeClr val="tx1"/>
                          </a:solidFill>
                        </a:rPr>
                        <a:t>reuse</a:t>
                      </a:r>
                      <a:endParaRPr lang="cs-CZ" sz="2000" dirty="0">
                        <a:solidFill>
                          <a:schemeClr val="tx1"/>
                        </a:solidFill>
                      </a:endParaRPr>
                    </a:p>
                  </a:txBody>
                  <a:tcPr marL="91444" marR="91444" marT="45719" marB="45719" anchor="ctr"/>
                </a:tc>
                <a:extLst>
                  <a:ext uri="{0D108BD9-81ED-4DB2-BD59-A6C34878D82A}">
                    <a16:rowId xmlns:a16="http://schemas.microsoft.com/office/drawing/2014/main" val="10008"/>
                  </a:ext>
                </a:extLst>
              </a:tr>
              <a:tr h="404609">
                <a:tc>
                  <a:txBody>
                    <a:bodyPr/>
                    <a:lstStyle/>
                    <a:p>
                      <a:pPr algn="ctr"/>
                      <a:r>
                        <a:rPr lang="cs-CZ" sz="2000" b="1" u="sng" dirty="0" err="1">
                          <a:solidFill>
                            <a:schemeClr val="tx1"/>
                          </a:solidFill>
                        </a:rPr>
                        <a:t>reduce</a:t>
                      </a:r>
                      <a:endParaRPr lang="cs-CZ" sz="2000" b="1" u="sng" dirty="0">
                        <a:solidFill>
                          <a:schemeClr val="tx1"/>
                        </a:solidFill>
                      </a:endParaRPr>
                    </a:p>
                  </a:txBody>
                  <a:tcPr marL="91444" marR="91444" marT="45719" marB="45719" anchor="ctr"/>
                </a:tc>
                <a:extLst>
                  <a:ext uri="{0D108BD9-81ED-4DB2-BD59-A6C34878D82A}">
                    <a16:rowId xmlns:a16="http://schemas.microsoft.com/office/drawing/2014/main" val="10009"/>
                  </a:ext>
                </a:extLst>
              </a:tr>
              <a:tr h="404609">
                <a:tc>
                  <a:txBody>
                    <a:bodyPr/>
                    <a:lstStyle/>
                    <a:p>
                      <a:pPr algn="ctr"/>
                      <a:r>
                        <a:rPr lang="cs-CZ" sz="2000" b="1" u="sng" dirty="0" err="1">
                          <a:solidFill>
                            <a:schemeClr val="tx1"/>
                          </a:solidFill>
                        </a:rPr>
                        <a:t>refuse</a:t>
                      </a:r>
                      <a:endParaRPr lang="cs-CZ" sz="2000" b="1" u="sng" dirty="0">
                        <a:solidFill>
                          <a:schemeClr val="tx1"/>
                        </a:solidFill>
                      </a:endParaRPr>
                    </a:p>
                  </a:txBody>
                  <a:tcPr marL="91444" marR="91444" marT="45719" marB="45719"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051563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Envimod - vzor1">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4555</TotalTime>
  <Words>2302</Words>
  <Application>Microsoft Office PowerPoint</Application>
  <PresentationFormat>Širokoúhlá obrazovka</PresentationFormat>
  <Paragraphs>601</Paragraphs>
  <Slides>27</Slides>
  <Notes>7</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27</vt:i4>
      </vt:variant>
    </vt:vector>
  </HeadingPairs>
  <TitlesOfParts>
    <vt:vector size="36" baseType="lpstr">
      <vt:lpstr>Arial</vt:lpstr>
      <vt:lpstr>Arial Unicode MS</vt:lpstr>
      <vt:lpstr>Calibri</vt:lpstr>
      <vt:lpstr>Calibri Light</vt:lpstr>
      <vt:lpstr>Charis SIL</vt:lpstr>
      <vt:lpstr>Times New Roman</vt:lpstr>
      <vt:lpstr>Wingdings</vt:lpstr>
      <vt:lpstr>Retrospect</vt:lpstr>
      <vt:lpstr>Envimod - vzor1</vt:lpstr>
      <vt:lpstr>Gastroodpady – výzkum efektivních metod jejich využití prezentace řešení projektu CZ.01.1.02/0.0/0.0/19_262/0020304</vt:lpstr>
      <vt:lpstr>Motivace</vt:lpstr>
      <vt:lpstr>Prezentace aplikace PowerPoint</vt:lpstr>
      <vt:lpstr>Prezentace aplikace PowerPoint</vt:lpstr>
      <vt:lpstr>Prezentace aplikace PowerPoint</vt:lpstr>
      <vt:lpstr>Prezentace aplikace PowerPoint</vt:lpstr>
      <vt:lpstr>Co s ním?</vt:lpstr>
      <vt:lpstr>Pyramida odpadů</vt:lpstr>
      <vt:lpstr>Pyramida odpadů</vt:lpstr>
      <vt:lpstr>Pyramida odpadů</vt:lpstr>
      <vt:lpstr>Cíle projektu</vt:lpstr>
      <vt:lpstr>Prezentace aplikace PowerPoint</vt:lpstr>
      <vt:lpstr>Covid s námi…</vt:lpstr>
      <vt:lpstr>Prezentace aplikace PowerPoint</vt:lpstr>
      <vt:lpstr>Prezentace aplikace PowerPoint</vt:lpstr>
      <vt:lpstr>Složení gastroodpadu</vt:lpstr>
      <vt:lpstr>GreenGood – termofilní kompost</vt:lpstr>
      <vt:lpstr>Prezentace aplikace PowerPoint</vt:lpstr>
      <vt:lpstr>Prezentace aplikace PowerPoint</vt:lpstr>
      <vt:lpstr>Prezentace aplikace PowerPoint</vt:lpstr>
      <vt:lpstr>Separace gastroodpadu</vt:lpstr>
      <vt:lpstr>Separace aminokyselin</vt:lpstr>
      <vt:lpstr>Živná média</vt:lpstr>
      <vt:lpstr>Bionafta</vt:lpstr>
      <vt:lpstr>Hermia – larvy Hermetia illucens</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Aigerim Mamirova</dc:creator>
  <cp:lastModifiedBy>Josef Trögl</cp:lastModifiedBy>
  <cp:revision>189</cp:revision>
  <dcterms:created xsi:type="dcterms:W3CDTF">2021-06-03T07:04:34Z</dcterms:created>
  <dcterms:modified xsi:type="dcterms:W3CDTF">2023-10-17T13:48:15Z</dcterms:modified>
</cp:coreProperties>
</file>