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2"/>
  </p:notesMasterIdLst>
  <p:sldIdLst>
    <p:sldId id="256" r:id="rId2"/>
    <p:sldId id="289" r:id="rId3"/>
    <p:sldId id="291" r:id="rId4"/>
    <p:sldId id="305" r:id="rId5"/>
    <p:sldId id="304" r:id="rId6"/>
    <p:sldId id="306" r:id="rId7"/>
    <p:sldId id="296" r:id="rId8"/>
    <p:sldId id="293" r:id="rId9"/>
    <p:sldId id="307" r:id="rId10"/>
    <p:sldId id="303" r:id="rId11"/>
    <p:sldId id="295" r:id="rId12"/>
    <p:sldId id="308" r:id="rId13"/>
    <p:sldId id="314" r:id="rId14"/>
    <p:sldId id="309" r:id="rId15"/>
    <p:sldId id="310" r:id="rId16"/>
    <p:sldId id="311" r:id="rId17"/>
    <p:sldId id="312" r:id="rId18"/>
    <p:sldId id="315" r:id="rId19"/>
    <p:sldId id="313" r:id="rId20"/>
    <p:sldId id="30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cakova Tatiana" initials="TT" lastIdx="8" clrIdx="0">
    <p:extLst>
      <p:ext uri="{19B8F6BF-5375-455C-9EA6-DF929625EA0E}">
        <p15:presenceInfo xmlns:p15="http://schemas.microsoft.com/office/powerpoint/2012/main" userId="S-1-5-21-299502267-1214440339-1801674531-147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928EF-A4BF-427C-9109-8D2BF6C7388D}" v="3" dt="2023-10-16T13:53:56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7856" autoAdjust="0"/>
  </p:normalViewPr>
  <p:slideViewPr>
    <p:cSldViewPr snapToGrid="0">
      <p:cViewPr varScale="1">
        <p:scale>
          <a:sx n="140" d="100"/>
          <a:sy n="140" d="100"/>
        </p:scale>
        <p:origin x="2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ci Vladimir" userId="58e80697-e884-42d9-b356-4b4b0161e353" providerId="ADAL" clId="{025928EF-A4BF-427C-9109-8D2BF6C7388D}"/>
    <pc:docChg chg="custSel modSld">
      <pc:chgData name="Koci Vladimir" userId="58e80697-e884-42d9-b356-4b4b0161e353" providerId="ADAL" clId="{025928EF-A4BF-427C-9109-8D2BF6C7388D}" dt="2023-10-16T13:57:07.444" v="53" actId="20577"/>
      <pc:docMkLst>
        <pc:docMk/>
      </pc:docMkLst>
      <pc:sldChg chg="modSp mod">
        <pc:chgData name="Koci Vladimir" userId="58e80697-e884-42d9-b356-4b4b0161e353" providerId="ADAL" clId="{025928EF-A4BF-427C-9109-8D2BF6C7388D}" dt="2023-10-16T06:25:13.054" v="3" actId="6549"/>
        <pc:sldMkLst>
          <pc:docMk/>
          <pc:sldMk cId="2585699307" sldId="256"/>
        </pc:sldMkLst>
        <pc:spChg chg="mod">
          <ac:chgData name="Koci Vladimir" userId="58e80697-e884-42d9-b356-4b4b0161e353" providerId="ADAL" clId="{025928EF-A4BF-427C-9109-8D2BF6C7388D}" dt="2023-10-16T06:25:13.054" v="3" actId="6549"/>
          <ac:spMkLst>
            <pc:docMk/>
            <pc:sldMk cId="2585699307" sldId="256"/>
            <ac:spMk id="2" creationId="{00000000-0000-0000-0000-000000000000}"/>
          </ac:spMkLst>
        </pc:spChg>
      </pc:sldChg>
      <pc:sldChg chg="modSp mod">
        <pc:chgData name="Koci Vladimir" userId="58e80697-e884-42d9-b356-4b4b0161e353" providerId="ADAL" clId="{025928EF-A4BF-427C-9109-8D2BF6C7388D}" dt="2023-10-16T13:57:07.444" v="53" actId="20577"/>
        <pc:sldMkLst>
          <pc:docMk/>
          <pc:sldMk cId="3247879548" sldId="313"/>
        </pc:sldMkLst>
        <pc:spChg chg="mod">
          <ac:chgData name="Koci Vladimir" userId="58e80697-e884-42d9-b356-4b4b0161e353" providerId="ADAL" clId="{025928EF-A4BF-427C-9109-8D2BF6C7388D}" dt="2023-10-16T13:57:07.444" v="53" actId="20577"/>
          <ac:spMkLst>
            <pc:docMk/>
            <pc:sldMk cId="3247879548" sldId="313"/>
            <ac:spMk id="2" creationId="{00000000-0000-0000-0000-000000000000}"/>
          </ac:spMkLst>
        </pc:spChg>
      </pc:sldChg>
      <pc:sldChg chg="modSp">
        <pc:chgData name="Koci Vladimir" userId="58e80697-e884-42d9-b356-4b4b0161e353" providerId="ADAL" clId="{025928EF-A4BF-427C-9109-8D2BF6C7388D}" dt="2023-10-16T13:53:26.065" v="4"/>
        <pc:sldMkLst>
          <pc:docMk/>
          <pc:sldMk cId="410272028" sldId="314"/>
        </pc:sldMkLst>
        <pc:graphicFrameChg chg="mod">
          <ac:chgData name="Koci Vladimir" userId="58e80697-e884-42d9-b356-4b4b0161e353" providerId="ADAL" clId="{025928EF-A4BF-427C-9109-8D2BF6C7388D}" dt="2023-10-16T13:53:26.065" v="4"/>
          <ac:graphicFrameMkLst>
            <pc:docMk/>
            <pc:sldMk cId="410272028" sldId="314"/>
            <ac:graphicFrameMk id="8" creationId="{00000000-0000-0000-0000-000000000000}"/>
          </ac:graphicFrameMkLst>
        </pc:graphicFrameChg>
      </pc:sldChg>
      <pc:sldChg chg="modSp mod">
        <pc:chgData name="Koci Vladimir" userId="58e80697-e884-42d9-b356-4b4b0161e353" providerId="ADAL" clId="{025928EF-A4BF-427C-9109-8D2BF6C7388D}" dt="2023-10-16T13:56:22.898" v="23" actId="20577"/>
        <pc:sldMkLst>
          <pc:docMk/>
          <pc:sldMk cId="202367978" sldId="315"/>
        </pc:sldMkLst>
        <pc:spChg chg="mod">
          <ac:chgData name="Koci Vladimir" userId="58e80697-e884-42d9-b356-4b4b0161e353" providerId="ADAL" clId="{025928EF-A4BF-427C-9109-8D2BF6C7388D}" dt="2023-10-16T13:56:22.898" v="23" actId="20577"/>
          <ac:spMkLst>
            <pc:docMk/>
            <pc:sldMk cId="202367978" sldId="315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ecakot\Desktop\wasten\Data%20vstupy_vysledk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ecakot\Desktop\wasten\Data%20vstupy_vysledk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cs-CZ" sz="2400" dirty="0"/>
              <a:t>EF 3.0 Změna klimatu - Celkem </a:t>
            </a:r>
          </a:p>
          <a:p>
            <a:pPr>
              <a:defRPr/>
            </a:pPr>
            <a:r>
              <a:rPr lang="cs-CZ" sz="2400" dirty="0"/>
              <a:t>[kg CO2 </a:t>
            </a:r>
            <a:r>
              <a:rPr lang="cs-CZ" sz="2400" dirty="0" err="1"/>
              <a:t>eq</a:t>
            </a:r>
            <a:r>
              <a:rPr lang="cs-CZ" sz="2400" dirty="0"/>
              <a:t>./t druhotné suroviny/recyklátu]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'Produkce DS_P'!$M$6</c:f>
              <c:strCache>
                <c:ptCount val="1"/>
                <c:pt idx="0">
                  <c:v>EF 3.0 Climate Change - total [kg CO2 eq.]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35-40FA-9D0F-7CC40AAE241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35-40FA-9D0F-7CC40AAE241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'Produkce DS_P'!$T$6:$X$6</c:f>
                <c:numCache>
                  <c:formatCode>General</c:formatCode>
                  <c:ptCount val="5"/>
                  <c:pt idx="0">
                    <c:v>349.44175432011502</c:v>
                  </c:pt>
                  <c:pt idx="1">
                    <c:v>258.66637206080952</c:v>
                  </c:pt>
                  <c:pt idx="2">
                    <c:v>250.53193793423645</c:v>
                  </c:pt>
                  <c:pt idx="3">
                    <c:v>246.64760791056744</c:v>
                  </c:pt>
                  <c:pt idx="4">
                    <c:v>99.14209359846248</c:v>
                  </c:pt>
                </c:numCache>
              </c:numRef>
            </c:plus>
            <c:minus>
              <c:numRef>
                <c:f>'Produkce DS_P'!$T$6:$X$6</c:f>
                <c:numCache>
                  <c:formatCode>General</c:formatCode>
                  <c:ptCount val="5"/>
                  <c:pt idx="0">
                    <c:v>349.44175432011502</c:v>
                  </c:pt>
                  <c:pt idx="1">
                    <c:v>258.66637206080952</c:v>
                  </c:pt>
                  <c:pt idx="2">
                    <c:v>250.53193793423645</c:v>
                  </c:pt>
                  <c:pt idx="3">
                    <c:v>246.64760791056744</c:v>
                  </c:pt>
                  <c:pt idx="4">
                    <c:v>99.14209359846248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'Produkce DS_P'!$N$4:$R$4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DS_P'!$N$6:$R$6</c:f>
              <c:numCache>
                <c:formatCode>General</c:formatCode>
                <c:ptCount val="5"/>
                <c:pt idx="0">
                  <c:v>1988.3771887927851</c:v>
                </c:pt>
                <c:pt idx="1">
                  <c:v>927.71379462728055</c:v>
                </c:pt>
                <c:pt idx="2">
                  <c:v>803.04334721945349</c:v>
                </c:pt>
                <c:pt idx="3">
                  <c:v>782.31220410773244</c:v>
                </c:pt>
                <c:pt idx="4">
                  <c:v>262.12251778224049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35-40FA-9D0F-7CC40AAE2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426320"/>
        <c:axId val="720420496"/>
      </c:barChart>
      <c:catAx>
        <c:axId val="72042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720420496"/>
        <c:crosses val="autoZero"/>
        <c:auto val="1"/>
        <c:lblAlgn val="ctr"/>
        <c:lblOffset val="100"/>
        <c:noMultiLvlLbl val="0"/>
      </c:catAx>
      <c:valAx>
        <c:axId val="720420496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72042632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mbria" panose="02040503050406030204" pitchFamily="18" charset="0"/>
          <a:ea typeface="Cambria" panose="02040503050406030204" pitchFamily="18" charset="0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cs-CZ" sz="2400" dirty="0"/>
              <a:t>Environmentální stopa </a:t>
            </a:r>
          </a:p>
          <a:p>
            <a:pPr>
              <a:defRPr/>
            </a:pPr>
            <a:r>
              <a:rPr lang="cs-CZ" sz="2400" dirty="0"/>
              <a:t>(normalizované a vážené výsledky/t druhotné suroviny/recyklátu)</a:t>
            </a:r>
            <a:endParaRPr lang="en-US" sz="2400" dirty="0"/>
          </a:p>
        </c:rich>
      </c:tx>
      <c:layout>
        <c:manualLayout>
          <c:xMode val="edge"/>
          <c:yMode val="edge"/>
          <c:x val="0.1706619812443868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'Produkce DS_P'!$M$37</c:f>
              <c:strCache>
                <c:ptCount val="1"/>
                <c:pt idx="0">
                  <c:v>EF 3.0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7D-4E44-8499-F8F7133CBDF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7D-4E44-8499-F8F7133CBDF7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'Produkce DS_P'!$T$37:$X$37</c:f>
                <c:numCache>
                  <c:formatCode>General</c:formatCode>
                  <c:ptCount val="5"/>
                  <c:pt idx="0">
                    <c:v>1.34924911599607E-2</c:v>
                  </c:pt>
                  <c:pt idx="1">
                    <c:v>1.0016786263652048E-2</c:v>
                  </c:pt>
                  <c:pt idx="2">
                    <c:v>9.8244428428769029E-3</c:v>
                  </c:pt>
                  <c:pt idx="3">
                    <c:v>9.5765773697209511E-3</c:v>
                  </c:pt>
                  <c:pt idx="4">
                    <c:v>3.3367495373638895E-3</c:v>
                  </c:pt>
                </c:numCache>
              </c:numRef>
            </c:plus>
            <c:minus>
              <c:numRef>
                <c:f>'Produkce DS_P'!$T$37:$X$37</c:f>
                <c:numCache>
                  <c:formatCode>General</c:formatCode>
                  <c:ptCount val="5"/>
                  <c:pt idx="0">
                    <c:v>1.34924911599607E-2</c:v>
                  </c:pt>
                  <c:pt idx="1">
                    <c:v>1.0016786263652048E-2</c:v>
                  </c:pt>
                  <c:pt idx="2">
                    <c:v>9.8244428428769029E-3</c:v>
                  </c:pt>
                  <c:pt idx="3">
                    <c:v>9.5765773697209511E-3</c:v>
                  </c:pt>
                  <c:pt idx="4">
                    <c:v>3.3367495373638895E-3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'Produkce DS_P'!$N$36:$R$36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DS_P'!$N$37:$R$37</c:f>
              <c:numCache>
                <c:formatCode>General</c:formatCode>
                <c:ptCount val="5"/>
                <c:pt idx="0">
                  <c:v>6.21120134579475E-2</c:v>
                </c:pt>
                <c:pt idx="1">
                  <c:v>4.0010295628639947E-2</c:v>
                </c:pt>
                <c:pt idx="2">
                  <c:v>3.8482893490728504E-2</c:v>
                </c:pt>
                <c:pt idx="3">
                  <c:v>3.7160005228109451E-2</c:v>
                </c:pt>
                <c:pt idx="4">
                  <c:v>1.066922670575151E-2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7D-4E44-8499-F8F7133CB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426320"/>
        <c:axId val="720420496"/>
      </c:barChart>
      <c:catAx>
        <c:axId val="72042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720420496"/>
        <c:crosses val="autoZero"/>
        <c:auto val="1"/>
        <c:lblAlgn val="ctr"/>
        <c:lblOffset val="100"/>
        <c:noMultiLvlLbl val="0"/>
      </c:catAx>
      <c:valAx>
        <c:axId val="72042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72042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mbria" panose="02040503050406030204" pitchFamily="18" charset="0"/>
          <a:ea typeface="Cambria" panose="02040503050406030204" pitchFamily="18" charset="0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cs-CZ" sz="2400" dirty="0"/>
              <a:t>EF 3.0 Environmentální stopa (normalizované a vážené výsledky)</a:t>
            </a:r>
            <a:r>
              <a:rPr lang="cs-CZ" sz="2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 druhotné suroviny/recyklátu)</a:t>
            </a:r>
            <a:endParaRPr lang="cs-CZ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 vs P'!$B$23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 vs P'!$A$24:$A$28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'S vs P'!$B$24:$B$28</c:f>
              <c:numCache>
                <c:formatCode>General</c:formatCode>
                <c:ptCount val="5"/>
                <c:pt idx="0">
                  <c:v>2.5437767263952471E-3</c:v>
                </c:pt>
                <c:pt idx="1">
                  <c:v>1.8688971867393659E-3</c:v>
                </c:pt>
                <c:pt idx="2">
                  <c:v>1.7823741688347636E-3</c:v>
                </c:pt>
                <c:pt idx="3">
                  <c:v>1.7823741688347636E-3</c:v>
                </c:pt>
                <c:pt idx="4">
                  <c:v>1.7736107651032638E-4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0-4EFE-B435-EEC4487B04EF}"/>
            </c:ext>
          </c:extLst>
        </c:ser>
        <c:ser>
          <c:idx val="1"/>
          <c:order val="1"/>
          <c:tx>
            <c:strRef>
              <c:f>'S vs P'!$C$23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 vs P'!$A$24:$A$28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'S vs P'!$C$24:$C$28</c:f>
              <c:numCache>
                <c:formatCode>General</c:formatCode>
                <c:ptCount val="5"/>
                <c:pt idx="0">
                  <c:v>6.2112013457947542E-2</c:v>
                </c:pt>
                <c:pt idx="1">
                  <c:v>4.0010295628639878E-2</c:v>
                </c:pt>
                <c:pt idx="2">
                  <c:v>3.8482893490728511E-2</c:v>
                </c:pt>
                <c:pt idx="3">
                  <c:v>3.7160005228109458E-2</c:v>
                </c:pt>
                <c:pt idx="4">
                  <c:v>1.0669226705751511E-2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0-4EFE-B435-EEC4487B0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2588272"/>
        <c:axId val="1152592432"/>
      </c:barChart>
      <c:catAx>
        <c:axId val="115258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1152592432"/>
        <c:crosses val="autoZero"/>
        <c:auto val="1"/>
        <c:lblAlgn val="ctr"/>
        <c:lblOffset val="100"/>
        <c:noMultiLvlLbl val="0"/>
      </c:catAx>
      <c:valAx>
        <c:axId val="115259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115258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mbria" panose="02040503050406030204" pitchFamily="18" charset="0"/>
          <a:ea typeface="Cambria" panose="02040503050406030204" pitchFamily="18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cs-CZ" dirty="0"/>
              <a:t>Environmentální stopa/</a:t>
            </a:r>
            <a:r>
              <a:rPr lang="cs-CZ" baseline="0" dirty="0"/>
              <a:t>t druhotné suroviny/recyklátu</a:t>
            </a:r>
            <a:endParaRPr lang="cs-CZ" dirty="0"/>
          </a:p>
        </c:rich>
      </c:tx>
      <c:layout>
        <c:manualLayout>
          <c:xMode val="edge"/>
          <c:yMode val="edge"/>
          <c:x val="0.14437628593008012"/>
          <c:y val="2.1074645669291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'Produkce DS_P'!$M$56</c:f>
              <c:strCache>
                <c:ptCount val="1"/>
                <c:pt idx="0">
                  <c:v>EF 3.0 Acidification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DS_P'!$N$56:$R$56</c:f>
              <c:numCache>
                <c:formatCode>General</c:formatCode>
                <c:ptCount val="5"/>
                <c:pt idx="0">
                  <c:v>6.8313310347294142E-4</c:v>
                </c:pt>
                <c:pt idx="1">
                  <c:v>1.052387039295795E-3</c:v>
                </c:pt>
                <c:pt idx="2">
                  <c:v>1.1673149696237715E-3</c:v>
                </c:pt>
                <c:pt idx="3">
                  <c:v>1.115002821684056E-3</c:v>
                </c:pt>
                <c:pt idx="4">
                  <c:v>1.93314513103201E-4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0-4C7B-9ADA-A60C63055E0F}"/>
            </c:ext>
          </c:extLst>
        </c:ser>
        <c:ser>
          <c:idx val="1"/>
          <c:order val="1"/>
          <c:tx>
            <c:strRef>
              <c:f>'Produkce DS_P'!$M$57</c:f>
              <c:strCache>
                <c:ptCount val="1"/>
                <c:pt idx="0">
                  <c:v>EF 3.0 Climate Change -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DS_P'!$N$57:$R$57</c:f>
              <c:numCache>
                <c:formatCode>General</c:formatCode>
                <c:ptCount val="5"/>
                <c:pt idx="0">
                  <c:v>5.1726383730785253E-2</c:v>
                </c:pt>
                <c:pt idx="1">
                  <c:v>2.4133891700079499E-2</c:v>
                </c:pt>
                <c:pt idx="2">
                  <c:v>2.0890668312256749E-2</c:v>
                </c:pt>
                <c:pt idx="3">
                  <c:v>2.035136064476855E-2</c:v>
                </c:pt>
                <c:pt idx="4">
                  <c:v>6.8189526693955352E-3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00-4C7B-9ADA-A60C63055E0F}"/>
            </c:ext>
          </c:extLst>
        </c:ser>
        <c:ser>
          <c:idx val="2"/>
          <c:order val="2"/>
          <c:tx>
            <c:strRef>
              <c:f>'Produkce DS_P'!$M$58</c:f>
              <c:strCache>
                <c:ptCount val="1"/>
                <c:pt idx="0">
                  <c:v>EF 3.0 Ecotoxicity, freshwater -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DS_P'!$N$58:$R$58</c:f>
              <c:numCache>
                <c:formatCode>General</c:formatCode>
                <c:ptCount val="5"/>
                <c:pt idx="0">
                  <c:v>7.7107352395943806E-4</c:v>
                </c:pt>
                <c:pt idx="1">
                  <c:v>1.1656625624354726E-3</c:v>
                </c:pt>
                <c:pt idx="2">
                  <c:v>1.2897129964528301E-3</c:v>
                </c:pt>
                <c:pt idx="3">
                  <c:v>1.23278200448159E-3</c:v>
                </c:pt>
                <c:pt idx="4">
                  <c:v>4.4248718981003898E-4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00-4C7B-9ADA-A60C63055E0F}"/>
            </c:ext>
          </c:extLst>
        </c:ser>
        <c:ser>
          <c:idx val="3"/>
          <c:order val="3"/>
          <c:tx>
            <c:strRef>
              <c:f>'Produkce DS_P'!$M$59</c:f>
              <c:strCache>
                <c:ptCount val="1"/>
                <c:pt idx="0">
                  <c:v>EF 3.0 Eutrophication, freshwater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DS_P'!$N$59:$R$59</c:f>
              <c:numCache>
                <c:formatCode>General</c:formatCode>
                <c:ptCount val="5"/>
                <c:pt idx="0">
                  <c:v>4.8372954993802349E-6</c:v>
                </c:pt>
                <c:pt idx="1">
                  <c:v>6.5996659521207605E-6</c:v>
                </c:pt>
                <c:pt idx="2">
                  <c:v>7.1956909395552452E-6</c:v>
                </c:pt>
                <c:pt idx="3">
                  <c:v>6.9064842654242405E-6</c:v>
                </c:pt>
                <c:pt idx="4">
                  <c:v>1.6458531514433749E-6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00-4C7B-9ADA-A60C63055E0F}"/>
            </c:ext>
          </c:extLst>
        </c:ser>
        <c:ser>
          <c:idx val="4"/>
          <c:order val="4"/>
          <c:tx>
            <c:strRef>
              <c:f>'Produkce DS_P'!$M$60</c:f>
              <c:strCache>
                <c:ptCount val="1"/>
                <c:pt idx="0">
                  <c:v>EF 3.0 Eutrophication, marine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DS_P'!$N$60:$R$60</c:f>
              <c:numCache>
                <c:formatCode>General</c:formatCode>
                <c:ptCount val="5"/>
                <c:pt idx="0">
                  <c:v>1.8094218428458601E-4</c:v>
                </c:pt>
                <c:pt idx="1">
                  <c:v>2.6983793349129298E-4</c:v>
                </c:pt>
                <c:pt idx="2">
                  <c:v>2.980026408826755E-4</c:v>
                </c:pt>
                <c:pt idx="3">
                  <c:v>2.8499559011271799E-4</c:v>
                </c:pt>
                <c:pt idx="4">
                  <c:v>5.2367009042507352E-5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00-4C7B-9ADA-A60C63055E0F}"/>
            </c:ext>
          </c:extLst>
        </c:ser>
        <c:ser>
          <c:idx val="5"/>
          <c:order val="5"/>
          <c:tx>
            <c:strRef>
              <c:f>'Produkce DS_P'!$M$61</c:f>
              <c:strCache>
                <c:ptCount val="1"/>
                <c:pt idx="0">
                  <c:v>EF 3.0 Eutrophication, terrestrial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DS_P'!$N$61:$R$61</c:f>
              <c:numCache>
                <c:formatCode>General</c:formatCode>
                <c:ptCount val="5"/>
                <c:pt idx="0">
                  <c:v>2.85250804224545E-4</c:v>
                </c:pt>
                <c:pt idx="1">
                  <c:v>4.06742550294222E-4</c:v>
                </c:pt>
                <c:pt idx="2">
                  <c:v>4.46378086179137E-4</c:v>
                </c:pt>
                <c:pt idx="3">
                  <c:v>4.276499533593395E-4</c:v>
                </c:pt>
                <c:pt idx="4">
                  <c:v>8.4478323980196539E-5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00-4C7B-9ADA-A60C63055E0F}"/>
            </c:ext>
          </c:extLst>
        </c:ser>
        <c:ser>
          <c:idx val="6"/>
          <c:order val="6"/>
          <c:tx>
            <c:strRef>
              <c:f>'Produkce DS_P'!$M$62</c:f>
              <c:strCache>
                <c:ptCount val="1"/>
                <c:pt idx="0">
                  <c:v>EF 3.0 Human toxicity, cancer - total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DS_P'!$N$62:$R$62</c:f>
              <c:numCache>
                <c:formatCode>General</c:formatCode>
                <c:ptCount val="5"/>
                <c:pt idx="0">
                  <c:v>3.9322887099580697E-5</c:v>
                </c:pt>
                <c:pt idx="1">
                  <c:v>5.4194717908138254E-5</c:v>
                </c:pt>
                <c:pt idx="2">
                  <c:v>5.9179209927782999E-5</c:v>
                </c:pt>
                <c:pt idx="3">
                  <c:v>5.6776253853176503E-5</c:v>
                </c:pt>
                <c:pt idx="4">
                  <c:v>4.1458682872117598E-5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00-4C7B-9ADA-A60C63055E0F}"/>
            </c:ext>
          </c:extLst>
        </c:ser>
        <c:ser>
          <c:idx val="7"/>
          <c:order val="7"/>
          <c:tx>
            <c:strRef>
              <c:f>'Produkce DS_P'!$M$63</c:f>
              <c:strCache>
                <c:ptCount val="1"/>
                <c:pt idx="0">
                  <c:v>EF 3.0 Human toxicity, non-cancer - total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DS_P'!$N$63:$R$63</c:f>
              <c:numCache>
                <c:formatCode>General</c:formatCode>
                <c:ptCount val="5"/>
                <c:pt idx="0">
                  <c:v>2.367145500674135E-4</c:v>
                </c:pt>
                <c:pt idx="1">
                  <c:v>3.2948049386672502E-4</c:v>
                </c:pt>
                <c:pt idx="2">
                  <c:v>3.603140967149115E-4</c:v>
                </c:pt>
                <c:pt idx="3">
                  <c:v>3.4554003230629498E-4</c:v>
                </c:pt>
                <c:pt idx="4">
                  <c:v>1.0088595793068795E-4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00-4C7B-9ADA-A60C63055E0F}"/>
            </c:ext>
          </c:extLst>
        </c:ser>
        <c:ser>
          <c:idx val="8"/>
          <c:order val="8"/>
          <c:tx>
            <c:strRef>
              <c:f>'Produkce DS_P'!$M$64</c:f>
              <c:strCache>
                <c:ptCount val="1"/>
                <c:pt idx="0">
                  <c:v>EF 3.0 Ionising radiation, human health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DS_P'!$N$64:$R$64</c:f>
              <c:numCache>
                <c:formatCode>General</c:formatCode>
                <c:ptCount val="5"/>
                <c:pt idx="0">
                  <c:v>5.6920613923839604E-4</c:v>
                </c:pt>
                <c:pt idx="1">
                  <c:v>9.2675484507909862E-4</c:v>
                </c:pt>
                <c:pt idx="2">
                  <c:v>1.035260145409571E-3</c:v>
                </c:pt>
                <c:pt idx="3">
                  <c:v>9.8691955358518198E-4</c:v>
                </c:pt>
                <c:pt idx="4">
                  <c:v>1.05031450353304E-4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00-4C7B-9ADA-A60C63055E0F}"/>
            </c:ext>
          </c:extLst>
        </c:ser>
        <c:ser>
          <c:idx val="9"/>
          <c:order val="9"/>
          <c:tx>
            <c:strRef>
              <c:f>'Produkce DS_P'!$M$65</c:f>
              <c:strCache>
                <c:ptCount val="1"/>
                <c:pt idx="0">
                  <c:v>EF 3.0 Land Use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DS_P'!$N$65:$R$65</c:f>
              <c:numCache>
                <c:formatCode>General</c:formatCode>
                <c:ptCount val="5"/>
                <c:pt idx="0">
                  <c:v>1.0274027764916495E-4</c:v>
                </c:pt>
                <c:pt idx="1">
                  <c:v>1.6113466735098551E-4</c:v>
                </c:pt>
                <c:pt idx="2">
                  <c:v>1.7915015709439499E-4</c:v>
                </c:pt>
                <c:pt idx="3">
                  <c:v>1.710100908756915E-4</c:v>
                </c:pt>
                <c:pt idx="4">
                  <c:v>2.1624591782426998E-5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00-4C7B-9ADA-A60C63055E0F}"/>
            </c:ext>
          </c:extLst>
        </c:ser>
        <c:ser>
          <c:idx val="10"/>
          <c:order val="10"/>
          <c:tx>
            <c:strRef>
              <c:f>'Produkce DS_P'!$M$66</c:f>
              <c:strCache>
                <c:ptCount val="1"/>
                <c:pt idx="0">
                  <c:v>EF 3.0 Ozone depletion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DS_P'!$N$66:$R$66</c:f>
              <c:numCache>
                <c:formatCode>General</c:formatCode>
                <c:ptCount val="5"/>
                <c:pt idx="0">
                  <c:v>1.0516684369668259E-8</c:v>
                </c:pt>
                <c:pt idx="1">
                  <c:v>9.3806146093815146E-9</c:v>
                </c:pt>
                <c:pt idx="2">
                  <c:v>9.4071185286160709E-9</c:v>
                </c:pt>
                <c:pt idx="3">
                  <c:v>9.2517176535342012E-9</c:v>
                </c:pt>
                <c:pt idx="4">
                  <c:v>3.6170614014296049E-10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00-4C7B-9ADA-A60C63055E0F}"/>
            </c:ext>
          </c:extLst>
        </c:ser>
        <c:ser>
          <c:idx val="11"/>
          <c:order val="11"/>
          <c:tx>
            <c:strRef>
              <c:f>'Produkce DS_P'!$M$67</c:f>
              <c:strCache>
                <c:ptCount val="1"/>
                <c:pt idx="0">
                  <c:v>EF 3.0 Particulate matter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DS_P'!$N$67:$R$67</c:f>
              <c:numCache>
                <c:formatCode>General</c:formatCode>
                <c:ptCount val="5"/>
                <c:pt idx="0">
                  <c:v>7.3697639771184802E-4</c:v>
                </c:pt>
                <c:pt idx="1">
                  <c:v>1.0978459167176389E-3</c:v>
                </c:pt>
                <c:pt idx="2">
                  <c:v>1.2122533842600296E-3</c:v>
                </c:pt>
                <c:pt idx="3">
                  <c:v>1.1593903145592842E-3</c:v>
                </c:pt>
                <c:pt idx="4">
                  <c:v>2.033956617699105E-4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E00-4C7B-9ADA-A60C63055E0F}"/>
            </c:ext>
          </c:extLst>
        </c:ser>
        <c:ser>
          <c:idx val="12"/>
          <c:order val="12"/>
          <c:tx>
            <c:strRef>
              <c:f>'Produkce DS_P'!$M$68</c:f>
              <c:strCache>
                <c:ptCount val="1"/>
                <c:pt idx="0">
                  <c:v>EF 3.0 Photochemical ozone formation, human health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DS_P'!$N$68:$R$68</c:f>
              <c:numCache>
                <c:formatCode>General</c:formatCode>
                <c:ptCount val="5"/>
                <c:pt idx="0">
                  <c:v>4.0582516893919348E-4</c:v>
                </c:pt>
                <c:pt idx="1">
                  <c:v>6.0718712493597002E-4</c:v>
                </c:pt>
                <c:pt idx="2">
                  <c:v>6.7086277324096707E-4</c:v>
                </c:pt>
                <c:pt idx="3">
                  <c:v>6.4150106003379157E-4</c:v>
                </c:pt>
                <c:pt idx="4">
                  <c:v>1.4096436462770849E-4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00-4C7B-9ADA-A60C63055E0F}"/>
            </c:ext>
          </c:extLst>
        </c:ser>
        <c:ser>
          <c:idx val="13"/>
          <c:order val="13"/>
          <c:tx>
            <c:strRef>
              <c:f>'Produkce DS_P'!$M$69</c:f>
              <c:strCache>
                <c:ptCount val="1"/>
                <c:pt idx="0">
                  <c:v>EF 3.0 Resource use, fossils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DS_P'!$N$69:$R$69</c:f>
              <c:numCache>
                <c:formatCode>General</c:formatCode>
                <c:ptCount val="5"/>
                <c:pt idx="0">
                  <c:v>5.9636666222576502E-3</c:v>
                </c:pt>
                <c:pt idx="1">
                  <c:v>9.4609547290963152E-3</c:v>
                </c:pt>
                <c:pt idx="2">
                  <c:v>1.0534208051666461E-2</c:v>
                </c:pt>
                <c:pt idx="3">
                  <c:v>1.0051444424052E-2</c:v>
                </c:pt>
                <c:pt idx="4">
                  <c:v>2.3462225806573449E-3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E00-4C7B-9ADA-A60C63055E0F}"/>
            </c:ext>
          </c:extLst>
        </c:ser>
        <c:ser>
          <c:idx val="14"/>
          <c:order val="14"/>
          <c:tx>
            <c:strRef>
              <c:f>'Produkce DS_P'!$M$70</c:f>
              <c:strCache>
                <c:ptCount val="1"/>
                <c:pt idx="0">
                  <c:v>EF 3.0 Resource use, mineral and metals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DS_P'!$N$70:$R$70</c:f>
              <c:numCache>
                <c:formatCode>General</c:formatCode>
                <c:ptCount val="5"/>
                <c:pt idx="0">
                  <c:v>2.0007179978325649E-5</c:v>
                </c:pt>
                <c:pt idx="1">
                  <c:v>3.0184327616032801E-5</c:v>
                </c:pt>
                <c:pt idx="2">
                  <c:v>3.3387416884586501E-5</c:v>
                </c:pt>
                <c:pt idx="3">
                  <c:v>3.1916061890802796E-5</c:v>
                </c:pt>
                <c:pt idx="4">
                  <c:v>4.5773922490901054E-6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00-4C7B-9ADA-A60C63055E0F}"/>
            </c:ext>
          </c:extLst>
        </c:ser>
        <c:ser>
          <c:idx val="15"/>
          <c:order val="15"/>
          <c:tx>
            <c:strRef>
              <c:f>'Produkce DS_P'!$M$71</c:f>
              <c:strCache>
                <c:ptCount val="1"/>
                <c:pt idx="0">
                  <c:v>EF 3.0 Water use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'Produkce DS_P'!$N$55:$R$55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'Produkce DS_P'!$N$71:$R$71</c:f>
              <c:numCache>
                <c:formatCode>General</c:formatCode>
                <c:ptCount val="5"/>
                <c:pt idx="0">
                  <c:v>3.8592307609547848E-4</c:v>
                </c:pt>
                <c:pt idx="1">
                  <c:v>3.0742797390598297E-4</c:v>
                </c:pt>
                <c:pt idx="2">
                  <c:v>2.9899615207654851E-4</c:v>
                </c:pt>
                <c:pt idx="3">
                  <c:v>2.9680068656387103E-4</c:v>
                </c:pt>
                <c:pt idx="4">
                  <c:v>1.1182010331982821E-4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E00-4C7B-9ADA-A60C63055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2439488"/>
        <c:axId val="1132447808"/>
      </c:barChart>
      <c:catAx>
        <c:axId val="11324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1132447808"/>
        <c:crosses val="autoZero"/>
        <c:auto val="1"/>
        <c:lblAlgn val="ctr"/>
        <c:lblOffset val="100"/>
        <c:noMultiLvlLbl val="0"/>
      </c:catAx>
      <c:valAx>
        <c:axId val="11324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113243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22122802831464"/>
          <c:y val="0.14032602117510787"/>
          <c:w val="0.31147854531804409"/>
          <c:h val="0.84806840588009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Cambria" panose="02040503050406030204" pitchFamily="18" charset="0"/>
          <a:ea typeface="Cambria" panose="02040503050406030204" pitchFamily="18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cs-CZ" sz="2400" dirty="0"/>
              <a:t>EF 3.0 Změna klimatu - celkem [kg CO2 </a:t>
            </a:r>
            <a:r>
              <a:rPr lang="cs-CZ" sz="2400" dirty="0" err="1"/>
              <a:t>eq</a:t>
            </a:r>
            <a:r>
              <a:rPr lang="cs-CZ" sz="2400" dirty="0"/>
              <a:t>./t</a:t>
            </a:r>
            <a:r>
              <a:rPr lang="cs-CZ" sz="2400" baseline="0" dirty="0"/>
              <a:t> odpadu</a:t>
            </a:r>
            <a:r>
              <a:rPr lang="cs-CZ" sz="2400" dirty="0"/>
              <a:t>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18097222222222226"/>
          <c:w val="0.87753018372703417"/>
          <c:h val="0.76971821230679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'Nakladani s odpady'!$O$5</c:f>
              <c:strCache>
                <c:ptCount val="1"/>
                <c:pt idx="0">
                  <c:v>EF 3.0 Climate Change - total [kg CO2 eq.]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85-4C30-B3CF-DBBA3546920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85-4C30-B3CF-DBBA3546920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85-4C30-B3CF-DBBA3546920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'Nakladani s odpady'!$W$5:$AA$5</c:f>
                <c:numCache>
                  <c:formatCode>General</c:formatCode>
                  <c:ptCount val="5"/>
                  <c:pt idx="0">
                    <c:v>160.76342846732189</c:v>
                  </c:pt>
                  <c:pt idx="1">
                    <c:v>196.6039785066265</c:v>
                  </c:pt>
                  <c:pt idx="2">
                    <c:v>207.18505387009859</c:v>
                  </c:pt>
                  <c:pt idx="3">
                    <c:v>204.38988403304165</c:v>
                  </c:pt>
                  <c:pt idx="4">
                    <c:v>76.826627810888311</c:v>
                  </c:pt>
                </c:numCache>
              </c:numRef>
            </c:plus>
            <c:minus>
              <c:numRef>
                <c:f>'Nakladani s odpady'!$W$5:$AA$5</c:f>
                <c:numCache>
                  <c:formatCode>General</c:formatCode>
                  <c:ptCount val="5"/>
                  <c:pt idx="0">
                    <c:v>160.76342846732189</c:v>
                  </c:pt>
                  <c:pt idx="1">
                    <c:v>196.6039785066265</c:v>
                  </c:pt>
                  <c:pt idx="2">
                    <c:v>207.18505387009859</c:v>
                  </c:pt>
                  <c:pt idx="3">
                    <c:v>204.38988403304165</c:v>
                  </c:pt>
                  <c:pt idx="4">
                    <c:v>76.826627810888311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'Nakladani s odpady'!$P$3:$V$3</c:f>
              <c:strCache>
                <c:ptCount val="7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  <c:pt idx="5">
                  <c:v>I_pl (db)</c:v>
                </c:pt>
                <c:pt idx="6">
                  <c:v>I_pl+in (db)</c:v>
                </c:pt>
              </c:strCache>
            </c:strRef>
          </c:cat>
          <c:val>
            <c:numRef>
              <c:f>'Nakladani s odpady'!$P$5:$V$5</c:f>
              <c:numCache>
                <c:formatCode>General</c:formatCode>
                <c:ptCount val="7"/>
                <c:pt idx="0">
                  <c:v>876.43281392822792</c:v>
                </c:pt>
                <c:pt idx="1">
                  <c:v>301.06577106077651</c:v>
                </c:pt>
                <c:pt idx="2">
                  <c:v>197.05598936133239</c:v>
                </c:pt>
                <c:pt idx="3">
                  <c:v>187.11965807962036</c:v>
                </c:pt>
                <c:pt idx="4">
                  <c:v>134.2650060592737</c:v>
                </c:pt>
                <c:pt idx="5">
                  <c:v>1376.698601239865</c:v>
                </c:pt>
                <c:pt idx="6">
                  <c:v>684.43254221570999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85-4C30-B3CF-DBBA35469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426320"/>
        <c:axId val="720420496"/>
      </c:barChart>
      <c:catAx>
        <c:axId val="72042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720420496"/>
        <c:crosses val="autoZero"/>
        <c:auto val="1"/>
        <c:lblAlgn val="ctr"/>
        <c:lblOffset val="100"/>
        <c:noMultiLvlLbl val="0"/>
      </c:catAx>
      <c:valAx>
        <c:axId val="720420496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72042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mbria" panose="02040503050406030204" pitchFamily="18" charset="0"/>
          <a:ea typeface="Cambria" panose="02040503050406030204" pitchFamily="18" charset="0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Environmentální stopa/t odpadu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'Nakladani s odpady'!$O$36</c:f>
              <c:strCache>
                <c:ptCount val="1"/>
                <c:pt idx="0">
                  <c:v>EF 3.0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3-4D00-B8CE-F749CF59261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3-4D00-B8CE-F749CF59261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3-4D00-B8CE-F749CF59261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'Nakladani s odpady'!$W$36:$AB$36</c:f>
                <c:numCache>
                  <c:formatCode>General</c:formatCode>
                  <c:ptCount val="6"/>
                  <c:pt idx="0">
                    <c:v>9.6420422702761487E-3</c:v>
                  </c:pt>
                  <c:pt idx="1">
                    <c:v>1.1390136657945055E-2</c:v>
                  </c:pt>
                  <c:pt idx="2">
                    <c:v>1.1764825802170406E-2</c:v>
                  </c:pt>
                  <c:pt idx="3">
                    <c:v>1.174617313639565E-2</c:v>
                  </c:pt>
                  <c:pt idx="4">
                    <c:v>2.5045807786424653E-3</c:v>
                  </c:pt>
                </c:numCache>
              </c:numRef>
            </c:plus>
            <c:minus>
              <c:numRef>
                <c:f>'Nakladani s odpady'!$W$36:$AB$36</c:f>
                <c:numCache>
                  <c:formatCode>General</c:formatCode>
                  <c:ptCount val="6"/>
                  <c:pt idx="0">
                    <c:v>9.6420422702761487E-3</c:v>
                  </c:pt>
                  <c:pt idx="1">
                    <c:v>1.1390136657945055E-2</c:v>
                  </c:pt>
                  <c:pt idx="2">
                    <c:v>1.1764825802170406E-2</c:v>
                  </c:pt>
                  <c:pt idx="3">
                    <c:v>1.174617313639565E-2</c:v>
                  </c:pt>
                  <c:pt idx="4">
                    <c:v>2.5045807786424653E-3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'Nakladani s odpady'!$P$35:$V$35</c:f>
              <c:strCache>
                <c:ptCount val="7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  <c:pt idx="5">
                  <c:v>I_pl (db)</c:v>
                </c:pt>
                <c:pt idx="6">
                  <c:v>I_pl+in (db)</c:v>
                </c:pt>
              </c:strCache>
            </c:strRef>
          </c:cat>
          <c:val>
            <c:numRef>
              <c:f>'Nakladani s odpady'!$P$36:$V$36</c:f>
              <c:numCache>
                <c:formatCode>General</c:formatCode>
                <c:ptCount val="7"/>
                <c:pt idx="0">
                  <c:v>-2.2824381005831649E-2</c:v>
                </c:pt>
                <c:pt idx="1">
                  <c:v>-5.0648075802531348E-2</c:v>
                </c:pt>
                <c:pt idx="2">
                  <c:v>-5.2327449971233397E-2</c:v>
                </c:pt>
                <c:pt idx="3">
                  <c:v>-5.5596375344196848E-2</c:v>
                </c:pt>
                <c:pt idx="4">
                  <c:v>4.9619927917660253E-3</c:v>
                </c:pt>
                <c:pt idx="5">
                  <c:v>8.9132179304492257E-3</c:v>
                </c:pt>
                <c:pt idx="6">
                  <c:v>8.3924549207057605E-3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B3-4D00-B8CE-F749CF592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426320"/>
        <c:axId val="720420496"/>
      </c:barChart>
      <c:catAx>
        <c:axId val="72042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0420496"/>
        <c:crosses val="autoZero"/>
        <c:auto val="1"/>
        <c:lblAlgn val="ctr"/>
        <c:lblOffset val="100"/>
        <c:noMultiLvlLbl val="0"/>
      </c:catAx>
      <c:valAx>
        <c:axId val="720420496"/>
        <c:scaling>
          <c:orientation val="minMax"/>
          <c:max val="1.0000000000000002E-2"/>
          <c:min val="-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042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cs-CZ" sz="2400" dirty="0"/>
              <a:t>EF 3.0 Změna klimatu - celkem [kg CO2 </a:t>
            </a:r>
            <a:r>
              <a:rPr lang="cs-CZ" sz="2400" dirty="0" err="1"/>
              <a:t>eq</a:t>
            </a:r>
            <a:r>
              <a:rPr lang="cs-CZ" sz="2400" dirty="0"/>
              <a:t>./t odpadu]</a:t>
            </a:r>
          </a:p>
        </c:rich>
      </c:tx>
      <c:layout>
        <c:manualLayout>
          <c:xMode val="edge"/>
          <c:yMode val="edge"/>
          <c:x val="0.160773284021315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 vs Substituce'!$B$1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BA-417E-B030-819696E5E7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BA-417E-B030-819696E5E761}"/>
              </c:ext>
            </c:extLst>
          </c:dPt>
          <c:cat>
            <c:strRef>
              <c:f>'P vs Substituce'!$A$2:$A$6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 vs Substituce'!$B$2:$B$6</c:f>
              <c:numCache>
                <c:formatCode>General</c:formatCode>
                <c:ptCount val="5"/>
                <c:pt idx="0">
                  <c:v>1208.5314142884204</c:v>
                </c:pt>
                <c:pt idx="1">
                  <c:v>760.34621914182242</c:v>
                </c:pt>
                <c:pt idx="2">
                  <c:v>691.64627051805644</c:v>
                </c:pt>
                <c:pt idx="3">
                  <c:v>673.65345768666634</c:v>
                </c:pt>
                <c:pt idx="4">
                  <c:v>218.81953037837545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BA-417E-B030-819696E5E761}"/>
            </c:ext>
          </c:extLst>
        </c:ser>
        <c:ser>
          <c:idx val="1"/>
          <c:order val="1"/>
          <c:tx>
            <c:strRef>
              <c:f>'P vs Substituce'!$C$1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'P vs Substituce'!$A$2:$A$6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cat>
          <c:val>
            <c:numRef>
              <c:f>'P vs Substituce'!$C$2:$C$6</c:f>
              <c:numCache>
                <c:formatCode>General</c:formatCode>
                <c:ptCount val="5"/>
                <c:pt idx="0">
                  <c:v>-332.09860036019347</c:v>
                </c:pt>
                <c:pt idx="1">
                  <c:v>-459.28044808104551</c:v>
                </c:pt>
                <c:pt idx="2">
                  <c:v>-494.59028115672402</c:v>
                </c:pt>
                <c:pt idx="3">
                  <c:v>-486.53379960704547</c:v>
                </c:pt>
                <c:pt idx="4">
                  <c:v>-84.554524319101944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BA-417E-B030-819696E5E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2390464"/>
        <c:axId val="1742390880"/>
      </c:barChart>
      <c:scatterChart>
        <c:scatterStyle val="lineMarker"/>
        <c:varyColors val="0"/>
        <c:ser>
          <c:idx val="2"/>
          <c:order val="2"/>
          <c:tx>
            <c:strRef>
              <c:f>'P vs Substituce'!$D$1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50800">
                <a:solidFill>
                  <a:sysClr val="windowText" lastClr="000000"/>
                </a:solidFill>
              </a:ln>
              <a:effectLst/>
            </c:spPr>
          </c:marker>
          <c:dPt>
            <c:idx val="1"/>
            <c:marker>
              <c:symbol val="diamond"/>
              <c:size val="5"/>
              <c:spPr>
                <a:solidFill>
                  <a:schemeClr val="tx1"/>
                </a:solidFill>
                <a:ln w="50800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BA-417E-B030-819696E5E761}"/>
              </c:ext>
            </c:extLst>
          </c:dPt>
          <c:dPt>
            <c:idx val="2"/>
            <c:marker>
              <c:symbol val="diamond"/>
              <c:size val="5"/>
              <c:spPr>
                <a:solidFill>
                  <a:schemeClr val="tx1"/>
                </a:solidFill>
                <a:ln w="50800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BA-417E-B030-819696E5E761}"/>
              </c:ext>
            </c:extLst>
          </c:dPt>
          <c:dPt>
            <c:idx val="3"/>
            <c:marker>
              <c:symbol val="diamond"/>
              <c:size val="5"/>
              <c:spPr>
                <a:solidFill>
                  <a:schemeClr val="tx1"/>
                </a:solidFill>
                <a:ln w="50800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BA-417E-B030-819696E5E761}"/>
              </c:ext>
            </c:extLst>
          </c:dPt>
          <c:dPt>
            <c:idx val="4"/>
            <c:marker>
              <c:symbol val="diamond"/>
              <c:size val="5"/>
              <c:spPr>
                <a:solidFill>
                  <a:schemeClr val="tx1"/>
                </a:solidFill>
                <a:ln w="50800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BA-417E-B030-819696E5E76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'P vs Substituce'!$A$2:$A$6</c:f>
              <c:strCache>
                <c:ptCount val="5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Polybet</c:v>
                </c:pt>
              </c:strCache>
            </c:strRef>
          </c:xVal>
          <c:yVal>
            <c:numRef>
              <c:f>'P vs Substituce'!$D$2:$D$6</c:f>
              <c:numCache>
                <c:formatCode>General</c:formatCode>
                <c:ptCount val="5"/>
                <c:pt idx="0">
                  <c:v>876.43281392822689</c:v>
                </c:pt>
                <c:pt idx="1">
                  <c:v>301.06577106077691</c:v>
                </c:pt>
                <c:pt idx="2">
                  <c:v>197.05598936133242</c:v>
                </c:pt>
                <c:pt idx="3">
                  <c:v>187.11965807962088</c:v>
                </c:pt>
                <c:pt idx="4">
                  <c:v>134.2650060592735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73BA-417E-B030-819696E5E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2390464"/>
        <c:axId val="1742390880"/>
      </c:scatterChart>
      <c:catAx>
        <c:axId val="174239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1742390880"/>
        <c:crosses val="autoZero"/>
        <c:auto val="1"/>
        <c:lblAlgn val="ctr"/>
        <c:lblOffset val="100"/>
        <c:noMultiLvlLbl val="0"/>
      </c:catAx>
      <c:valAx>
        <c:axId val="174239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174239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mbria" panose="02040503050406030204" pitchFamily="18" charset="0"/>
          <a:ea typeface="Cambria" panose="02040503050406030204" pitchFamily="18" charset="0"/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EF 3.0</a:t>
            </a:r>
            <a:r>
              <a:rPr lang="cs-CZ" sz="2400" dirty="0"/>
              <a:t> Environmentální stopa / t druhotné</a:t>
            </a:r>
            <a:r>
              <a:rPr lang="cs-CZ" sz="2400" baseline="0" dirty="0"/>
              <a:t> suroviny/recyklátu</a:t>
            </a:r>
            <a:endParaRPr lang="cs-CZ" sz="2400" dirty="0"/>
          </a:p>
          <a:p>
            <a:pPr algn="ctr" rtl="0">
              <a:defRPr sz="2400"/>
            </a:pP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En.mixy_srovnani!$D$28</c:f>
              <c:strCache>
                <c:ptCount val="1"/>
                <c:pt idx="0">
                  <c:v>EF 3.0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2-4423-911D-BCF0D13EA59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D2-4423-911D-BCF0D13EA59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D2-4423-911D-BCF0D13EA59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D2-4423-911D-BCF0D13EA5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D2-4423-911D-BCF0D13EA59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4D2-4423-911D-BCF0D13EA59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4D2-4423-911D-BCF0D13EA59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4D2-4423-911D-BCF0D13EA590}"/>
              </c:ext>
            </c:extLst>
          </c:dPt>
          <c:cat>
            <c:strRef>
              <c:f>En.mixy_srovnani!$E$27:$M$27</c:f>
              <c:strCache>
                <c:ptCount val="9"/>
                <c:pt idx="0">
                  <c:v>TCD_GSb</c:v>
                </c:pt>
                <c:pt idx="1">
                  <c:v>TCD_GSb EU 2030 NI</c:v>
                </c:pt>
                <c:pt idx="2">
                  <c:v>TCD_GSb EU 2030 SI</c:v>
                </c:pt>
                <c:pt idx="3">
                  <c:v>TCD_GSb OZE</c:v>
                </c:pt>
                <c:pt idx="5">
                  <c:v>Polybet</c:v>
                </c:pt>
                <c:pt idx="6">
                  <c:v>Polybet EU 2030 NI</c:v>
                </c:pt>
                <c:pt idx="7">
                  <c:v>Polybet EU 2030 SI</c:v>
                </c:pt>
                <c:pt idx="8">
                  <c:v>Polybet OZE</c:v>
                </c:pt>
              </c:strCache>
            </c:strRef>
          </c:cat>
          <c:val>
            <c:numRef>
              <c:f>En.mixy_srovnani!$E$28:$M$28</c:f>
              <c:numCache>
                <c:formatCode>General</c:formatCode>
                <c:ptCount val="9"/>
                <c:pt idx="0">
                  <c:v>3.7160005228109451E-2</c:v>
                </c:pt>
                <c:pt idx="1">
                  <c:v>2.5637437238694452E-2</c:v>
                </c:pt>
                <c:pt idx="2">
                  <c:v>2.13390912322515E-2</c:v>
                </c:pt>
                <c:pt idx="3">
                  <c:v>1.9929730978017399E-2</c:v>
                </c:pt>
                <c:pt idx="5">
                  <c:v>1.066922670575151E-2</c:v>
                </c:pt>
                <c:pt idx="6">
                  <c:v>9.5041242857599097E-3</c:v>
                </c:pt>
                <c:pt idx="7">
                  <c:v>9.0694977911566291E-3</c:v>
                </c:pt>
                <c:pt idx="8">
                  <c:v>8.9269905788445306E-3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D2-4423-911D-BCF0D13EA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534127"/>
        <c:axId val="813533295"/>
      </c:barChart>
      <c:catAx>
        <c:axId val="81353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3533295"/>
        <c:crosses val="autoZero"/>
        <c:auto val="1"/>
        <c:lblAlgn val="ctr"/>
        <c:lblOffset val="100"/>
        <c:noMultiLvlLbl val="0"/>
      </c:catAx>
      <c:valAx>
        <c:axId val="81353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353412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cs-CZ" dirty="0"/>
              <a:t>Uhlíková stopa </a:t>
            </a:r>
            <a:r>
              <a:rPr lang="en-US" dirty="0"/>
              <a:t>(t CO2 eq.) </a:t>
            </a:r>
            <a:r>
              <a:rPr lang="cs-CZ" dirty="0"/>
              <a:t>na 1 tunu odpadu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'Porovnání se studiemi'!$A$3</c:f>
              <c:strCache>
                <c:ptCount val="1"/>
                <c:pt idx="0">
                  <c:v>Carbon footprint (t CO2 eq.) per 1 tonne of MPW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BC-4B2A-9501-A59202E07E64}"/>
              </c:ext>
            </c:extLst>
          </c:dPt>
          <c:cat>
            <c:strRef>
              <c:f>'Porovnání se studiemi'!$B$2:$H$2</c:f>
              <c:strCache>
                <c:ptCount val="7"/>
                <c:pt idx="0">
                  <c:v>TCD_GIa</c:v>
                </c:pt>
                <c:pt idx="1">
                  <c:v>TCD_GIb</c:v>
                </c:pt>
                <c:pt idx="2">
                  <c:v>TCD_GSa</c:v>
                </c:pt>
                <c:pt idx="3">
                  <c:v>TCD_GSb</c:v>
                </c:pt>
                <c:pt idx="4">
                  <c:v>CE Delft 2020</c:v>
                </c:pt>
                <c:pt idx="5">
                  <c:v>BASF /SPHERA 2020 </c:v>
                </c:pt>
                <c:pt idx="6">
                  <c:v>KHOO 2019 </c:v>
                </c:pt>
              </c:strCache>
            </c:strRef>
          </c:cat>
          <c:val>
            <c:numRef>
              <c:f>'Porovnání se studiemi'!$B$3:$H$3</c:f>
              <c:numCache>
                <c:formatCode>General</c:formatCode>
                <c:ptCount val="7"/>
                <c:pt idx="0">
                  <c:v>0.87643281392822792</c:v>
                </c:pt>
                <c:pt idx="1">
                  <c:v>0.30106577106077653</c:v>
                </c:pt>
                <c:pt idx="2">
                  <c:v>0.1970559893613324</c:v>
                </c:pt>
                <c:pt idx="3">
                  <c:v>0.18711965807962036</c:v>
                </c:pt>
                <c:pt idx="4">
                  <c:v>-0.1</c:v>
                </c:pt>
                <c:pt idx="5">
                  <c:v>0.73899999999999999</c:v>
                </c:pt>
                <c:pt idx="6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BC-4B2A-9501-A59202E07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6293839"/>
        <c:axId val="826294671"/>
      </c:barChart>
      <c:catAx>
        <c:axId val="82629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826294671"/>
        <c:crosses val="autoZero"/>
        <c:auto val="1"/>
        <c:lblAlgn val="ctr"/>
        <c:lblOffset val="100"/>
        <c:noMultiLvlLbl val="0"/>
      </c:catAx>
      <c:valAx>
        <c:axId val="82629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cs-CZ"/>
          </a:p>
        </c:txPr>
        <c:crossAx val="826293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Cambria" panose="02040503050406030204" pitchFamily="18" charset="0"/>
          <a:ea typeface="Cambria" panose="02040503050406030204" pitchFamily="18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4D048-98B5-4C84-9A41-2C2BFD68AEEF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C42C-2E1D-4AE7-9E0D-6CB8955FB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61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Účelem metodiky je popis uceleného postupu stanovení, vymezení hranic systému a určování hodnot indikátorů environmentálních dopadů využitelný pro komplexní a transparentní hodnocení technologií pro produkci druhotných surovin a recyklátů z odpadů z pohledu celého jejich životního cyklu tak, aby byl použitelný pro studie LCA prováděné v souladu s ČSN ISO 14040 (ČSN ISO 14040:2006).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Předmětem této LCA studie je ověření navržené metodiky posouzení technologií na produkci druhotných surovin a recyklátů metodou LCA na dvou technologiích, které jsou perspektivní a mají potenciál umožnit další rozvoj oběhového hospodářství a podpořit řešení situace soběstačnosti a surovinové bezpečnosti. Jedná se o technologie termochemického rozkladu odpadů TDU2000 a technologii výroby kompozitních materiálů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Polybet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 jsou zaměřeny na využití a produkci druhotných surovin a recyklátů zejména z odpadních plastů.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Situace řešení problematiky odpadních plastů je nejenom v ČR ale i celé Evropské unii (EU) problematická. I navzdory přijatým opatřením směřujících k minimalizaci používání plastů, množství odpadních plastů v posledních letech stále stoupá. Česká republika ani EU nemá dostatečné kapacity na zpracování odpadních plastů a tyto odpady se vyváží do třetích zemí. Problém recyklace odpadních plastů je v ČR i EU prohlubován problematickým přístupem k uplatňování recyklovaných výrobků na trzích.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 LCA byla zpracována na základě projektových dat a informací od dodavatelů technologií VIA ALTA, a.s. a ENRESS s.r.o..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0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posouzení pomocí metody LCA vyplývá, že nejnižší celkové potenciální environmentální dopady, tedy environmentální stopu, má technologie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Polybet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 posuzovaných variant termochemického rozkladu směsných odpadních plastů má nejnižší environmentální stopu výchozí varianta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GSb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84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Podíl modulů výstavby S na celkových potenciálních dopadech je minimální (méně než 5%). Toto zjištění je v souladu s navrženou Metodikou, že modul výstavby je volitelný, i když doporučován. Majoritní podíl na celkových potenciálních environmentálních dopadech u všech posuzovaných technologií má modul P, tedy provoz zařízení. Z tohoto důvodu se bude v další části reportu analýza výsledků zaměřovat na moduly P.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9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všech posuzovaných technologií k celkovému dopadu nejvíce přispívají kategorie dopadu Změna klimatu a Spotřeba fosilních surovin.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81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studie bylo také porovnat environmentální ukazatele s alternativními technologiemi pro nakládání s odpady (energetické využití odpadů).  Energetické využití bylo zvoleno z toho důvodu, že do budoucna se technologie skládkování plánuje omezovat v souladu s legislativními požadavky. Funkční jednotkou je v tomto případě 1 tuna odpadu (v momentu klasifikace jako odpadu, tedy před dotřiďováním). Na obrázku jsou prezentovány výsledky indikátoru Změna klimatu, neboli uhlíková stopa na 1 tunu odpadu (před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předtříděním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který následně vstupuje do technologie. Uhlíková stopa procesu energetického využití plastů (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I_pl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 a energetického využití odpadních plastů a inertního odpadu v poměru 1:1 (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I_pl+in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  je uvedena jako průměrná hodnota databázových dat včetně zohlednění benefitů z vyrobené elektřiny a tepla.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vidět, že uhlíková stopa všech variant termochemického rozkladu směsných odpadních plastů je nižší než uhlíková stopa energetického využití odpadních plastů. Uhlíková stopa technologie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Polybet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nižší než uhlíková stopa energetického využití směsi odpadních plastů a inertních odpadů (ve stejném poměru, jaký vstupuje do posuzované technologie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Polybet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2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obrázku jsou prezentovány výsledky environmentální stopy nakládání s odpady na 1 tunu odpadu (před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předtříděním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Environmentální stopa všech posuzovaných variant technologií termochemického rozkladu je nižší než environmentální stopa energetického využití odpadních plastů. Environmentální stopa technologie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Polybet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nižší než environmentální stopa energetického využití směsi odpadních plastů a inertních odpadů.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Kategorie, které mají výrazný vliv na celkovou environmentální stopu, je Změna klimatu, Spotřeba fosilních zdrojů a Sladkovodní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ekotoxicita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 případě technologie termochemického rozkladu je dopad kategorií Spotřeba fosilních zdrojů a Sladkovodní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ekotoxicita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negativní vzhledem k pozitivním příspěvkům spojených s produkcí druhotných surovin.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313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Významný vliv na celkový výsledek uhlíkové a environmentální stopy v případě posuzování technologií z pohledu nakládání s odpady mají samotné substituce, tedy příspěvky spojené s produkcí druhotných surovin nebo recyklátů a náhradou výroby surovin primárních. Na obrázku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prezentována uhlíková stopa s rozlišením příspěvku samotných substitucí. V případě uhlíkové stopy jsou emise spojené s provozem posuzovaných technologií vyšší než přínosy z úspory produkce primárních surovin. V případě environmentální stopy a technologie termochemického rozkladu přínosy z úspory produkce primárních surovin jsou vyšší než provoz samotné technologie. Toto je způsobeno zejména pozitivním dopadem v kategorii Spotřeba fosilních zdrojů. Provoz technologie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Polybet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 vyšší celkové environmentální dopady než je přínos z úspory náhrady primárních zdrojů. Toto je způsobeno tím, že úspora environmentálních dopadů, které vznikají při výrobě betonových cihel z primárních materiálů, je nejnižší v porovnání s úsporami, která vzniká při výrobě nafty a zemního plynu v případě substitucí u technologie termochemického rozkladu.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720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obr. je vidět vliv změny energetického mixu na environmentální stopu produkce 1 tuny druhotné suroviny/recyklátu.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uvažováno se třemi různými energetickými mixy: energetický mix 100% z obnovitelných zdrojů, budoucí průměrný energetický mix 2030 se zohledněním politik směřujících k udržitelnosti a další varianta bez zohlednění těchto politik.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výsledků je vidět, že vliv změny složení energetického mixu je vyšší u technologie termochemického rozkladu z toho důvodu, že tato technologie je energeticky náročnější. V případě energetického mixu z obnovitelných zdrojů je uhlíková i environmentální stopa téměř o polovinu nižší než původní varianta se zbytkovým českým energetickým mixem. V případě technologie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Polybet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dopad změny energetického mixu výrazně nižší.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149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rámci studie byla provedena i rešerše zahraničních studií, které se zabývaly posouzením dopadů životního cyklu technologie termochemického rozkladu směsných odpadních plastů. Na obrázku je uvedeno porovnání výsledků této studie s výsledky zahraničních studií, kterých předmětem bylo posouzení environmentálních dopadů a uhlíkové stopy technologie pyrolýzy směšných odpadních plastů. Studie CE Delft 2020 je také postavena na posouzení technologie na základě projektových datech, studie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Sphera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 a KHOO 2020 jsou založeny na datech z provozu.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porovnání je vidět, že výsledky této studie korelují s výsledky zahraničních studií. Výsledky uhlíkové stopy výchozího scénáře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GSb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nejblíže výsledkům studie CE Delft, která je také postavena na předběžném posouzení. Environmentální dopady technologie termochemického rozkladu se mohou vzhledem k variabilnímu nastavení pohybovat v širokém rozsahu. Nicméně z výsledků všech studií včetně této vyplývá, že technologie termochemického rozkladu/pyrolýzy směsných odpadních plastů má nižší uhlíkovou stopu v porovnání se zpracováním těchto odpadů v zařízení k energetickému využití.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13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dirty="0"/>
              <a:t>Klíčovými kategoriemi dopadu pro posuzované technologie jsou Klimatická změna a Spotřeba fosilních zdrojů. Z tohoto důvodu je vhodnějším ukazatelem pro porovnání celkových environmentálních dopadů environmentální stopa, která je souhrnným ukazatelem environmentálních dopadů.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dirty="0"/>
              <a:t>Výsledky analýzy alternativních scénářů ukazují, že změna energetického mixu může mít významný vliv na environmentální dopady u technologií termochemického rozkladu. U posuzované technologie </a:t>
            </a:r>
            <a:r>
              <a:rPr lang="cs-CZ" dirty="0" err="1"/>
              <a:t>Polybet</a:t>
            </a:r>
            <a:r>
              <a:rPr lang="cs-CZ" dirty="0"/>
              <a:t> tento vliv není zásadní.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pohledu studie LCA je důležité vhodně zvolit procesy pro substituce výroby primárních zdrojů, aby co nejlépe odpovídali kvalitě produkovaných druhotných surovin a recyklátů.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studie vyplývá, že technologie termochemického rozkladu TDU2000 a technologie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Polybet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mohou být prostředky jak snižovat dopady změny klimatu v odpadovém hospodářství a jak podpořit materiálové využití odpadů, což jsou i cíle odpadové politiky Evropské unie, tzn. omezování skládkování a v maximální míře podpora materiálového a energetického využití odpadů a celkové přijatelnosti pro životní prostředí.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Posouzení bylo provedeno na základě projektových dat. Bylo by vhodné uvedené závěry ověřit i na datech z reálného provozu a na širším spektru technologií, které zpracovávají odpady a produkují druhotné suroviny nebo recykláty.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Výstupy z konkrétní LCA studie nejsou platné obecně, ale platí vždy za daných a jasně specifikovaných podmínek. Přínosem metody LCA je právě jasná definice podmínek platnosti studií, zasazující dané poznatky o interakcích technologických procesů a životního prostředí do konkrétního technologického, environmentálního, ale i socioekonomického kontextu. Výsledky LCA mohou být užitečnými podněty pro proces rozhodování.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59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dirty="0"/>
              <a:t>Metodika - popis uceleného postupu stanovení a vymezení hranic systému a určování hodnot indikátorů environmentálních dopadů využitelný pro komplexní a transparentní hodnocení technologií</a:t>
            </a:r>
          </a:p>
          <a:p>
            <a:r>
              <a:rPr lang="cs-CZ" dirty="0"/>
              <a:t>Technologie, které jsou předmětem posouzení environmentálních dopadů metodou LCA podle této metodiky: mechanické zpracování (recyklace) odpadů, chemické a termochemické zpracování (recyklace) odpadů.</a:t>
            </a:r>
          </a:p>
          <a:p>
            <a:r>
              <a:rPr lang="cs-CZ" dirty="0"/>
              <a:t>Vstupem do technologií pro produkci druhotných surovin jsou odpady (průmyslové i komunální). Výstupy z těchto technologií jsou druhotné suroviny nebo recykláty, které nahrazují primární suroviny nebo materiály.</a:t>
            </a:r>
          </a:p>
          <a:p>
            <a:r>
              <a:rPr lang="cs-CZ" dirty="0"/>
              <a:t>Tato metodika se nevztahuje na tyto technologie: energetické využití odpadů (primárním výstupem není druhotná surovina ale energie), biologické zpracování odpadů/kompostování (výstupem není druhotná surovina).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3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Funkční jednotkou (deklarovanou jednotkou) je 1 tuna druhotné suroviny nebo recyklátu. V případě produkce více než jedné druhotné suroviny v jednom zařízení, jedná se o 1 tunu druhotných surovin/recyklátů. 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Poznámka: V případě, že cílem LCA studie bude také porovnat environmentální ukazatele s alternativními technologiemi pro nakládání s odpady (např. skládkování nebo energetické využití) bude funkční jednotkou (deklarovanou jednotkou) 1 tuna odpadu (v momentu klasifikace jako odpadu, tedy před dotřiďováním). </a:t>
            </a:r>
          </a:p>
          <a:p>
            <a:r>
              <a:rPr lang="cs-CZ" sz="1200" u="sng" dirty="0"/>
              <a:t>Princip „modularity</a:t>
            </a:r>
            <a:r>
              <a:rPr lang="cs-CZ" sz="1200" dirty="0"/>
              <a:t>“ – V případě, že procesy ovlivňují environmentální vlastnosti produktu v průběhu jeho životního cyklu, musí být přiřazeny k tomu modulu životního cyklu, ve kterém se vyskytují. Všechny environmentální aspekty a dopady jsou deklarovány v té fázi životního cyklu, ve které se objevují.  </a:t>
            </a:r>
          </a:p>
          <a:p>
            <a:r>
              <a:rPr lang="cs-CZ" sz="1200" u="sng" dirty="0"/>
              <a:t>Princip „znečišťovatel platí</a:t>
            </a:r>
            <a:r>
              <a:rPr lang="cs-CZ" sz="1200" dirty="0"/>
              <a:t>“ – Procesy zpracování odpadu musí být přiřazeny k produktovému systému, který tento odpad generuje, až po dosažení stavu, kdy odpad přestává být odpadem.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86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obrázku jsou znázorněny hranice systému pro posouzení technologií pro produkci druhotných surovin. Modul P je povinný, modul U je povinný v případě, že je relevantní a vyrobené druhotné suroviny nebo recykláty vycházející z modulu P jsou před prodejem ještě upravovány v dalším zařízení. Moduly S a D jsou volitelné, ale doporučovány.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4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Hranice systému v případě</a:t>
            </a:r>
            <a:r>
              <a:rPr lang="cs-CZ" baseline="0" dirty="0"/>
              <a:t> porovnání alternativních scénářů nakládání s odpadů, kdy je funkční jednotkou 1 tuna odpadu. V tomto případě je nezbytné zohlednit i příspěvky z vyprodukovaných výstupů.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67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48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 technologie termochemického rozkladu byly posouzeny 4 různé varianty, které v různé míře produkují druhotné suroviny.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7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568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C42C-2E1D-4AE7-9E0D-6CB8955FBC7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29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63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2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69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19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57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71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22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0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66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80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4B84ED-2874-40E0-8AC6-A6D305D42AAD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C2939F-BF57-4D00-913E-64EC62E708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4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57324" y="758952"/>
            <a:ext cx="9698355" cy="356616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LCA vyhodnocení technologií na přípravu druhotných surovin</a:t>
            </a:r>
            <a:br>
              <a:rPr lang="cs-CZ" sz="4400" dirty="0"/>
            </a:br>
            <a:br>
              <a:rPr lang="cs-CZ" sz="4400" dirty="0"/>
            </a:br>
            <a:r>
              <a:rPr lang="cs-CZ" sz="2800" dirty="0"/>
              <a:t>Tatiana Trecáková, </a:t>
            </a:r>
            <a:r>
              <a:rPr lang="cs-CZ" sz="2800" b="1" dirty="0"/>
              <a:t>Vladimír Kočí,</a:t>
            </a:r>
            <a:r>
              <a:rPr lang="cs-CZ" sz="2800" dirty="0"/>
              <a:t> Milan Ipolt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817571"/>
            <a:ext cx="10058400" cy="1143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17. 10. 2023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TVIP, Hustopeče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7" name="Obrázek 6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885" y="5619576"/>
            <a:ext cx="1201420" cy="64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9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74" y="0"/>
            <a:ext cx="714692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1655254198"/>
              </p:ext>
            </p:extLst>
          </p:nvPr>
        </p:nvGraphicFramePr>
        <p:xfrm>
          <a:off x="1097280" y="1814108"/>
          <a:ext cx="10058400" cy="376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8072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418652273"/>
              </p:ext>
            </p:extLst>
          </p:nvPr>
        </p:nvGraphicFramePr>
        <p:xfrm>
          <a:off x="1097280" y="1873119"/>
          <a:ext cx="10058400" cy="394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7245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513397722"/>
              </p:ext>
            </p:extLst>
          </p:nvPr>
        </p:nvGraphicFramePr>
        <p:xfrm>
          <a:off x="1219200" y="1873119"/>
          <a:ext cx="9936480" cy="401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027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882642211"/>
              </p:ext>
            </p:extLst>
          </p:nvPr>
        </p:nvGraphicFramePr>
        <p:xfrm>
          <a:off x="1097280" y="1873117"/>
          <a:ext cx="10058400" cy="38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5245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803414789"/>
              </p:ext>
            </p:extLst>
          </p:nvPr>
        </p:nvGraphicFramePr>
        <p:xfrm>
          <a:off x="1097280" y="1873118"/>
          <a:ext cx="10058400" cy="394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1683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460791903"/>
              </p:ext>
            </p:extLst>
          </p:nvPr>
        </p:nvGraphicFramePr>
        <p:xfrm>
          <a:off x="1097280" y="1873119"/>
          <a:ext cx="10058400" cy="402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2314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993632821"/>
              </p:ext>
            </p:extLst>
          </p:nvPr>
        </p:nvGraphicFramePr>
        <p:xfrm>
          <a:off x="1097280" y="1873119"/>
          <a:ext cx="10058400" cy="40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7204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 – energetický mix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651541263"/>
              </p:ext>
            </p:extLst>
          </p:nvPr>
        </p:nvGraphicFramePr>
        <p:xfrm>
          <a:off x="1097280" y="1831504"/>
          <a:ext cx="10058400" cy="388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236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 – srovnání s jinými autory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540740508"/>
              </p:ext>
            </p:extLst>
          </p:nvPr>
        </p:nvGraphicFramePr>
        <p:xfrm>
          <a:off x="1097280" y="1873119"/>
          <a:ext cx="10058400" cy="413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4787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Zaměření projektu</a:t>
            </a:r>
          </a:p>
        </p:txBody>
      </p:sp>
      <p:pic>
        <p:nvPicPr>
          <p:cNvPr id="6" name="Obrázek 5" descr="C:\Users\chroust\AppData\Local\Temp\wz9d40\OPPIK\RGB\JPG\CZ_RO_B_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264920" y="1755304"/>
            <a:ext cx="9936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projekt „</a:t>
            </a:r>
            <a:r>
              <a:rPr lang="cs-CZ" sz="2800" dirty="0" err="1"/>
              <a:t>WASTen,z.s</a:t>
            </a:r>
            <a:r>
              <a:rPr lang="cs-CZ" sz="2800" dirty="0"/>
              <a:t>. – Kolektivní výzkum“</a:t>
            </a:r>
          </a:p>
          <a:p>
            <a:endParaRPr lang="cs-CZ" sz="28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posouzení metodou posuzování životního cyklu (LCA)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metodika + studie (projektová data)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technologie termochemického rozkladu odpadů TDU 2000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technologie výroby kompozitních materiálů - </a:t>
            </a:r>
            <a:r>
              <a:rPr lang="cs-CZ" sz="2800" dirty="0" err="1"/>
              <a:t>Polybet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5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Shrnutí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1219200" y="1737360"/>
            <a:ext cx="99364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Navržená Metodika byla ověřena.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Fáze výstavby má minoritní podíl na celkových dopadech. Fáze demolice v této studii nebyla analyzována z důvodu nedostatku dat.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Klíčovými kategoriemi dopadu pro posuzované technologie jsou Klimatická změna a Spotřeba fosilních zdrojů.</a:t>
            </a:r>
          </a:p>
          <a:p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Změna energetického mixu může mít významný vliv na environmentální dopady u technologií termochemického rozkladu.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Výrazný vliv na celkové dopady mají příspěvky spojené s produkcí druhotných surovin nebo recyklátů a náhradou výroby primárních surovin nebo výrobků z primárních surovin. 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7736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Metodika posouzení technologií na produkci druhotných surovin a recyklátů metodou LCA</a:t>
            </a:r>
          </a:p>
        </p:txBody>
      </p:sp>
      <p:pic>
        <p:nvPicPr>
          <p:cNvPr id="6" name="Obrázek 5" descr="C:\Users\chroust\AppData\Local\Temp\wz9d40\OPPIK\RGB\JPG\CZ_RO_B_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219200" y="1873119"/>
            <a:ext cx="9936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64920" y="1755304"/>
            <a:ext cx="9936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Určeno pro posouzení technologií: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800" dirty="0"/>
              <a:t>mechanického zpracování (recyklace) odpadů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chemického a termochemického zpracování (recyklace) odpadů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r>
              <a:rPr lang="cs-CZ" sz="2800" dirty="0"/>
              <a:t>Vstupy - odpady (průmyslové i komunální)</a:t>
            </a:r>
          </a:p>
          <a:p>
            <a:r>
              <a:rPr lang="cs-CZ" sz="2800" dirty="0"/>
              <a:t>Výstupy - druhotné suroviny nebo recykláty</a:t>
            </a:r>
          </a:p>
          <a:p>
            <a:endParaRPr lang="cs-CZ" sz="2800" dirty="0"/>
          </a:p>
          <a:p>
            <a:r>
              <a:rPr lang="cs-CZ" sz="2800" dirty="0"/>
              <a:t>Není určeno pro posouzení technologií: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800" dirty="0"/>
              <a:t>energetického využití odpadů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800" dirty="0"/>
              <a:t>biologického zpracování odpadů/kompostování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80" y="45246"/>
            <a:ext cx="1264920" cy="50036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" y="763"/>
            <a:ext cx="2593588" cy="6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4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Metodika posouzení technologií na produkci druhotných surovin a recyklátů metodou LCA</a:t>
            </a:r>
          </a:p>
        </p:txBody>
      </p:sp>
      <p:pic>
        <p:nvPicPr>
          <p:cNvPr id="6" name="Obrázek 5" descr="C:\Users\chroust\AppData\Local\Temp\wz9d40\OPPIK\RGB\JPG\CZ_RO_B_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219200" y="1873119"/>
            <a:ext cx="9936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64920" y="1755304"/>
            <a:ext cx="9936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Funkční jednotka: 1 tuna druhotné suroviny nebo recyklátu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Funkční jednotka alt.: 1 tuna odpadu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Princip „modularity“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Princip „znečišťovatel platí“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err="1"/>
              <a:t>Cut</a:t>
            </a:r>
            <a:r>
              <a:rPr lang="cs-CZ" sz="2800" dirty="0"/>
              <a:t> </a:t>
            </a:r>
            <a:r>
              <a:rPr lang="cs-CZ" sz="2800" dirty="0" err="1"/>
              <a:t>off</a:t>
            </a:r>
            <a:r>
              <a:rPr lang="cs-CZ" sz="2800" dirty="0"/>
              <a:t> kritérium: 99% materiálových a energetických toků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/>
              <a:t>LCIA metodika: EF 3.0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80" y="45246"/>
            <a:ext cx="1264920" cy="50036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" y="763"/>
            <a:ext cx="2593588" cy="6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Hranice systému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92" y="1890395"/>
            <a:ext cx="7037376" cy="3768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76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Hranice systému alt.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59" y="1873119"/>
            <a:ext cx="6809015" cy="4389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761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Posuzované technologie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097280" y="1831504"/>
            <a:ext cx="10296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Technologie termochemického rozkladu odpadů TDU 2000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Bez přístupu vzduchu při teplotách 350-450 °C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Výstupy z technologie: procesní plyn, pevný zbytek, kapalný recyklát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Kapalný recyklát a pevný zbytek – využitelné druhotné suroviny (chemický/petrochemický průmysl)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Procesní plyn – může být využíván jako zdroj pro en. využití</a:t>
            </a:r>
          </a:p>
          <a:p>
            <a:endParaRPr lang="cs-CZ" sz="2400" dirty="0"/>
          </a:p>
          <a:p>
            <a:r>
              <a:rPr lang="cs-CZ" sz="2400" dirty="0" err="1">
                <a:solidFill>
                  <a:srgbClr val="FF0000"/>
                </a:solidFill>
              </a:rPr>
              <a:t>Polybet</a:t>
            </a:r>
            <a:endParaRPr lang="cs-CZ" sz="2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Odpadní plasty + plnivo (inertní odpad)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Nadrcení frakcí, míchaní s plnivem (sušeno a zahříváno na teplotu 300 °C), lisování ve formách a ochlazení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Výstup z technologie: stavební recyklát (kompozit)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81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6391910" y="1809751"/>
            <a:ext cx="4933315" cy="37280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990600" y="1809750"/>
            <a:ext cx="5210175" cy="41508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Posuzované technologie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35" y="2017395"/>
            <a:ext cx="4847590" cy="3641551"/>
          </a:xfrm>
          <a:prstGeom prst="rect">
            <a:avLst/>
          </a:prstGeom>
          <a:noFill/>
        </p:spPr>
      </p:pic>
      <p:pic>
        <p:nvPicPr>
          <p:cNvPr id="11" name="Obrázek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924175"/>
            <a:ext cx="4688205" cy="152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68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Posuzované varianty TDU 2000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EEF50F-1025-487A-A3A4-77B87E4B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6" y="150844"/>
            <a:ext cx="3859530" cy="89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6" y="192459"/>
            <a:ext cx="1704669" cy="674315"/>
          </a:xfrm>
          <a:prstGeom prst="rect">
            <a:avLst/>
          </a:prstGeom>
        </p:spPr>
      </p:pic>
      <p:pic>
        <p:nvPicPr>
          <p:cNvPr id="6" name="Obrázek 5" descr="C:\Users\chroust\AppData\Local\Temp\wz9d40\OPPIK\RGB\JPG\CZ_RO_B_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2" y="5658946"/>
            <a:ext cx="193484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58" y="5537820"/>
            <a:ext cx="1201247" cy="640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747150"/>
              </p:ext>
            </p:extLst>
          </p:nvPr>
        </p:nvGraphicFramePr>
        <p:xfrm>
          <a:off x="1209678" y="2471271"/>
          <a:ext cx="9946002" cy="3012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667">
                  <a:extLst>
                    <a:ext uri="{9D8B030D-6E8A-4147-A177-3AD203B41FA5}">
                      <a16:colId xmlns:a16="http://schemas.microsoft.com/office/drawing/2014/main" val="666714484"/>
                    </a:ext>
                  </a:extLst>
                </a:gridCol>
                <a:gridCol w="1657667">
                  <a:extLst>
                    <a:ext uri="{9D8B030D-6E8A-4147-A177-3AD203B41FA5}">
                      <a16:colId xmlns:a16="http://schemas.microsoft.com/office/drawing/2014/main" val="815616812"/>
                    </a:ext>
                  </a:extLst>
                </a:gridCol>
                <a:gridCol w="1657667">
                  <a:extLst>
                    <a:ext uri="{9D8B030D-6E8A-4147-A177-3AD203B41FA5}">
                      <a16:colId xmlns:a16="http://schemas.microsoft.com/office/drawing/2014/main" val="3849061460"/>
                    </a:ext>
                  </a:extLst>
                </a:gridCol>
                <a:gridCol w="1657667">
                  <a:extLst>
                    <a:ext uri="{9D8B030D-6E8A-4147-A177-3AD203B41FA5}">
                      <a16:colId xmlns:a16="http://schemas.microsoft.com/office/drawing/2014/main" val="3364210039"/>
                    </a:ext>
                  </a:extLst>
                </a:gridCol>
                <a:gridCol w="1657667">
                  <a:extLst>
                    <a:ext uri="{9D8B030D-6E8A-4147-A177-3AD203B41FA5}">
                      <a16:colId xmlns:a16="http://schemas.microsoft.com/office/drawing/2014/main" val="2601813472"/>
                    </a:ext>
                  </a:extLst>
                </a:gridCol>
                <a:gridCol w="1657667">
                  <a:extLst>
                    <a:ext uri="{9D8B030D-6E8A-4147-A177-3AD203B41FA5}">
                      <a16:colId xmlns:a16="http://schemas.microsoft.com/office/drawing/2014/main" val="2839170520"/>
                    </a:ext>
                  </a:extLst>
                </a:gridCol>
              </a:tblGrid>
              <a:tr h="27090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Varianta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Spalování a využívání plynu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Produkce procesního plynu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Produkce druhotných surovin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53231"/>
                  </a:ext>
                </a:extLst>
              </a:tr>
              <a:tr h="8414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Pevný zbytek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Kapalný recyklát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Stlačený procesní plyn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47778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GIa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ANO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MAX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ANO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ANO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NE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026954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GIb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ANO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MIN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ANO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ANO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NE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977747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GSa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NE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MAX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ANO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ANO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ANO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777009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GSb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NE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MIN</a:t>
                      </a:r>
                      <a:endParaRPr lang="cs-CZ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ANO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ANO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ANO</a:t>
                      </a:r>
                      <a:endParaRPr lang="cs-CZ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69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7564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1783</TotalTime>
  <Words>2293</Words>
  <Application>Microsoft Office PowerPoint</Application>
  <PresentationFormat>Širokoúhlá obrazovka</PresentationFormat>
  <Paragraphs>183</Paragraphs>
  <Slides>20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Wingdings</vt:lpstr>
      <vt:lpstr>Retrospektiva</vt:lpstr>
      <vt:lpstr>LCA vyhodnocení technologií na přípravu druhotných surovin  Tatiana Trecáková, Vladimír Kočí, Milan Ipolt</vt:lpstr>
      <vt:lpstr>Zaměření projektu</vt:lpstr>
      <vt:lpstr>Metodika posouzení technologií na produkci druhotných surovin a recyklátů metodou LCA</vt:lpstr>
      <vt:lpstr>Metodika posouzení technologií na produkci druhotných surovin a recyklátů metodou LCA</vt:lpstr>
      <vt:lpstr>Hranice systému</vt:lpstr>
      <vt:lpstr>Hranice systému alt.</vt:lpstr>
      <vt:lpstr>Posuzované technologie</vt:lpstr>
      <vt:lpstr>Posuzované technologie</vt:lpstr>
      <vt:lpstr>Posuzované varianty TDU 2000</vt:lpstr>
      <vt:lpstr>Prezentace aplikace PowerPoint</vt:lpstr>
      <vt:lpstr>Výsledky</vt:lpstr>
      <vt:lpstr>Výsledky</vt:lpstr>
      <vt:lpstr>Výsledky</vt:lpstr>
      <vt:lpstr>Výsledky</vt:lpstr>
      <vt:lpstr>Výsledky</vt:lpstr>
      <vt:lpstr>Výsledky</vt:lpstr>
      <vt:lpstr>Výsledky</vt:lpstr>
      <vt:lpstr>Výsledky – energetický mix</vt:lpstr>
      <vt:lpstr>Výsledky – srovnání s jinými autory</vt:lpstr>
      <vt:lpstr>Shrnutí</vt:lpstr>
    </vt:vector>
  </TitlesOfParts>
  <Company>VSCHT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Ústav chemie ochrany prostředí  Fakulta technologie ochrany prostředí  VŠCHT PRAHA</dc:title>
  <dc:creator>Trecakova Tatiana</dc:creator>
  <cp:lastModifiedBy>Koci Vladimir</cp:lastModifiedBy>
  <cp:revision>281</cp:revision>
  <dcterms:created xsi:type="dcterms:W3CDTF">2021-10-07T15:46:42Z</dcterms:created>
  <dcterms:modified xsi:type="dcterms:W3CDTF">2023-10-16T13:57:15Z</dcterms:modified>
</cp:coreProperties>
</file>