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347" r:id="rId3"/>
    <p:sldId id="349" r:id="rId4"/>
    <p:sldId id="311" r:id="rId5"/>
    <p:sldId id="350" r:id="rId6"/>
    <p:sldId id="351" r:id="rId7"/>
    <p:sldId id="348" r:id="rId8"/>
    <p:sldId id="352" r:id="rId9"/>
    <p:sldId id="329" r:id="rId10"/>
    <p:sldId id="359" r:id="rId11"/>
    <p:sldId id="360" r:id="rId12"/>
    <p:sldId id="361" r:id="rId13"/>
    <p:sldId id="363" r:id="rId14"/>
    <p:sldId id="362" r:id="rId15"/>
    <p:sldId id="354" r:id="rId16"/>
    <p:sldId id="355" r:id="rId17"/>
    <p:sldId id="356" r:id="rId18"/>
    <p:sldId id="357" r:id="rId19"/>
    <p:sldId id="330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89615" autoAdjust="0"/>
  </p:normalViewPr>
  <p:slideViewPr>
    <p:cSldViewPr>
      <p:cViewPr varScale="1">
        <p:scale>
          <a:sx n="60" d="100"/>
          <a:sy n="60" d="100"/>
        </p:scale>
        <p:origin x="19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1E2071-F59C-41AD-9635-9C1F715BE5CC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cs-CZ"/>
        </a:p>
      </dgm:t>
    </dgm:pt>
    <dgm:pt modelId="{B42CDE74-1373-4DD7-9861-D62B4CEA5880}">
      <dgm:prSet phldrT="[Text]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cs-CZ" dirty="0" smtClean="0"/>
            <a:t>Počet let kdy podle České geologické služby budou vytěženy zásoby z </a:t>
          </a:r>
          <a:r>
            <a:rPr lang="cs-CZ" dirty="0" smtClean="0"/>
            <a:t>40 % </a:t>
          </a:r>
          <a:r>
            <a:rPr lang="cs-CZ" dirty="0" smtClean="0"/>
            <a:t>našich více jak </a:t>
          </a:r>
          <a:r>
            <a:rPr lang="cs-CZ" dirty="0" smtClean="0"/>
            <a:t>207 </a:t>
          </a:r>
          <a:r>
            <a:rPr lang="cs-CZ" dirty="0" smtClean="0"/>
            <a:t>kamenolomů</a:t>
          </a:r>
          <a:endParaRPr lang="cs-CZ" dirty="0"/>
        </a:p>
      </dgm:t>
    </dgm:pt>
    <dgm:pt modelId="{C88EC0CA-42F0-47E7-AE50-ECB52ABCB40D}" type="parTrans" cxnId="{B234EA58-4BEA-4719-9F89-0424946C252F}">
      <dgm:prSet/>
      <dgm:spPr/>
      <dgm:t>
        <a:bodyPr/>
        <a:lstStyle/>
        <a:p>
          <a:endParaRPr lang="cs-CZ"/>
        </a:p>
      </dgm:t>
    </dgm:pt>
    <dgm:pt modelId="{30DB6A97-97C4-4086-AF4A-D5D698B8CCED}" type="sibTrans" cxnId="{B234EA58-4BEA-4719-9F89-0424946C252F}">
      <dgm:prSet/>
      <dgm:spPr/>
      <dgm:t>
        <a:bodyPr/>
        <a:lstStyle/>
        <a:p>
          <a:endParaRPr lang="cs-CZ"/>
        </a:p>
      </dgm:t>
    </dgm:pt>
    <dgm:pt modelId="{DF50B75A-FAEE-48AC-827F-E65054D38B79}">
      <dgm:prSet phldrT="[Text]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cs-CZ" dirty="0" smtClean="0"/>
            <a:t>Po </a:t>
          </a:r>
          <a:r>
            <a:rPr lang="cs-CZ" dirty="0" smtClean="0"/>
            <a:t>tomto roce dojde pravděpodobně k úplnému vyčerpání přírodního kameniva v tuzemsku při současném tempu spotřeby</a:t>
          </a:r>
          <a:endParaRPr lang="cs-CZ" dirty="0"/>
        </a:p>
      </dgm:t>
    </dgm:pt>
    <dgm:pt modelId="{FAFCDF65-6C38-4BB6-BD09-312B5C42CD57}" type="parTrans" cxnId="{DD776988-333D-4498-AA6E-B575FD7AEC36}">
      <dgm:prSet/>
      <dgm:spPr/>
      <dgm:t>
        <a:bodyPr/>
        <a:lstStyle/>
        <a:p>
          <a:endParaRPr lang="cs-CZ"/>
        </a:p>
      </dgm:t>
    </dgm:pt>
    <dgm:pt modelId="{71BD1A32-6E00-4DCA-98DA-7D5D738FD41B}" type="sibTrans" cxnId="{DD776988-333D-4498-AA6E-B575FD7AEC36}">
      <dgm:prSet/>
      <dgm:spPr/>
      <dgm:t>
        <a:bodyPr/>
        <a:lstStyle/>
        <a:p>
          <a:endParaRPr lang="cs-CZ"/>
        </a:p>
      </dgm:t>
    </dgm:pt>
    <dgm:pt modelId="{05E75DF9-CAC2-4E59-A9D7-2500017A78EA}">
      <dgm:prSet phldrT="[Text]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cs-CZ" dirty="0" smtClean="0"/>
            <a:t>O tolik procent se za stejnou dobu mohou reálně snížit dostupná ložiska štěrkopísku</a:t>
          </a:r>
          <a:endParaRPr lang="cs-CZ" dirty="0"/>
        </a:p>
      </dgm:t>
    </dgm:pt>
    <dgm:pt modelId="{35D2AE69-BA97-427C-A45D-311A898745A0}" type="parTrans" cxnId="{0D1267DD-0406-42CF-8EA8-C721EC5B3440}">
      <dgm:prSet/>
      <dgm:spPr/>
      <dgm:t>
        <a:bodyPr/>
        <a:lstStyle/>
        <a:p>
          <a:endParaRPr lang="cs-CZ"/>
        </a:p>
      </dgm:t>
    </dgm:pt>
    <dgm:pt modelId="{E8965DCD-FF18-4EA9-8930-6ED09737E0B0}" type="sibTrans" cxnId="{0D1267DD-0406-42CF-8EA8-C721EC5B3440}">
      <dgm:prSet/>
      <dgm:spPr/>
      <dgm:t>
        <a:bodyPr/>
        <a:lstStyle/>
        <a:p>
          <a:endParaRPr lang="cs-CZ"/>
        </a:p>
      </dgm:t>
    </dgm:pt>
    <dgm:pt modelId="{AED8CF46-B272-471E-BB71-C0854E3754A1}">
      <dgm:prSet phldrT="[Text]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cs-CZ" dirty="0" smtClean="0"/>
            <a:t>A za tento počet let nám </a:t>
          </a:r>
          <a:r>
            <a:rPr lang="cs-CZ" dirty="0" smtClean="0"/>
            <a:t>pravděpodobně dojdou </a:t>
          </a:r>
          <a:r>
            <a:rPr lang="cs-CZ" dirty="0" smtClean="0"/>
            <a:t>zásoby slévárenských a sklářských </a:t>
          </a:r>
          <a:r>
            <a:rPr lang="cs-CZ" dirty="0" smtClean="0"/>
            <a:t>písků, přičemž pouštním pískem toto nahradit zatím neumíme</a:t>
          </a:r>
          <a:endParaRPr lang="cs-CZ" dirty="0"/>
        </a:p>
      </dgm:t>
    </dgm:pt>
    <dgm:pt modelId="{A3D40337-63F6-4B68-9EA0-CAB29EE29EC7}" type="parTrans" cxnId="{0A8D8C89-2DA5-40DB-902E-6677BD4E8479}">
      <dgm:prSet/>
      <dgm:spPr/>
      <dgm:t>
        <a:bodyPr/>
        <a:lstStyle/>
        <a:p>
          <a:endParaRPr lang="cs-CZ"/>
        </a:p>
      </dgm:t>
    </dgm:pt>
    <dgm:pt modelId="{14E13918-0C02-4741-9181-362FB895B9BB}" type="sibTrans" cxnId="{0A8D8C89-2DA5-40DB-902E-6677BD4E8479}">
      <dgm:prSet/>
      <dgm:spPr/>
      <dgm:t>
        <a:bodyPr/>
        <a:lstStyle/>
        <a:p>
          <a:endParaRPr lang="cs-CZ"/>
        </a:p>
      </dgm:t>
    </dgm:pt>
    <dgm:pt modelId="{A1AA9CB1-F8C9-4F89-9EFE-0C1BF419DF8D}" type="pres">
      <dgm:prSet presAssocID="{811E2071-F59C-41AD-9635-9C1F715BE5C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cs-CZ"/>
        </a:p>
      </dgm:t>
    </dgm:pt>
    <dgm:pt modelId="{ABF4E12F-17D2-4B83-9F50-C44851498858}" type="pres">
      <dgm:prSet presAssocID="{811E2071-F59C-41AD-9635-9C1F715BE5CC}" presName="Name1" presStyleCnt="0"/>
      <dgm:spPr/>
      <dgm:t>
        <a:bodyPr/>
        <a:lstStyle/>
        <a:p>
          <a:endParaRPr lang="cs-CZ"/>
        </a:p>
      </dgm:t>
    </dgm:pt>
    <dgm:pt modelId="{9F1121DC-C7B5-4AD4-B3DA-3074ECA5E829}" type="pres">
      <dgm:prSet presAssocID="{811E2071-F59C-41AD-9635-9C1F715BE5CC}" presName="cycle" presStyleCnt="0"/>
      <dgm:spPr/>
      <dgm:t>
        <a:bodyPr/>
        <a:lstStyle/>
        <a:p>
          <a:endParaRPr lang="cs-CZ"/>
        </a:p>
      </dgm:t>
    </dgm:pt>
    <dgm:pt modelId="{720A2542-DE5B-4730-A36D-617C65DCE137}" type="pres">
      <dgm:prSet presAssocID="{811E2071-F59C-41AD-9635-9C1F715BE5CC}" presName="srcNode" presStyleLbl="node1" presStyleIdx="0" presStyleCnt="4"/>
      <dgm:spPr/>
      <dgm:t>
        <a:bodyPr/>
        <a:lstStyle/>
        <a:p>
          <a:endParaRPr lang="cs-CZ"/>
        </a:p>
      </dgm:t>
    </dgm:pt>
    <dgm:pt modelId="{11CAC188-335E-44BC-96D9-6FFBCE576F4A}" type="pres">
      <dgm:prSet presAssocID="{811E2071-F59C-41AD-9635-9C1F715BE5CC}" presName="conn" presStyleLbl="parChTrans1D2" presStyleIdx="0" presStyleCnt="1"/>
      <dgm:spPr/>
      <dgm:t>
        <a:bodyPr/>
        <a:lstStyle/>
        <a:p>
          <a:endParaRPr lang="cs-CZ"/>
        </a:p>
      </dgm:t>
    </dgm:pt>
    <dgm:pt modelId="{96204C9C-26BA-466A-9CB0-384627D33760}" type="pres">
      <dgm:prSet presAssocID="{811E2071-F59C-41AD-9635-9C1F715BE5CC}" presName="extraNode" presStyleLbl="node1" presStyleIdx="0" presStyleCnt="4"/>
      <dgm:spPr/>
      <dgm:t>
        <a:bodyPr/>
        <a:lstStyle/>
        <a:p>
          <a:endParaRPr lang="cs-CZ"/>
        </a:p>
      </dgm:t>
    </dgm:pt>
    <dgm:pt modelId="{965A139B-06FA-462D-85FC-5C3EBC70CB2C}" type="pres">
      <dgm:prSet presAssocID="{811E2071-F59C-41AD-9635-9C1F715BE5CC}" presName="dstNode" presStyleLbl="node1" presStyleIdx="0" presStyleCnt="4"/>
      <dgm:spPr/>
      <dgm:t>
        <a:bodyPr/>
        <a:lstStyle/>
        <a:p>
          <a:endParaRPr lang="cs-CZ"/>
        </a:p>
      </dgm:t>
    </dgm:pt>
    <dgm:pt modelId="{51E2B314-6DDE-4137-8400-BDE4B56ADCF3}" type="pres">
      <dgm:prSet presAssocID="{B42CDE74-1373-4DD7-9861-D62B4CEA5880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7B2DA31-971F-4128-A254-E81A2593A427}" type="pres">
      <dgm:prSet presAssocID="{B42CDE74-1373-4DD7-9861-D62B4CEA5880}" presName="accent_1" presStyleCnt="0"/>
      <dgm:spPr/>
      <dgm:t>
        <a:bodyPr/>
        <a:lstStyle/>
        <a:p>
          <a:endParaRPr lang="cs-CZ"/>
        </a:p>
      </dgm:t>
    </dgm:pt>
    <dgm:pt modelId="{86BBEBFF-8E66-4FFE-B474-0D7EFA0EA0D3}" type="pres">
      <dgm:prSet presAssocID="{B42CDE74-1373-4DD7-9861-D62B4CEA5880}" presName="accentRepeatNode" presStyleLbl="solidFgAcc1" presStyleIdx="0" presStyleCnt="4" custLinFactNeighborX="717" custLinFactNeighborY="3337"/>
      <dgm:spPr/>
      <dgm:t>
        <a:bodyPr/>
        <a:lstStyle/>
        <a:p>
          <a:endParaRPr lang="cs-CZ"/>
        </a:p>
      </dgm:t>
    </dgm:pt>
    <dgm:pt modelId="{7ADEB0C9-A977-4279-891E-14233DCAC59C}" type="pres">
      <dgm:prSet presAssocID="{DF50B75A-FAEE-48AC-827F-E65054D38B7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89B70F4-76AB-4BEE-AC56-63CF0AE44917}" type="pres">
      <dgm:prSet presAssocID="{DF50B75A-FAEE-48AC-827F-E65054D38B79}" presName="accent_2" presStyleCnt="0"/>
      <dgm:spPr/>
      <dgm:t>
        <a:bodyPr/>
        <a:lstStyle/>
        <a:p>
          <a:endParaRPr lang="cs-CZ"/>
        </a:p>
      </dgm:t>
    </dgm:pt>
    <dgm:pt modelId="{4C80FB6C-2343-4D23-8E6A-01FBE801EF03}" type="pres">
      <dgm:prSet presAssocID="{DF50B75A-FAEE-48AC-827F-E65054D38B79}" presName="accentRepeatNode" presStyleLbl="solidFgAcc1" presStyleIdx="1" presStyleCnt="4" custLinFactNeighborX="-5254" custLinFactNeighborY="-3600"/>
      <dgm:spPr/>
      <dgm:t>
        <a:bodyPr/>
        <a:lstStyle/>
        <a:p>
          <a:endParaRPr lang="cs-CZ"/>
        </a:p>
      </dgm:t>
    </dgm:pt>
    <dgm:pt modelId="{0F18CAB2-AA95-423D-92D6-3F79B35AD76B}" type="pres">
      <dgm:prSet presAssocID="{05E75DF9-CAC2-4E59-A9D7-2500017A78E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CDA7430-6479-43C3-B651-279FCF1A05F2}" type="pres">
      <dgm:prSet presAssocID="{05E75DF9-CAC2-4E59-A9D7-2500017A78EA}" presName="accent_3" presStyleCnt="0"/>
      <dgm:spPr/>
      <dgm:t>
        <a:bodyPr/>
        <a:lstStyle/>
        <a:p>
          <a:endParaRPr lang="cs-CZ"/>
        </a:p>
      </dgm:t>
    </dgm:pt>
    <dgm:pt modelId="{762F1D2F-87CD-4E1D-8D7A-B91BC1BFC011}" type="pres">
      <dgm:prSet presAssocID="{05E75DF9-CAC2-4E59-A9D7-2500017A78EA}" presName="accentRepeatNode" presStyleLbl="solidFgAcc1" presStyleIdx="2" presStyleCnt="4"/>
      <dgm:spPr/>
      <dgm:t>
        <a:bodyPr/>
        <a:lstStyle/>
        <a:p>
          <a:endParaRPr lang="cs-CZ"/>
        </a:p>
      </dgm:t>
    </dgm:pt>
    <dgm:pt modelId="{256AEBEB-B4A4-4AEF-9D76-5A5375733B28}" type="pres">
      <dgm:prSet presAssocID="{AED8CF46-B272-471E-BB71-C0854E3754A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5B1EFB0-EBFB-4421-9CA5-3DFDE9F69612}" type="pres">
      <dgm:prSet presAssocID="{AED8CF46-B272-471E-BB71-C0854E3754A1}" presName="accent_4" presStyleCnt="0"/>
      <dgm:spPr/>
      <dgm:t>
        <a:bodyPr/>
        <a:lstStyle/>
        <a:p>
          <a:endParaRPr lang="cs-CZ"/>
        </a:p>
      </dgm:t>
    </dgm:pt>
    <dgm:pt modelId="{5614521A-579E-43A4-BC86-AB343ED712B6}" type="pres">
      <dgm:prSet presAssocID="{AED8CF46-B272-471E-BB71-C0854E3754A1}" presName="accentRepeatNode" presStyleLbl="solidFgAcc1" presStyleIdx="3" presStyleCnt="4"/>
      <dgm:spPr/>
      <dgm:t>
        <a:bodyPr/>
        <a:lstStyle/>
        <a:p>
          <a:endParaRPr lang="cs-CZ"/>
        </a:p>
      </dgm:t>
    </dgm:pt>
  </dgm:ptLst>
  <dgm:cxnLst>
    <dgm:cxn modelId="{6773016E-5BA2-4BFA-BF70-06653E878090}" type="presOf" srcId="{30DB6A97-97C4-4086-AF4A-D5D698B8CCED}" destId="{11CAC188-335E-44BC-96D9-6FFBCE576F4A}" srcOrd="0" destOrd="0" presId="urn:microsoft.com/office/officeart/2008/layout/VerticalCurvedList"/>
    <dgm:cxn modelId="{DD776988-333D-4498-AA6E-B575FD7AEC36}" srcId="{811E2071-F59C-41AD-9635-9C1F715BE5CC}" destId="{DF50B75A-FAEE-48AC-827F-E65054D38B79}" srcOrd="1" destOrd="0" parTransId="{FAFCDF65-6C38-4BB6-BD09-312B5C42CD57}" sibTransId="{71BD1A32-6E00-4DCA-98DA-7D5D738FD41B}"/>
    <dgm:cxn modelId="{82827856-C984-41A3-A6F6-7DCAFCEE29A5}" type="presOf" srcId="{B42CDE74-1373-4DD7-9861-D62B4CEA5880}" destId="{51E2B314-6DDE-4137-8400-BDE4B56ADCF3}" srcOrd="0" destOrd="0" presId="urn:microsoft.com/office/officeart/2008/layout/VerticalCurvedList"/>
    <dgm:cxn modelId="{11D6210F-CA2B-4C8F-A5CC-1FFA61C03A20}" type="presOf" srcId="{AED8CF46-B272-471E-BB71-C0854E3754A1}" destId="{256AEBEB-B4A4-4AEF-9D76-5A5375733B28}" srcOrd="0" destOrd="0" presId="urn:microsoft.com/office/officeart/2008/layout/VerticalCurvedList"/>
    <dgm:cxn modelId="{0D1267DD-0406-42CF-8EA8-C721EC5B3440}" srcId="{811E2071-F59C-41AD-9635-9C1F715BE5CC}" destId="{05E75DF9-CAC2-4E59-A9D7-2500017A78EA}" srcOrd="2" destOrd="0" parTransId="{35D2AE69-BA97-427C-A45D-311A898745A0}" sibTransId="{E8965DCD-FF18-4EA9-8930-6ED09737E0B0}"/>
    <dgm:cxn modelId="{5CE92523-6EA0-4E8E-B894-78E9D7D082ED}" type="presOf" srcId="{811E2071-F59C-41AD-9635-9C1F715BE5CC}" destId="{A1AA9CB1-F8C9-4F89-9EFE-0C1BF419DF8D}" srcOrd="0" destOrd="0" presId="urn:microsoft.com/office/officeart/2008/layout/VerticalCurvedList"/>
    <dgm:cxn modelId="{6A51109A-92ED-4448-9E48-6983F7DE864E}" type="presOf" srcId="{05E75DF9-CAC2-4E59-A9D7-2500017A78EA}" destId="{0F18CAB2-AA95-423D-92D6-3F79B35AD76B}" srcOrd="0" destOrd="0" presId="urn:microsoft.com/office/officeart/2008/layout/VerticalCurvedList"/>
    <dgm:cxn modelId="{0522D0B4-741D-42DD-957E-6D095E765161}" type="presOf" srcId="{DF50B75A-FAEE-48AC-827F-E65054D38B79}" destId="{7ADEB0C9-A977-4279-891E-14233DCAC59C}" srcOrd="0" destOrd="0" presId="urn:microsoft.com/office/officeart/2008/layout/VerticalCurvedList"/>
    <dgm:cxn modelId="{B234EA58-4BEA-4719-9F89-0424946C252F}" srcId="{811E2071-F59C-41AD-9635-9C1F715BE5CC}" destId="{B42CDE74-1373-4DD7-9861-D62B4CEA5880}" srcOrd="0" destOrd="0" parTransId="{C88EC0CA-42F0-47E7-AE50-ECB52ABCB40D}" sibTransId="{30DB6A97-97C4-4086-AF4A-D5D698B8CCED}"/>
    <dgm:cxn modelId="{0A8D8C89-2DA5-40DB-902E-6677BD4E8479}" srcId="{811E2071-F59C-41AD-9635-9C1F715BE5CC}" destId="{AED8CF46-B272-471E-BB71-C0854E3754A1}" srcOrd="3" destOrd="0" parTransId="{A3D40337-63F6-4B68-9EA0-CAB29EE29EC7}" sibTransId="{14E13918-0C02-4741-9181-362FB895B9BB}"/>
    <dgm:cxn modelId="{1A50B496-5B2D-42DB-854B-6ED2DFD3F1CA}" type="presParOf" srcId="{A1AA9CB1-F8C9-4F89-9EFE-0C1BF419DF8D}" destId="{ABF4E12F-17D2-4B83-9F50-C44851498858}" srcOrd="0" destOrd="0" presId="urn:microsoft.com/office/officeart/2008/layout/VerticalCurvedList"/>
    <dgm:cxn modelId="{D3E6F6E2-691D-47F6-8DAE-EAE0F502D178}" type="presParOf" srcId="{ABF4E12F-17D2-4B83-9F50-C44851498858}" destId="{9F1121DC-C7B5-4AD4-B3DA-3074ECA5E829}" srcOrd="0" destOrd="0" presId="urn:microsoft.com/office/officeart/2008/layout/VerticalCurvedList"/>
    <dgm:cxn modelId="{0384100A-6517-4CB2-B1AB-507FFB9B2C6E}" type="presParOf" srcId="{9F1121DC-C7B5-4AD4-B3DA-3074ECA5E829}" destId="{720A2542-DE5B-4730-A36D-617C65DCE137}" srcOrd="0" destOrd="0" presId="urn:microsoft.com/office/officeart/2008/layout/VerticalCurvedList"/>
    <dgm:cxn modelId="{77443577-6352-49F0-BB1D-E672AB2D590A}" type="presParOf" srcId="{9F1121DC-C7B5-4AD4-B3DA-3074ECA5E829}" destId="{11CAC188-335E-44BC-96D9-6FFBCE576F4A}" srcOrd="1" destOrd="0" presId="urn:microsoft.com/office/officeart/2008/layout/VerticalCurvedList"/>
    <dgm:cxn modelId="{736AB2E7-35CF-445B-B76C-D8256EC21330}" type="presParOf" srcId="{9F1121DC-C7B5-4AD4-B3DA-3074ECA5E829}" destId="{96204C9C-26BA-466A-9CB0-384627D33760}" srcOrd="2" destOrd="0" presId="urn:microsoft.com/office/officeart/2008/layout/VerticalCurvedList"/>
    <dgm:cxn modelId="{944C6AED-4FB1-48A6-8C25-61BD23CB0549}" type="presParOf" srcId="{9F1121DC-C7B5-4AD4-B3DA-3074ECA5E829}" destId="{965A139B-06FA-462D-85FC-5C3EBC70CB2C}" srcOrd="3" destOrd="0" presId="urn:microsoft.com/office/officeart/2008/layout/VerticalCurvedList"/>
    <dgm:cxn modelId="{1D963829-AFE6-47FB-86C7-88860447C2E6}" type="presParOf" srcId="{ABF4E12F-17D2-4B83-9F50-C44851498858}" destId="{51E2B314-6DDE-4137-8400-BDE4B56ADCF3}" srcOrd="1" destOrd="0" presId="urn:microsoft.com/office/officeart/2008/layout/VerticalCurvedList"/>
    <dgm:cxn modelId="{3FC62C8A-7F66-467C-83DA-4FC2BEDAC8D6}" type="presParOf" srcId="{ABF4E12F-17D2-4B83-9F50-C44851498858}" destId="{F7B2DA31-971F-4128-A254-E81A2593A427}" srcOrd="2" destOrd="0" presId="urn:microsoft.com/office/officeart/2008/layout/VerticalCurvedList"/>
    <dgm:cxn modelId="{7B7DF654-B955-4AF2-A66A-763F04F6CB2E}" type="presParOf" srcId="{F7B2DA31-971F-4128-A254-E81A2593A427}" destId="{86BBEBFF-8E66-4FFE-B474-0D7EFA0EA0D3}" srcOrd="0" destOrd="0" presId="urn:microsoft.com/office/officeart/2008/layout/VerticalCurvedList"/>
    <dgm:cxn modelId="{5181D4F1-1CCC-4DF9-96A5-8E16EF5CE25C}" type="presParOf" srcId="{ABF4E12F-17D2-4B83-9F50-C44851498858}" destId="{7ADEB0C9-A977-4279-891E-14233DCAC59C}" srcOrd="3" destOrd="0" presId="urn:microsoft.com/office/officeart/2008/layout/VerticalCurvedList"/>
    <dgm:cxn modelId="{44F876FD-CDD9-4C01-889F-21B872CCD7BD}" type="presParOf" srcId="{ABF4E12F-17D2-4B83-9F50-C44851498858}" destId="{189B70F4-76AB-4BEE-AC56-63CF0AE44917}" srcOrd="4" destOrd="0" presId="urn:microsoft.com/office/officeart/2008/layout/VerticalCurvedList"/>
    <dgm:cxn modelId="{795AD6CB-466E-4EC2-BD82-93CBF5B858C0}" type="presParOf" srcId="{189B70F4-76AB-4BEE-AC56-63CF0AE44917}" destId="{4C80FB6C-2343-4D23-8E6A-01FBE801EF03}" srcOrd="0" destOrd="0" presId="urn:microsoft.com/office/officeart/2008/layout/VerticalCurvedList"/>
    <dgm:cxn modelId="{447147E9-C955-47A7-AA66-54A87B65B269}" type="presParOf" srcId="{ABF4E12F-17D2-4B83-9F50-C44851498858}" destId="{0F18CAB2-AA95-423D-92D6-3F79B35AD76B}" srcOrd="5" destOrd="0" presId="urn:microsoft.com/office/officeart/2008/layout/VerticalCurvedList"/>
    <dgm:cxn modelId="{F8528953-B502-4E44-ACA6-DC1325526A8A}" type="presParOf" srcId="{ABF4E12F-17D2-4B83-9F50-C44851498858}" destId="{ACDA7430-6479-43C3-B651-279FCF1A05F2}" srcOrd="6" destOrd="0" presId="urn:microsoft.com/office/officeart/2008/layout/VerticalCurvedList"/>
    <dgm:cxn modelId="{E76EE595-3C41-4477-A40B-F7ABA3DC5879}" type="presParOf" srcId="{ACDA7430-6479-43C3-B651-279FCF1A05F2}" destId="{762F1D2F-87CD-4E1D-8D7A-B91BC1BFC011}" srcOrd="0" destOrd="0" presId="urn:microsoft.com/office/officeart/2008/layout/VerticalCurvedList"/>
    <dgm:cxn modelId="{3B2B86E9-F3A0-4960-B61F-A8BAFA557DBB}" type="presParOf" srcId="{ABF4E12F-17D2-4B83-9F50-C44851498858}" destId="{256AEBEB-B4A4-4AEF-9D76-5A5375733B28}" srcOrd="7" destOrd="0" presId="urn:microsoft.com/office/officeart/2008/layout/VerticalCurvedList"/>
    <dgm:cxn modelId="{C2A636C3-C825-412F-B028-F40D3CA0F677}" type="presParOf" srcId="{ABF4E12F-17D2-4B83-9F50-C44851498858}" destId="{85B1EFB0-EBFB-4421-9CA5-3DFDE9F69612}" srcOrd="8" destOrd="0" presId="urn:microsoft.com/office/officeart/2008/layout/VerticalCurvedList"/>
    <dgm:cxn modelId="{1CAA7CC5-9DD2-4A9A-82CB-E8C1BB29A843}" type="presParOf" srcId="{85B1EFB0-EBFB-4421-9CA5-3DFDE9F69612}" destId="{5614521A-579E-43A4-BC86-AB343ED712B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AC188-335E-44BC-96D9-6FFBCE576F4A}">
      <dsp:nvSpPr>
        <dsp:cNvPr id="0" name=""/>
        <dsp:cNvSpPr/>
      </dsp:nvSpPr>
      <dsp:spPr>
        <a:xfrm>
          <a:off x="-6558739" y="-1003049"/>
          <a:ext cx="7806385" cy="7806385"/>
        </a:xfrm>
        <a:prstGeom prst="blockArc">
          <a:avLst>
            <a:gd name="adj1" fmla="val 18900000"/>
            <a:gd name="adj2" fmla="val 2700000"/>
            <a:gd name="adj3" fmla="val 277"/>
          </a:avLst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E2B314-6DDE-4137-8400-BDE4B56ADCF3}">
      <dsp:nvSpPr>
        <dsp:cNvPr id="0" name=""/>
        <dsp:cNvSpPr/>
      </dsp:nvSpPr>
      <dsp:spPr>
        <a:xfrm>
          <a:off x="652867" y="445926"/>
          <a:ext cx="7922748" cy="892316"/>
        </a:xfrm>
        <a:prstGeom prst="rect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276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Počet let kdy podle České geologické služby budou vytěženy zásoby z </a:t>
          </a:r>
          <a:r>
            <a:rPr lang="cs-CZ" sz="1900" kern="1200" dirty="0" smtClean="0"/>
            <a:t>40 % </a:t>
          </a:r>
          <a:r>
            <a:rPr lang="cs-CZ" sz="1900" kern="1200" dirty="0" smtClean="0"/>
            <a:t>našich více jak </a:t>
          </a:r>
          <a:r>
            <a:rPr lang="cs-CZ" sz="1900" kern="1200" dirty="0" smtClean="0"/>
            <a:t>207 </a:t>
          </a:r>
          <a:r>
            <a:rPr lang="cs-CZ" sz="1900" kern="1200" dirty="0" smtClean="0"/>
            <a:t>kamenolomů</a:t>
          </a:r>
          <a:endParaRPr lang="cs-CZ" sz="1900" kern="1200" dirty="0"/>
        </a:p>
      </dsp:txBody>
      <dsp:txXfrm>
        <a:off x="652867" y="445926"/>
        <a:ext cx="7922748" cy="892316"/>
      </dsp:txXfrm>
    </dsp:sp>
    <dsp:sp modelId="{86BBEBFF-8E66-4FFE-B474-0D7EFA0EA0D3}">
      <dsp:nvSpPr>
        <dsp:cNvPr id="0" name=""/>
        <dsp:cNvSpPr/>
      </dsp:nvSpPr>
      <dsp:spPr>
        <a:xfrm>
          <a:off x="103166" y="371607"/>
          <a:ext cx="1115395" cy="11153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DEB0C9-A977-4279-891E-14233DCAC59C}">
      <dsp:nvSpPr>
        <dsp:cNvPr id="0" name=""/>
        <dsp:cNvSpPr/>
      </dsp:nvSpPr>
      <dsp:spPr>
        <a:xfrm>
          <a:off x="1164452" y="1784632"/>
          <a:ext cx="7411163" cy="892316"/>
        </a:xfrm>
        <a:prstGeom prst="rect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276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Po </a:t>
          </a:r>
          <a:r>
            <a:rPr lang="cs-CZ" sz="1900" kern="1200" dirty="0" smtClean="0"/>
            <a:t>tomto roce dojde pravděpodobně k úplnému vyčerpání přírodního kameniva v tuzemsku při současném tempu spotřeby</a:t>
          </a:r>
          <a:endParaRPr lang="cs-CZ" sz="1900" kern="1200" dirty="0"/>
        </a:p>
      </dsp:txBody>
      <dsp:txXfrm>
        <a:off x="1164452" y="1784632"/>
        <a:ext cx="7411163" cy="892316"/>
      </dsp:txXfrm>
    </dsp:sp>
    <dsp:sp modelId="{4C80FB6C-2343-4D23-8E6A-01FBE801EF03}">
      <dsp:nvSpPr>
        <dsp:cNvPr id="0" name=""/>
        <dsp:cNvSpPr/>
      </dsp:nvSpPr>
      <dsp:spPr>
        <a:xfrm>
          <a:off x="548151" y="1632938"/>
          <a:ext cx="1115395" cy="11153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8CAB2-AA95-423D-92D6-3F79B35AD76B}">
      <dsp:nvSpPr>
        <dsp:cNvPr id="0" name=""/>
        <dsp:cNvSpPr/>
      </dsp:nvSpPr>
      <dsp:spPr>
        <a:xfrm>
          <a:off x="1164452" y="3123338"/>
          <a:ext cx="7411163" cy="892316"/>
        </a:xfrm>
        <a:prstGeom prst="rect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276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O tolik procent se za stejnou dobu mohou reálně snížit dostupná ložiska štěrkopísku</a:t>
          </a:r>
          <a:endParaRPr lang="cs-CZ" sz="1900" kern="1200" dirty="0"/>
        </a:p>
      </dsp:txBody>
      <dsp:txXfrm>
        <a:off x="1164452" y="3123338"/>
        <a:ext cx="7411163" cy="892316"/>
      </dsp:txXfrm>
    </dsp:sp>
    <dsp:sp modelId="{762F1D2F-87CD-4E1D-8D7A-B91BC1BFC011}">
      <dsp:nvSpPr>
        <dsp:cNvPr id="0" name=""/>
        <dsp:cNvSpPr/>
      </dsp:nvSpPr>
      <dsp:spPr>
        <a:xfrm>
          <a:off x="606754" y="3011799"/>
          <a:ext cx="1115395" cy="11153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AEBEB-B4A4-4AEF-9D76-5A5375733B28}">
      <dsp:nvSpPr>
        <dsp:cNvPr id="0" name=""/>
        <dsp:cNvSpPr/>
      </dsp:nvSpPr>
      <dsp:spPr>
        <a:xfrm>
          <a:off x="652867" y="4462044"/>
          <a:ext cx="7922748" cy="892316"/>
        </a:xfrm>
        <a:prstGeom prst="rect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276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A za tento počet let nám </a:t>
          </a:r>
          <a:r>
            <a:rPr lang="cs-CZ" sz="1900" kern="1200" dirty="0" smtClean="0"/>
            <a:t>pravděpodobně dojdou </a:t>
          </a:r>
          <a:r>
            <a:rPr lang="cs-CZ" sz="1900" kern="1200" dirty="0" smtClean="0"/>
            <a:t>zásoby slévárenských a sklářských </a:t>
          </a:r>
          <a:r>
            <a:rPr lang="cs-CZ" sz="1900" kern="1200" dirty="0" smtClean="0"/>
            <a:t>písků, přičemž pouštním pískem toto nahradit zatím neumíme</a:t>
          </a:r>
          <a:endParaRPr lang="cs-CZ" sz="1900" kern="1200" dirty="0"/>
        </a:p>
      </dsp:txBody>
      <dsp:txXfrm>
        <a:off x="652867" y="4462044"/>
        <a:ext cx="7922748" cy="892316"/>
      </dsp:txXfrm>
    </dsp:sp>
    <dsp:sp modelId="{5614521A-579E-43A4-BC86-AB343ED712B6}">
      <dsp:nvSpPr>
        <dsp:cNvPr id="0" name=""/>
        <dsp:cNvSpPr/>
      </dsp:nvSpPr>
      <dsp:spPr>
        <a:xfrm>
          <a:off x="95169" y="4350505"/>
          <a:ext cx="1115395" cy="11153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4172-3C1C-41C4-BE47-5D83B188730C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AEB18-DCE1-4D50-9785-F602560F4F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958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7767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308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2094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3414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3889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649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3140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5332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947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115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019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742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0773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3464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450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804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293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9227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AEB18-DCE1-4D50-9785-F602560F4F0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4185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1596007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293096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/>
          <a:p>
            <a:fld id="{302BEEF3-04F0-4BAA-96FF-B616210530F8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282" y="64617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4988A251-051D-447B-B084-CD3F3AD1DCA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/>
          <a:p>
            <a:fld id="{302BEEF3-04F0-4BAA-96FF-B616210530F8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4988A251-051D-447B-B084-CD3F3AD1DC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/>
          <a:p>
            <a:fld id="{302BEEF3-04F0-4BAA-96FF-B616210530F8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4988A251-051D-447B-B084-CD3F3AD1DC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/>
          <a:p>
            <a:fld id="{302BEEF3-04F0-4BAA-96FF-B616210530F8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4988A251-051D-447B-B084-CD3F3AD1DC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/>
          <a:p>
            <a:fld id="{302BEEF3-04F0-4BAA-96FF-B616210530F8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4988A251-051D-447B-B084-CD3F3AD1DC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/>
          <a:p>
            <a:fld id="{302BEEF3-04F0-4BAA-96FF-B616210530F8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4988A251-051D-447B-B084-CD3F3AD1DC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29636" y="831850"/>
            <a:ext cx="9693872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636" y="1614075"/>
            <a:ext cx="9693872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pic>
        <p:nvPicPr>
          <p:cNvPr id="10" name="Picture 2" descr="D:\prace\Projekcni Cinnost\Dropbox\FRVŠ\Přednášky\Žák\logo_cvut.jpg"/>
          <p:cNvPicPr>
            <a:picLocks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280" y="44736"/>
            <a:ext cx="115200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nice 11"/>
          <p:cNvCxnSpPr/>
          <p:nvPr userDrawn="1"/>
        </p:nvCxnSpPr>
        <p:spPr>
          <a:xfrm>
            <a:off x="1449388" y="620688"/>
            <a:ext cx="95360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32282" y="64617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88A251-051D-447B-B084-CD3F3AD1DCAB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 descr="C:\Documents and Settings\Nováková\Plocha\Foto_Popis_kalendar\tisk kalendar\Silnicni laborator\47_20150826_065_CVUT-VIC-Ryszawy.jpg"/>
          <p:cNvPicPr/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84" y="1118394"/>
            <a:ext cx="1152000" cy="11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Documents and Settings\Nováková\Plocha\Foto_Popis_kalendar\tisk kalendar\Silnicni laborator\44_20150826_061_CVUT-VIC-Ryszawy.jpg"/>
          <p:cNvPicPr/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426" y="2270352"/>
            <a:ext cx="1152000" cy="11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C:\Documents and Settings\Nováková\Plocha\Foto_Popis_kalendar\tisk kalendar\Silnicni laborator\10_20150826_063_CVUT-VIC-Ryszawy.jpg"/>
          <p:cNvPicPr/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152" y="3422778"/>
            <a:ext cx="1152000" cy="11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15" descr="C:\Documents and Settings\Nováková\Plocha\Foto_Popis_kalendar\tisk kalendar\Silnicni laborator\26_20150826_064_CVUT-VIC-Ryszawy.jpg"/>
          <p:cNvPicPr/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399" y="4559129"/>
            <a:ext cx="1152000" cy="115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>
              <a:schemeClr val="accent1"/>
            </a:glow>
          </a:effectLst>
        </p:spPr>
      </p:pic>
      <p:pic>
        <p:nvPicPr>
          <p:cNvPr id="17" name="Obrázek 16" descr="C:\Documents and Settings\Nováková\Plocha\Foto_Popis_kalendar\tisk kalendar\Silnicni laborator\49_20150826_062_CVUT-VIC-Ryszawy.jpg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08" y="5706000"/>
            <a:ext cx="1152000" cy="1152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70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99456" y="1052736"/>
            <a:ext cx="9433048" cy="2952328"/>
          </a:xfrm>
        </p:spPr>
        <p:txBody>
          <a:bodyPr/>
          <a:lstStyle/>
          <a:p>
            <a:pPr algn="ctr"/>
            <a:r>
              <a:rPr lang="pl-PL" sz="4400" b="1" dirty="0"/>
              <a:t>Konference Odpady ze a pro stavebnictví</a:t>
            </a:r>
            <a:br>
              <a:rPr lang="pl-PL" sz="4400" b="1" dirty="0"/>
            </a:br>
            <a:r>
              <a:rPr lang="cs-CZ" sz="3600" b="1" dirty="0" smtClean="0"/>
              <a:t>Proč </a:t>
            </a:r>
            <a:r>
              <a:rPr lang="cs-CZ" sz="3600" b="1" dirty="0" smtClean="0"/>
              <a:t>hledáme cesty </a:t>
            </a:r>
            <a:r>
              <a:rPr lang="cs-CZ" sz="3600" b="1" dirty="0" smtClean="0"/>
              <a:t>k recyklaci a oběhovému hospodářství </a:t>
            </a:r>
            <a:r>
              <a:rPr lang="cs-CZ" sz="3600" b="1" dirty="0" smtClean="0"/>
              <a:t>materiálů a výrobků ve stavebnictví ?</a:t>
            </a:r>
            <a:endParaRPr lang="en-US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99456" y="4653136"/>
            <a:ext cx="9836221" cy="100631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JAN VALENTIN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Fakulta stavební ČVUT v Praze</a:t>
            </a:r>
          </a:p>
        </p:txBody>
      </p:sp>
      <p:pic>
        <p:nvPicPr>
          <p:cNvPr id="4" name="Google Shape;196;p2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479455" y="5805264"/>
            <a:ext cx="3272729" cy="900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68059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415480" y="694437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3600" b="1" dirty="0" smtClean="0">
                <a:solidFill>
                  <a:schemeClr val="tx2"/>
                </a:solidFill>
              </a:rPr>
              <a:t>Co jsou dnešní fakta?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415480" y="1412776"/>
            <a:ext cx="928903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 smtClean="0"/>
              <a:t>Země je uzavřený systém, kde neobnovitelné zdroje nejsou nekonečné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 smtClean="0"/>
              <a:t>stavebnictví spotřebuje více jak 60 % přírodního kamene a písku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/>
              <a:t>celosvětově se produkuje více jak 10 mld. tun stavebního a demoličního odpadu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 smtClean="0"/>
              <a:t>SDO dle hrubých odhadů zaplňuje 35-65% objemu skládek (v závislosti na regionu)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 smtClean="0"/>
              <a:t>v ČR dle data 2021 bylo tohoto odpadu přes 25 500 </a:t>
            </a:r>
            <a:r>
              <a:rPr lang="cs-CZ" sz="2000" dirty="0" err="1" smtClean="0"/>
              <a:t>kT</a:t>
            </a:r>
            <a:r>
              <a:rPr lang="cs-CZ" sz="2000" dirty="0" smtClean="0"/>
              <a:t> a nemalá část stále jako směsný odpad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 smtClean="0"/>
              <a:t>míra recyklace pro EU-27 + UK se prezentuje číslem okolo 90 % ….. jenže zahrnuje i zasypávání)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 smtClean="0"/>
              <a:t>navíc v řadě případů se u recyklace jedná především o oblasti s nízkou materiálovou a ekonomickou přidanou hodnotou = </a:t>
            </a:r>
            <a:r>
              <a:rPr lang="cs-CZ" sz="2000" dirty="0" err="1" smtClean="0"/>
              <a:t>downcycling</a:t>
            </a:r>
            <a:endParaRPr lang="cs-CZ" sz="2000" dirty="0" smtClean="0"/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 smtClean="0"/>
              <a:t>existují další minerální odpady nebo vedlejší produkty, které má smysl rozumně využít, protože člověk do nich vložil energii</a:t>
            </a:r>
          </a:p>
        </p:txBody>
      </p:sp>
    </p:spTree>
    <p:extLst>
      <p:ext uri="{BB962C8B-B14F-4D97-AF65-F5344CB8AC3E}">
        <p14:creationId xmlns:p14="http://schemas.microsoft.com/office/powerpoint/2010/main" val="105838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271464" y="62068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3600" b="1" dirty="0">
                <a:solidFill>
                  <a:schemeClr val="tx2"/>
                </a:solidFill>
              </a:rPr>
              <a:t>Co se momentálně řeší?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415480" y="1412776"/>
            <a:ext cx="943304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0070C0"/>
              </a:buClr>
            </a:pPr>
            <a:r>
              <a:rPr lang="cs-CZ" sz="2000" b="1" u="sng" dirty="0" smtClean="0"/>
              <a:t>ŠIRŠÍ SOUVISLOSTI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 smtClean="0"/>
              <a:t>taxonomická opatření EU související s udržitelností aktiv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 smtClean="0"/>
              <a:t>CBAM jako další nástroj snahy vypořádat se s emisemi CO2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/>
              <a:t>p</a:t>
            </a:r>
            <a:r>
              <a:rPr lang="cs-CZ" sz="2000" dirty="0" smtClean="0"/>
              <a:t>ostupný odklon od možnosti skládkování minerálních odpadů, pokud je možné jejich využití a nepředstavují zvýšenou škodlivost pro zdraví a životní prostředí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/>
              <a:t>t</a:t>
            </a:r>
            <a:r>
              <a:rPr lang="cs-CZ" sz="2000" dirty="0" smtClean="0"/>
              <a:t>rvanlivost, odolnost, adaptace a soběstačnost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/>
              <a:t>p</a:t>
            </a:r>
            <a:r>
              <a:rPr lang="cs-CZ" sz="2000" dirty="0" smtClean="0"/>
              <a:t>ropojení zelené a digitální transformace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415480" y="4576479"/>
            <a:ext cx="94330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0070C0"/>
              </a:buClr>
            </a:pPr>
            <a:r>
              <a:rPr lang="cs-CZ" sz="2000" b="1" u="sng" dirty="0" smtClean="0"/>
              <a:t>ČESKÁ KOTLINA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 smtClean="0"/>
              <a:t>porozumění smyslu a potenciálu oběhového principu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 smtClean="0"/>
              <a:t>legislativní nástroje v podobě prováděcích vyhlášek k zákonu o odpadech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/>
              <a:t>t</a:t>
            </a:r>
            <a:r>
              <a:rPr lang="cs-CZ" sz="2000" dirty="0" smtClean="0"/>
              <a:t>echnické normy s pravidly, jak efektivně a z hlediska stavebních aplikací bezpečně a spolehlivě recykláty využívat</a:t>
            </a:r>
          </a:p>
        </p:txBody>
      </p:sp>
    </p:spTree>
    <p:extLst>
      <p:ext uri="{BB962C8B-B14F-4D97-AF65-F5344CB8AC3E}">
        <p14:creationId xmlns:p14="http://schemas.microsoft.com/office/powerpoint/2010/main" val="123958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343472" y="683985"/>
            <a:ext cx="936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3600" b="1" dirty="0" smtClean="0">
                <a:solidFill>
                  <a:schemeClr val="tx2"/>
                </a:solidFill>
              </a:rPr>
              <a:t>Jak je to s vyhláškami k zákonu o odpadech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343472" y="1470263"/>
            <a:ext cx="9217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0070C0"/>
              </a:buClr>
            </a:pPr>
            <a:r>
              <a:rPr lang="cs-CZ" sz="2000" b="1" u="sng" dirty="0" smtClean="0"/>
              <a:t>CO SE ŘEŠÍ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 smtClean="0"/>
              <a:t>asfaltové a dehtové kompozity vozovek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 smtClean="0"/>
              <a:t>minerální </a:t>
            </a:r>
            <a:r>
              <a:rPr lang="cs-CZ" sz="2000" dirty="0"/>
              <a:t>SDO (vč. skla, jakkoli je připravované vyhlášky zatím nebudou řešit)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/>
              <a:t>zeminy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/>
              <a:t>popílky a strusky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43472" y="4020160"/>
            <a:ext cx="92890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0070C0"/>
              </a:buClr>
            </a:pPr>
            <a:r>
              <a:rPr lang="cs-CZ" sz="2000" b="1" u="sng" dirty="0" smtClean="0"/>
              <a:t>KDE JSME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 smtClean="0"/>
              <a:t>vyhláška 283/2023 Sb. (od 1.10.2023)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/>
              <a:t>p</a:t>
            </a:r>
            <a:r>
              <a:rPr lang="cs-CZ" sz="2000" dirty="0" smtClean="0"/>
              <a:t>racovní skupiny pro zbývající materiálové toky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/>
              <a:t>v</a:t>
            </a:r>
            <a:r>
              <a:rPr lang="cs-CZ" sz="2000" dirty="0" smtClean="0"/>
              <a:t>ýzva při nastavení </a:t>
            </a:r>
            <a:r>
              <a:rPr lang="cs-CZ" sz="2000" dirty="0" err="1" smtClean="0"/>
              <a:t>envi</a:t>
            </a:r>
            <a:r>
              <a:rPr lang="cs-CZ" sz="2000" dirty="0" smtClean="0"/>
              <a:t> parametrů pro vedlejší produkty a konec odpadu</a:t>
            </a:r>
          </a:p>
        </p:txBody>
      </p:sp>
    </p:spTree>
    <p:extLst>
      <p:ext uri="{BB962C8B-B14F-4D97-AF65-F5344CB8AC3E}">
        <p14:creationId xmlns:p14="http://schemas.microsoft.com/office/powerpoint/2010/main" val="318593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271464" y="1412776"/>
            <a:ext cx="9433048" cy="5112568"/>
          </a:xfrm>
        </p:spPr>
        <p:txBody>
          <a:bodyPr>
            <a:noAutofit/>
          </a:bodyPr>
          <a:lstStyle/>
          <a:p>
            <a:pPr marL="177800" lvl="1" indent="0" algn="just" eaLnBrk="1" hangingPunct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None/>
            </a:pPr>
            <a:r>
              <a:rPr lang="cs-CZ" b="1" dirty="0" smtClean="0"/>
              <a:t>CO SE S MINERÁLNÍMI DOPADY MŮŽE STÁT</a:t>
            </a:r>
          </a:p>
          <a:p>
            <a:pPr marL="639763" lvl="1" indent="-461963" algn="just" eaLnBrk="1" hangingPunct="1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"/>
            </a:pPr>
            <a:r>
              <a:rPr lang="cs-CZ" dirty="0" smtClean="0"/>
              <a:t>použije </a:t>
            </a:r>
            <a:r>
              <a:rPr lang="cs-CZ" dirty="0" smtClean="0"/>
              <a:t>se pro zasypávání a související formy terénních úprav – to lze a mělo by probíhat v režimu „odpad“</a:t>
            </a:r>
          </a:p>
          <a:p>
            <a:pPr marL="639763" lvl="1" indent="-461963" algn="just" eaLnBrk="1" hangingPunct="1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"/>
            </a:pPr>
            <a:r>
              <a:rPr lang="cs-CZ" dirty="0"/>
              <a:t>p</a:t>
            </a:r>
            <a:r>
              <a:rPr lang="cs-CZ" b="0" dirty="0" smtClean="0"/>
              <a:t>oužije se jako sypanina pro různé typy zemních prací (násypy, aktivní zóna zemního tělesa dopravních staveb, obsypy, protihluková opatření, podsypy základů konstrukcí) – řídí se zpravidla ČSN 73 61 33</a:t>
            </a:r>
          </a:p>
          <a:p>
            <a:pPr marL="639763" lvl="1" indent="-461963" algn="just" eaLnBrk="1" hangingPunct="1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"/>
            </a:pPr>
            <a:r>
              <a:rPr lang="cs-CZ" dirty="0" smtClean="0"/>
              <a:t>použije se jako kamenivo – pro nestmelené výrobky nebo další kompozity</a:t>
            </a:r>
          </a:p>
          <a:p>
            <a:pPr marL="639763" lvl="1" indent="-461963" algn="just" eaLnBrk="1" hangingPunct="1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"/>
            </a:pPr>
            <a:r>
              <a:rPr lang="cs-CZ" b="0" dirty="0" smtClean="0"/>
              <a:t>použije se jako aktivní jemnozrnná příměs, jako složka </a:t>
            </a:r>
            <a:r>
              <a:rPr lang="cs-CZ" dirty="0" smtClean="0"/>
              <a:t>hydraulického </a:t>
            </a:r>
            <a:r>
              <a:rPr lang="cs-CZ" b="0" dirty="0" smtClean="0"/>
              <a:t>pojiva nebo jako hydraulické pojivo </a:t>
            </a:r>
          </a:p>
          <a:p>
            <a:pPr marL="177800" lvl="1" indent="0" algn="just" eaLnBrk="1" hangingPunct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None/>
            </a:pPr>
            <a:endParaRPr lang="cs-CZ" dirty="0" smtClean="0"/>
          </a:p>
          <a:p>
            <a:pPr marL="177800" lvl="1" indent="0" algn="just" eaLnBrk="1" hangingPunct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None/>
            </a:pPr>
            <a:endParaRPr lang="cs-CZ" dirty="0"/>
          </a:p>
          <a:p>
            <a:pPr marL="177800" lvl="1" indent="0" algn="just" eaLnBrk="1" hangingPunct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None/>
            </a:pPr>
            <a:r>
              <a:rPr lang="cs-CZ" b="0" dirty="0" smtClean="0">
                <a:solidFill>
                  <a:srgbClr val="FF0000"/>
                </a:solidFill>
              </a:rPr>
              <a:t>Ať budeme přemýšlet a vymýšlet sebevíce, jiné oblasti užití ve stavebnictví pro minerální materiály nenalezneme. Mimo stavebnictví samozřejmě můžeme identifikovat abraziva, minerální hnojiva, filtrační materiály atp.</a:t>
            </a:r>
          </a:p>
          <a:p>
            <a:pPr marL="177800" lvl="1" indent="0" algn="just" eaLnBrk="1" hangingPunct="1">
              <a:spcBef>
                <a:spcPct val="0"/>
              </a:spcBef>
              <a:spcAft>
                <a:spcPts val="600"/>
              </a:spcAft>
              <a:buClr>
                <a:srgbClr val="FFC000"/>
              </a:buClr>
              <a:buNone/>
            </a:pPr>
            <a:endParaRPr lang="cs-CZ" b="0" i="1" dirty="0" smtClean="0"/>
          </a:p>
        </p:txBody>
      </p:sp>
      <p:sp>
        <p:nvSpPr>
          <p:cNvPr id="7" name="Šipka dolů 6"/>
          <p:cNvSpPr/>
          <p:nvPr/>
        </p:nvSpPr>
        <p:spPr>
          <a:xfrm>
            <a:off x="4511824" y="4653136"/>
            <a:ext cx="2880320" cy="576064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343472" y="683985"/>
            <a:ext cx="936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3600" b="1" dirty="0" smtClean="0">
                <a:solidFill>
                  <a:schemeClr val="tx2"/>
                </a:solidFill>
              </a:rPr>
              <a:t>Jak je to s vyhláškami k zákonu o odpadech</a:t>
            </a:r>
            <a:endParaRPr lang="cs-CZ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95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343472" y="62068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3600" b="1" dirty="0">
                <a:solidFill>
                  <a:schemeClr val="tx2"/>
                </a:solidFill>
              </a:rPr>
              <a:t>Jak přistoupit k účelům užití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343472" y="1470263"/>
            <a:ext cx="92170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/>
              <a:t>vytvořit motivační hierarchii pro co nejlepší zhodnocení odpadů, přičemž vyšší úroveň využití (co do způsobu nikoli nutně množství) bude vždy znamenat mnohem větší nároky technických norem a předpisů;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/>
              <a:t>definovat kvalitativní třídy a na nich následně ověřovat environmentální parametry;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/>
              <a:t>sypaniny jsou nestmelené aplikace a využijí se v rámci zemních prací budování stavebních děl;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/>
              <a:t>požadavky na kameniva pro jednotlivá použití jsou dnes jednoznačně dané a nikdo nemůže pojem kamenivo rozporovat;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ð"/>
            </a:pPr>
            <a:r>
              <a:rPr lang="cs-CZ" sz="2000" dirty="0"/>
              <a:t>aktivní </a:t>
            </a:r>
            <a:r>
              <a:rPr lang="cs-CZ" sz="2000" dirty="0" err="1"/>
              <a:t>filery</a:t>
            </a:r>
            <a:r>
              <a:rPr lang="cs-CZ" sz="2000" dirty="0"/>
              <a:t> jsou ty aplikace, kdy se jemnozrnný materiál využije jako příměs do kompozitních (stmelených) směsí. Typicky se jedná třeba o použití popílku v betonech (použití popílků v betonu řídí evropská norma ČSN EN 450-1), nicméně toto může být i jemně mletá cihla nebo mleté odpadní sklo nahrazující </a:t>
            </a:r>
            <a:r>
              <a:rPr lang="cs-CZ" sz="2000" dirty="0" err="1"/>
              <a:t>mikrosiliku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127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1271464" y="692696"/>
            <a:ext cx="9721080" cy="1211644"/>
          </a:xfrm>
        </p:spPr>
        <p:txBody>
          <a:bodyPr/>
          <a:lstStyle/>
          <a:p>
            <a:r>
              <a:rPr lang="cs-CZ" sz="3600" b="1" dirty="0" smtClean="0">
                <a:latin typeface="+mn-lt"/>
              </a:rPr>
              <a:t>Digitální a zelená transformace: řešení pro předcházení </a:t>
            </a:r>
            <a:r>
              <a:rPr lang="cs-CZ" sz="3600" b="1" dirty="0" smtClean="0">
                <a:latin typeface="+mn-lt"/>
              </a:rPr>
              <a:t>odpadu</a:t>
            </a:r>
            <a:endParaRPr lang="cs-CZ" sz="3600" b="1" dirty="0">
              <a:latin typeface="+mn-lt"/>
            </a:endParaRPr>
          </a:p>
        </p:txBody>
      </p:sp>
      <p:pic>
        <p:nvPicPr>
          <p:cNvPr id="4" name="Obrázek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2048356"/>
            <a:ext cx="5112567" cy="2964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Úprava křižovatky silnic I/62 a II/125 - Exit 42 dálnice D11 | | Skupina S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048356"/>
            <a:ext cx="5133887" cy="29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45987" y="5157192"/>
            <a:ext cx="10225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400" b="1" dirty="0" smtClean="0"/>
              <a:t>Projekty s digitálními modely          </a:t>
            </a:r>
            <a:r>
              <a:rPr lang="cs-CZ" sz="2400" b="1" dirty="0" smtClean="0"/>
              <a:t>  v </a:t>
            </a:r>
            <a:r>
              <a:rPr lang="cs-CZ" sz="2400" b="1" dirty="0" smtClean="0"/>
              <a:t>modelu odladíme a najdeme nejvhodnější řešení</a:t>
            </a:r>
          </a:p>
        </p:txBody>
      </p:sp>
      <p:sp>
        <p:nvSpPr>
          <p:cNvPr id="8" name="Šipka doprava se zářezem 7"/>
          <p:cNvSpPr/>
          <p:nvPr/>
        </p:nvSpPr>
        <p:spPr>
          <a:xfrm>
            <a:off x="4439816" y="5285661"/>
            <a:ext cx="612068" cy="443066"/>
          </a:xfrm>
          <a:prstGeom prst="notched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930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1271464" y="692696"/>
            <a:ext cx="9433048" cy="990997"/>
          </a:xfrm>
        </p:spPr>
        <p:txBody>
          <a:bodyPr/>
          <a:lstStyle/>
          <a:p>
            <a:r>
              <a:rPr lang="cs-CZ" sz="3600" b="1" dirty="0">
                <a:latin typeface="+mn-lt"/>
              </a:rPr>
              <a:t>Digitální a zelená transformace: </a:t>
            </a:r>
            <a:r>
              <a:rPr lang="cs-CZ" sz="3600" b="1" dirty="0">
                <a:latin typeface="+mn-lt"/>
              </a:rPr>
              <a:t>řešení pro snížení odpadů</a:t>
            </a:r>
            <a:endParaRPr lang="cs-CZ" sz="3600" b="1" dirty="0"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67607" y="5792197"/>
            <a:ext cx="8203515" cy="94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s-CZ" sz="2400" b="1" dirty="0" smtClean="0"/>
              <a:t>Aplikace pro komunikaci mezi výrobcem, řidičem a stavbou řešení s využitím Internetu věcí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43329EA1-E9CF-04FB-8EBF-9886836166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1624" y="1750779"/>
            <a:ext cx="8296295" cy="4054485"/>
          </a:xfrm>
          <a:prstGeom prst="rect">
            <a:avLst/>
          </a:prstGeom>
          <a:effectLst/>
        </p:spPr>
      </p:pic>
      <p:pic>
        <p:nvPicPr>
          <p:cNvPr id="11266" name="Picture 2" descr="S těmito telefony můžete v létě i do bazénu - iDNES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78" y="1892102"/>
            <a:ext cx="2376264" cy="178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tationary Concrete Batching Plant, Central Mix Concrete Plant, Ready Mix  Concrete Batch Pla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717032"/>
            <a:ext cx="2380706" cy="158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he Different Jobs on a Construction Site | Racine County Ey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371255"/>
            <a:ext cx="2403535" cy="14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4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Is AI a Component of Your Commercial Transaction? What You Need to Know -  Procopio | Procop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662" y="1987402"/>
            <a:ext cx="2716570" cy="208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1271464" y="620688"/>
            <a:ext cx="9865096" cy="1237203"/>
          </a:xfrm>
        </p:spPr>
        <p:txBody>
          <a:bodyPr/>
          <a:lstStyle/>
          <a:p>
            <a:r>
              <a:rPr lang="cs-CZ" sz="3600" b="1" dirty="0">
                <a:latin typeface="+mn-lt"/>
              </a:rPr>
              <a:t>Digitální a zelená transformace: </a:t>
            </a:r>
            <a:r>
              <a:rPr lang="cs-CZ" sz="3600" b="1" dirty="0">
                <a:latin typeface="+mn-lt"/>
              </a:rPr>
              <a:t>řešení pro snížení objem netříděného odpadu</a:t>
            </a:r>
            <a:endParaRPr lang="cs-CZ" sz="3600" b="1" dirty="0">
              <a:latin typeface="+mn-lt"/>
            </a:endParaRPr>
          </a:p>
        </p:txBody>
      </p:sp>
      <p:pic>
        <p:nvPicPr>
          <p:cNvPr id="9" name="Picture 2" descr="Revit BIM Models - David Cosby Chartered Surveyors &amp; Estate Agents">
            <a:extLst>
              <a:ext uri="{FF2B5EF4-FFF2-40B4-BE49-F238E27FC236}">
                <a16:creationId xmlns="" xmlns:a16="http://schemas.microsoft.com/office/drawing/2014/main" id="{26C896A9-71C5-5009-E9CB-8215DBFE3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777" y="4033333"/>
            <a:ext cx="3006479" cy="198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ase de datos - Iconos gratis de tecnología">
            <a:extLst>
              <a:ext uri="{FF2B5EF4-FFF2-40B4-BE49-F238E27FC236}">
                <a16:creationId xmlns="" xmlns:a16="http://schemas.microsoft.com/office/drawing/2014/main" id="{5561FADB-8D75-B5F5-949F-81B8DE2B6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2996952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Šipka doprava se zářezem 12"/>
          <p:cNvSpPr/>
          <p:nvPr/>
        </p:nvSpPr>
        <p:spPr>
          <a:xfrm>
            <a:off x="4763852" y="3706014"/>
            <a:ext cx="612068" cy="443066"/>
          </a:xfrm>
          <a:prstGeom prst="notched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se zářezem 13"/>
          <p:cNvSpPr/>
          <p:nvPr/>
        </p:nvSpPr>
        <p:spPr>
          <a:xfrm>
            <a:off x="8508268" y="3706014"/>
            <a:ext cx="612068" cy="443066"/>
          </a:xfrm>
          <a:prstGeom prst="notched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4726116" y="5792197"/>
            <a:ext cx="6102775" cy="94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s-CZ" sz="2400" b="1" dirty="0" smtClean="0"/>
              <a:t>Digitální dvojče staveb z minulosti s využití informací pro rozhodování, jak stavbu rozebrat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2B7384C9-4FF2-102D-9FEE-E5BAB01AD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78" y="2204864"/>
            <a:ext cx="4543362" cy="18002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="" xmlns:a16="http://schemas.microsoft.com/office/drawing/2014/main" id="{2F543128-2325-2411-9B35-65073F1858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336" y="4253458"/>
            <a:ext cx="4160757" cy="255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9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1271464" y="692696"/>
            <a:ext cx="9865096" cy="1080120"/>
          </a:xfrm>
        </p:spPr>
        <p:txBody>
          <a:bodyPr/>
          <a:lstStyle/>
          <a:p>
            <a:r>
              <a:rPr lang="cs-CZ" sz="3600" b="1" dirty="0">
                <a:latin typeface="+mn-lt"/>
              </a:rPr>
              <a:t>Digitální a zelená transformace: </a:t>
            </a:r>
            <a:r>
              <a:rPr lang="cs-CZ" sz="3600" b="1" dirty="0">
                <a:latin typeface="+mn-lt"/>
              </a:rPr>
              <a:t>řešení pro lepší třídění a zpracování odpadu</a:t>
            </a:r>
            <a:endParaRPr lang="cs-CZ" sz="3600" b="1" dirty="0">
              <a:latin typeface="+mn-lt"/>
            </a:endParaRPr>
          </a:p>
        </p:txBody>
      </p:sp>
      <p:pic>
        <p:nvPicPr>
          <p:cNvPr id="8" name="Picture 2" descr="How robots are revolutionizing recycling - Waste To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470" y="1876712"/>
            <a:ext cx="4099058" cy="225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obots begin to attack waste and dirt - The Robot Re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240" y="4149080"/>
            <a:ext cx="4094288" cy="267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KARE Praha, s.r.o. - recyklační středisk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596956"/>
            <a:ext cx="4831531" cy="321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cyklace stavebních materiálů a jejich další využití - Časopis Stavebnictv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589" y="1857693"/>
            <a:ext cx="3512339" cy="27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86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/>
          <a:stretch/>
        </p:blipFill>
        <p:spPr>
          <a:xfrm>
            <a:off x="119336" y="836712"/>
            <a:ext cx="2548920" cy="191850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379" y="836712"/>
            <a:ext cx="2689797" cy="195121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13"/>
          <a:stretch/>
        </p:blipFill>
        <p:spPr>
          <a:xfrm>
            <a:off x="5505555" y="836712"/>
            <a:ext cx="2635309" cy="191850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5"/>
          <a:stretch/>
        </p:blipFill>
        <p:spPr>
          <a:xfrm>
            <a:off x="2746682" y="836712"/>
            <a:ext cx="2657878" cy="1918504"/>
          </a:xfrm>
          <a:prstGeom prst="rect">
            <a:avLst/>
          </a:prstGeom>
        </p:spPr>
      </p:pic>
      <p:pic>
        <p:nvPicPr>
          <p:cNvPr id="2050" name="Picture 2" descr="Happy Children Images - Free Download on Freepi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" y="4395530"/>
            <a:ext cx="3670046" cy="205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ean water is about more than just digging wells - Deseret New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368" y="4385709"/>
            <a:ext cx="3103537" cy="206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3 Ways to Maintain a Healthy Forest - Neeley Forestry Servic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934" y="4395531"/>
            <a:ext cx="4115610" cy="205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3352" y="2924944"/>
            <a:ext cx="10585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Co člověk pro sebe a prostředí, ve kterém žije, udělá, je jen jeho volba.</a:t>
            </a:r>
          </a:p>
          <a:p>
            <a:pPr algn="ctr"/>
            <a:r>
              <a:rPr lang="cs-CZ" sz="2800" dirty="0" smtClean="0"/>
              <a:t>Důsledky potom taky.</a:t>
            </a:r>
          </a:p>
          <a:p>
            <a:pPr algn="ctr"/>
            <a:r>
              <a:rPr lang="cs-CZ" sz="2800" dirty="0" smtClean="0"/>
              <a:t>Může tedy blbnout nebo vzít rozum do hrsti.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0589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479376" y="980728"/>
            <a:ext cx="102251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800" b="1" dirty="0" smtClean="0"/>
              <a:t>Budovy</a:t>
            </a:r>
            <a:r>
              <a:rPr lang="cs-CZ" sz="2800" b="1" dirty="0" smtClean="0"/>
              <a:t>, </a:t>
            </a:r>
            <a:r>
              <a:rPr lang="cs-CZ" sz="2800" b="1" dirty="0" smtClean="0"/>
              <a:t>silnice, elektrárny, nádraží</a:t>
            </a:r>
            <a:r>
              <a:rPr lang="cs-CZ" sz="2800" b="1" dirty="0" smtClean="0"/>
              <a:t>, tunely </a:t>
            </a:r>
            <a:r>
              <a:rPr lang="cs-CZ" sz="2800" b="1" dirty="0" smtClean="0"/>
              <a:t>nebo </a:t>
            </a:r>
            <a:r>
              <a:rPr lang="cs-CZ" sz="2800" b="1" dirty="0" smtClean="0"/>
              <a:t>sportoviště </a:t>
            </a:r>
            <a:r>
              <a:rPr lang="cs-CZ" sz="2800" b="1" dirty="0" smtClean="0"/>
              <a:t>…. </a:t>
            </a:r>
          </a:p>
          <a:p>
            <a:pPr algn="ctr">
              <a:lnSpc>
                <a:spcPct val="150000"/>
              </a:lnSpc>
            </a:pPr>
            <a:r>
              <a:rPr lang="cs-CZ" sz="2800" b="1" dirty="0" smtClean="0"/>
              <a:t>stavby, které nás obklopují a utvářejí </a:t>
            </a:r>
            <a:r>
              <a:rPr lang="cs-CZ" sz="2800" b="1" dirty="0" smtClean="0"/>
              <a:t>svět člověka </a:t>
            </a:r>
            <a:r>
              <a:rPr lang="cs-CZ" sz="2800" b="1" dirty="0" smtClean="0"/>
              <a:t>…. </a:t>
            </a:r>
          </a:p>
          <a:p>
            <a:pPr algn="ctr">
              <a:lnSpc>
                <a:spcPct val="150000"/>
              </a:lnSpc>
            </a:pPr>
            <a:r>
              <a:rPr lang="cs-CZ" sz="2800" b="1" dirty="0" smtClean="0"/>
              <a:t>slouží lidem, dávají střechu nad hlavou, jsou místem vzdělávání, </a:t>
            </a:r>
            <a:r>
              <a:rPr lang="cs-CZ" sz="2800" b="1" dirty="0" smtClean="0"/>
              <a:t>kultury </a:t>
            </a:r>
            <a:r>
              <a:rPr lang="cs-CZ" sz="2800" b="1" dirty="0" smtClean="0"/>
              <a:t>nebo péče o zdraví ….. </a:t>
            </a:r>
          </a:p>
          <a:p>
            <a:pPr algn="ctr">
              <a:lnSpc>
                <a:spcPct val="150000"/>
              </a:lnSpc>
            </a:pPr>
            <a:r>
              <a:rPr lang="cs-CZ" sz="2800" b="1" dirty="0" smtClean="0"/>
              <a:t>vyprávějí </a:t>
            </a:r>
            <a:r>
              <a:rPr lang="cs-CZ" sz="2800" b="1" dirty="0" smtClean="0"/>
              <a:t>své jedinečné příběhy.</a:t>
            </a:r>
          </a:p>
          <a:p>
            <a:pPr algn="ctr">
              <a:lnSpc>
                <a:spcPct val="150000"/>
              </a:lnSpc>
            </a:pPr>
            <a:endParaRPr lang="cs-CZ" sz="2800" b="1" dirty="0"/>
          </a:p>
          <a:p>
            <a:pPr algn="ctr">
              <a:lnSpc>
                <a:spcPct val="150000"/>
              </a:lnSpc>
            </a:pPr>
            <a:r>
              <a:rPr lang="cs-CZ" sz="2800" b="1" dirty="0" smtClean="0"/>
              <a:t>ALE </a:t>
            </a:r>
            <a:r>
              <a:rPr lang="cs-CZ" sz="2800" b="1" dirty="0" smtClean="0"/>
              <a:t>také </a:t>
            </a:r>
            <a:r>
              <a:rPr lang="cs-CZ" sz="2800" b="1" dirty="0" smtClean="0"/>
              <a:t>potřebují mnoho surovin z přírody a </a:t>
            </a:r>
            <a:r>
              <a:rPr lang="cs-CZ" sz="2800" b="1" dirty="0" smtClean="0"/>
              <a:t>ovlivňují </a:t>
            </a:r>
            <a:r>
              <a:rPr lang="cs-CZ" sz="2800" b="1" dirty="0" smtClean="0"/>
              <a:t>životní </a:t>
            </a:r>
            <a:r>
              <a:rPr lang="cs-CZ" sz="2800" b="1" dirty="0" smtClean="0"/>
              <a:t>prostředí.</a:t>
            </a:r>
            <a:endParaRPr lang="cs-CZ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2588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menolom Deštná – Ž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764704"/>
            <a:ext cx="3114645" cy="233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orizontal concrete batching plants by Liebherr | Liebher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638209"/>
            <a:ext cx="4020902" cy="24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eptember 2009 Focus - Your Online Training Connection for Concrete  Pavement Construction | Federal Highway Administr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536" y="2348880"/>
            <a:ext cx="3810000" cy="26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Začínají prázdniny, na silnicích se čeká silný provoz - Minutové zpráv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4077072"/>
            <a:ext cx="3527957" cy="264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Skládka odpadu v Motole bude potřebovat rekultivaci za víc než miliard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065552"/>
            <a:ext cx="3804741" cy="267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hnutá šipka 7"/>
          <p:cNvSpPr/>
          <p:nvPr/>
        </p:nvSpPr>
        <p:spPr>
          <a:xfrm rot="5400000">
            <a:off x="8580276" y="1016732"/>
            <a:ext cx="1080120" cy="1440160"/>
          </a:xfrm>
          <a:prstGeom prst="ben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Ohnutá šipka 8"/>
          <p:cNvSpPr/>
          <p:nvPr/>
        </p:nvSpPr>
        <p:spPr>
          <a:xfrm rot="10800000">
            <a:off x="8544272" y="5169120"/>
            <a:ext cx="1152128" cy="1212207"/>
          </a:xfrm>
          <a:prstGeom prst="ben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Šipka doprava 9"/>
          <p:cNvSpPr/>
          <p:nvPr/>
        </p:nvSpPr>
        <p:spPr>
          <a:xfrm>
            <a:off x="2927648" y="1052736"/>
            <a:ext cx="1152128" cy="43204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 rot="10800000">
            <a:off x="3575721" y="5242260"/>
            <a:ext cx="1152128" cy="43204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623392" y="3174067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>
                <a:latin typeface="+mj-lt"/>
              </a:rPr>
              <a:t>Člověk po </a:t>
            </a:r>
            <a:r>
              <a:rPr lang="cs-CZ" sz="2400" b="1" dirty="0" smtClean="0">
                <a:latin typeface="+mj-lt"/>
              </a:rPr>
              <a:t>desetiletí/století </a:t>
            </a:r>
            <a:r>
              <a:rPr lang="cs-CZ" sz="2400" b="1" dirty="0" smtClean="0">
                <a:latin typeface="+mj-lt"/>
              </a:rPr>
              <a:t>těží, </a:t>
            </a:r>
            <a:r>
              <a:rPr lang="cs-CZ" sz="2400" b="1" dirty="0" smtClean="0">
                <a:latin typeface="+mj-lt"/>
              </a:rPr>
              <a:t>vyrábí, staví</a:t>
            </a:r>
            <a:r>
              <a:rPr lang="cs-CZ" sz="2400" b="1" dirty="0" smtClean="0">
                <a:latin typeface="+mj-lt"/>
              </a:rPr>
              <a:t>, </a:t>
            </a:r>
            <a:r>
              <a:rPr lang="cs-CZ" sz="2400" b="1" dirty="0" smtClean="0">
                <a:latin typeface="+mj-lt"/>
              </a:rPr>
              <a:t>používá </a:t>
            </a:r>
            <a:r>
              <a:rPr lang="cs-CZ" sz="2400" b="1" dirty="0" smtClean="0">
                <a:latin typeface="+mj-lt"/>
              </a:rPr>
              <a:t>a pak vyhodí</a:t>
            </a:r>
            <a:endParaRPr lang="cs-CZ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241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w we value: quarries - Valuation Office Agen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463" y="1124744"/>
            <a:ext cx="820318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84291543"/>
              </p:ext>
            </p:extLst>
          </p:nvPr>
        </p:nvGraphicFramePr>
        <p:xfrm>
          <a:off x="-58529" y="1013089"/>
          <a:ext cx="8658225" cy="5800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Obdélník 15"/>
          <p:cNvSpPr/>
          <p:nvPr/>
        </p:nvSpPr>
        <p:spPr>
          <a:xfrm flipH="1">
            <a:off x="242035" y="1611784"/>
            <a:ext cx="7295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7</a:t>
            </a:r>
            <a:endParaRPr lang="cs-CZ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7" name="Obdélník 16"/>
          <p:cNvSpPr/>
          <p:nvPr/>
        </p:nvSpPr>
        <p:spPr>
          <a:xfrm flipH="1">
            <a:off x="0" y="2879386"/>
            <a:ext cx="20323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2060</a:t>
            </a:r>
            <a:endParaRPr lang="cs-CZ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8" name="Obdélník 17"/>
          <p:cNvSpPr/>
          <p:nvPr/>
        </p:nvSpPr>
        <p:spPr>
          <a:xfrm flipH="1">
            <a:off x="604552" y="4255734"/>
            <a:ext cx="10646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70</a:t>
            </a:r>
            <a:endParaRPr lang="cs-CZ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9" name="Obdélník 18"/>
          <p:cNvSpPr/>
          <p:nvPr/>
        </p:nvSpPr>
        <p:spPr>
          <a:xfrm flipH="1">
            <a:off x="44640" y="5567892"/>
            <a:ext cx="11343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30</a:t>
            </a:r>
            <a:endParaRPr lang="cs-CZ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1" name="Titel 3"/>
          <p:cNvSpPr txBox="1">
            <a:spLocks/>
          </p:cNvSpPr>
          <p:nvPr/>
        </p:nvSpPr>
        <p:spPr bwMode="auto">
          <a:xfrm>
            <a:off x="335360" y="664537"/>
            <a:ext cx="10717763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 45 Ligh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 45 Ligh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 45 Ligh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 45 Ligh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 45 Ligh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 45 Ligh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 45 Ligh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 45 Light" pitchFamily="34" charset="0"/>
              </a:defRPr>
            </a:lvl9pPr>
          </a:lstStyle>
          <a:p>
            <a:r>
              <a:rPr lang="cs-CZ" sz="2800" kern="0" dirty="0" smtClean="0"/>
              <a:t>Přitom u neobnovitelných surovin situace není nejlepší…</a:t>
            </a:r>
            <a:endParaRPr lang="de-DE" sz="2800" kern="0" dirty="0"/>
          </a:p>
        </p:txBody>
      </p:sp>
    </p:spTree>
    <p:extLst>
      <p:ext uri="{BB962C8B-B14F-4D97-AF65-F5344CB8AC3E}">
        <p14:creationId xmlns:p14="http://schemas.microsoft.com/office/powerpoint/2010/main" val="111578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479376" y="908720"/>
            <a:ext cx="102251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800" b="1" dirty="0" smtClean="0"/>
              <a:t>A i když o stavby </a:t>
            </a:r>
            <a:r>
              <a:rPr lang="cs-CZ" sz="2800" b="1" dirty="0" smtClean="0"/>
              <a:t>majitelé pečují, opravují je, spravují a modernizují, </a:t>
            </a:r>
            <a:r>
              <a:rPr lang="cs-CZ" sz="2800" b="1" dirty="0" smtClean="0"/>
              <a:t>jejich příběh jednou skončí</a:t>
            </a:r>
            <a:r>
              <a:rPr lang="cs-CZ" sz="2800" b="1" dirty="0" smtClean="0"/>
              <a:t>…</a:t>
            </a:r>
            <a:endParaRPr lang="cs-CZ" sz="2800" b="1" dirty="0" smtClean="0"/>
          </a:p>
        </p:txBody>
      </p:sp>
      <p:pic>
        <p:nvPicPr>
          <p:cNvPr id="5126" name="Picture 6" descr="České &quot;brownfields&quot; | Stavebnictvi3000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011" y="2484919"/>
            <a:ext cx="4784525" cy="31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otka „old damage building architecture in havana“ ze služby Stock | Adobe  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4" y="2484919"/>
            <a:ext cx="3279226" cy="420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brázky &quot;Damaged Road&quot; – procházejte fotografie, vektory a videa 202 | 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3212976"/>
            <a:ext cx="4283968" cy="32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11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unny Yellow Question Mark Cartoon Characters Stock Illustration - Download  Image Now - Cute, Question Mark, Contemplation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673795"/>
            <a:ext cx="5472608" cy="61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407368" y="2924944"/>
            <a:ext cx="10513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4400" b="1" dirty="0" smtClean="0"/>
              <a:t>Jaký problém        </a:t>
            </a:r>
            <a:r>
              <a:rPr lang="cs-CZ" sz="4400" b="1" dirty="0" smtClean="0"/>
              <a:t>      pak              často vzniká</a:t>
            </a:r>
            <a:endParaRPr lang="cs-CZ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183495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ost zbourá na sídlišti Chanov panelák a vytvoří náhradní bydlení - ESTAV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0" y="1005708"/>
            <a:ext cx="4460489" cy="272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ložení stavební suti a odpadu z demolice Třebíč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23" y="2366141"/>
            <a:ext cx="5004860" cy="281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Kontejnery , likvidace odpadů - Chýně, Praha-západ - Sbazar.cz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9"/>
          <a:stretch/>
        </p:blipFill>
        <p:spPr bwMode="auto">
          <a:xfrm>
            <a:off x="6832124" y="2047000"/>
            <a:ext cx="4129959" cy="27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text 2"/>
          <p:cNvSpPr txBox="1">
            <a:spLocks/>
          </p:cNvSpPr>
          <p:nvPr/>
        </p:nvSpPr>
        <p:spPr>
          <a:xfrm>
            <a:off x="119336" y="676967"/>
            <a:ext cx="4896544" cy="3287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2000" b="1" dirty="0" smtClean="0">
                <a:solidFill>
                  <a:schemeClr val="tx1"/>
                </a:solidFill>
              </a:rPr>
              <a:t>Nezřídka to na </a:t>
            </a:r>
            <a:r>
              <a:rPr lang="cs-CZ" sz="2000" b="1" dirty="0" err="1" smtClean="0">
                <a:solidFill>
                  <a:schemeClr val="tx1"/>
                </a:solidFill>
              </a:rPr>
              <a:t>deponiích</a:t>
            </a:r>
            <a:r>
              <a:rPr lang="cs-CZ" sz="2000" b="1" dirty="0" smtClean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vypadá i takto</a:t>
            </a:r>
            <a:r>
              <a:rPr lang="cs-CZ" sz="2000" b="1" dirty="0" smtClean="0">
                <a:solidFill>
                  <a:schemeClr val="tx1"/>
                </a:solidFill>
              </a:rPr>
              <a:t>…</a:t>
            </a: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12" name="Zástupný symbol pro text 2"/>
          <p:cNvSpPr txBox="1">
            <a:spLocks/>
          </p:cNvSpPr>
          <p:nvPr/>
        </p:nvSpPr>
        <p:spPr bwMode="auto">
          <a:xfrm>
            <a:off x="6528048" y="1238644"/>
            <a:ext cx="4464496" cy="750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15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+mj-lt"/>
              <a:buAutoNum type="arabicPeriod"/>
              <a:defRPr sz="1600" b="1">
                <a:solidFill>
                  <a:srgbClr val="707070"/>
                </a:solidFill>
                <a:latin typeface="+mn-lt"/>
                <a:ea typeface="+mn-ea"/>
                <a:cs typeface="+mn-cs"/>
              </a:defRPr>
            </a:lvl1pPr>
            <a:lvl2pPr marL="539750" indent="-269875" algn="l" rtl="0" eaLnBrk="1" fontAlgn="base" hangingPunct="1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 b="1">
                <a:solidFill>
                  <a:srgbClr val="707070"/>
                </a:solidFill>
                <a:latin typeface="+mn-lt"/>
              </a:defRPr>
            </a:lvl2pPr>
            <a:lvl3pPr marL="809625" indent="-269875" algn="l" rtl="0" eaLnBrk="1" fontAlgn="base" hangingPunct="1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 b="1">
                <a:solidFill>
                  <a:srgbClr val="707070"/>
                </a:solidFill>
                <a:latin typeface="+mn-lt"/>
              </a:defRPr>
            </a:lvl3pPr>
            <a:lvl4pPr marL="16033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Helvetica CE 45 Light" pitchFamily="2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 CE 45 Light" pitchFamily="2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 CE 45 Light" pitchFamily="2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 CE 45 Light" pitchFamily="2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 CE 45 Light" pitchFamily="2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 CE 45 Light" pitchFamily="2" charset="0"/>
              </a:defRPr>
            </a:lvl9pPr>
          </a:lstStyle>
          <a:p>
            <a:pPr marL="0" indent="0" algn="ctr">
              <a:spcBef>
                <a:spcPts val="600"/>
              </a:spcBef>
              <a:buFont typeface="+mj-lt"/>
              <a:buNone/>
            </a:pPr>
            <a:r>
              <a:rPr lang="cs-CZ" sz="2000" kern="0" dirty="0" smtClean="0">
                <a:solidFill>
                  <a:schemeClr val="tx1"/>
                </a:solidFill>
              </a:rPr>
              <a:t>A nebo ze staveb </a:t>
            </a:r>
            <a:r>
              <a:rPr lang="cs-CZ" sz="2000" kern="0" dirty="0" smtClean="0">
                <a:solidFill>
                  <a:schemeClr val="tx1"/>
                </a:solidFill>
              </a:rPr>
              <a:t>odjíždějí </a:t>
            </a:r>
            <a:r>
              <a:rPr lang="cs-CZ" sz="2000" kern="0" dirty="0" smtClean="0">
                <a:solidFill>
                  <a:schemeClr val="tx1"/>
                </a:solidFill>
              </a:rPr>
              <a:t>pestrobarevné kontejnery se vším možným</a:t>
            </a:r>
          </a:p>
        </p:txBody>
      </p:sp>
      <p:sp>
        <p:nvSpPr>
          <p:cNvPr id="13" name="Zástupný symbol pro text 2"/>
          <p:cNvSpPr txBox="1">
            <a:spLocks/>
          </p:cNvSpPr>
          <p:nvPr/>
        </p:nvSpPr>
        <p:spPr bwMode="auto">
          <a:xfrm>
            <a:off x="407368" y="5661248"/>
            <a:ext cx="46805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1" fontAlgn="base" hangingPunct="1">
              <a:lnSpc>
                <a:spcPct val="115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+mj-lt"/>
              <a:buAutoNum type="arabicPeriod"/>
              <a:defRPr sz="1600" b="1">
                <a:solidFill>
                  <a:srgbClr val="707070"/>
                </a:solidFill>
                <a:latin typeface="+mn-lt"/>
                <a:ea typeface="+mn-ea"/>
                <a:cs typeface="+mn-cs"/>
              </a:defRPr>
            </a:lvl1pPr>
            <a:lvl2pPr marL="539750" indent="-269875" algn="l" rtl="0" eaLnBrk="1" fontAlgn="base" hangingPunct="1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 b="1">
                <a:solidFill>
                  <a:srgbClr val="707070"/>
                </a:solidFill>
                <a:latin typeface="+mn-lt"/>
              </a:defRPr>
            </a:lvl2pPr>
            <a:lvl3pPr marL="809625" indent="-269875" algn="l" rtl="0" eaLnBrk="1" fontAlgn="base" hangingPunct="1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 b="1">
                <a:solidFill>
                  <a:srgbClr val="707070"/>
                </a:solidFill>
                <a:latin typeface="+mn-lt"/>
              </a:defRPr>
            </a:lvl3pPr>
            <a:lvl4pPr marL="16033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Helvetica CE 45 Light" pitchFamily="2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 CE 45 Light" pitchFamily="2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 CE 45 Light" pitchFamily="2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 CE 45 Light" pitchFamily="2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 CE 45 Light" pitchFamily="2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 CE 45 Light" pitchFamily="2" charset="0"/>
              </a:defRPr>
            </a:lvl9pPr>
          </a:lstStyle>
          <a:p>
            <a:pPr marL="0" indent="0">
              <a:spcBef>
                <a:spcPts val="600"/>
              </a:spcBef>
              <a:buFont typeface="+mj-lt"/>
              <a:buNone/>
            </a:pPr>
            <a:r>
              <a:rPr lang="cs-CZ" sz="2000" kern="0" dirty="0" smtClean="0">
                <a:solidFill>
                  <a:schemeClr val="tx1"/>
                </a:solidFill>
              </a:rPr>
              <a:t>Nebo </a:t>
            </a:r>
            <a:r>
              <a:rPr lang="cs-CZ" sz="2000" kern="0" dirty="0" smtClean="0">
                <a:solidFill>
                  <a:schemeClr val="tx1"/>
                </a:solidFill>
              </a:rPr>
              <a:t>materiál </a:t>
            </a:r>
            <a:r>
              <a:rPr lang="cs-CZ" sz="2000" kern="0" dirty="0" err="1" smtClean="0">
                <a:solidFill>
                  <a:schemeClr val="tx1"/>
                </a:solidFill>
              </a:rPr>
              <a:t>kulišáčky</a:t>
            </a:r>
            <a:r>
              <a:rPr lang="cs-CZ" sz="2000" kern="0" dirty="0" smtClean="0">
                <a:solidFill>
                  <a:schemeClr val="tx1"/>
                </a:solidFill>
              </a:rPr>
              <a:t> schováme zpátky do míst, kde </a:t>
            </a:r>
            <a:r>
              <a:rPr lang="cs-CZ" sz="2000" kern="0" dirty="0" smtClean="0">
                <a:solidFill>
                  <a:schemeClr val="tx1"/>
                </a:solidFill>
              </a:rPr>
              <a:t>jsme </a:t>
            </a:r>
            <a:r>
              <a:rPr lang="cs-CZ" sz="2000" kern="0" dirty="0" smtClean="0">
                <a:solidFill>
                  <a:schemeClr val="tx1"/>
                </a:solidFill>
              </a:rPr>
              <a:t>jej v minulosti získali  (zavážky starých lomů...)</a:t>
            </a:r>
          </a:p>
        </p:txBody>
      </p:sp>
      <p:pic>
        <p:nvPicPr>
          <p:cNvPr id="14" name="Picture 6" descr="Lomy Plešivec a Homolák | egeon.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3798106"/>
            <a:ext cx="4879253" cy="291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1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95400" y="1268760"/>
            <a:ext cx="5732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200" b="1" dirty="0" smtClean="0"/>
              <a:t>Je </a:t>
            </a:r>
            <a:r>
              <a:rPr lang="cs-CZ" sz="3200" b="1" dirty="0" smtClean="0"/>
              <a:t>toto </a:t>
            </a:r>
            <a:r>
              <a:rPr lang="cs-CZ" sz="3200" b="1" dirty="0" smtClean="0"/>
              <a:t>jediná </a:t>
            </a:r>
            <a:r>
              <a:rPr lang="cs-CZ" sz="3200" b="1" dirty="0" smtClean="0"/>
              <a:t>a hlavně správná cesta?</a:t>
            </a:r>
            <a:endParaRPr lang="cs-CZ" sz="3200" b="1" dirty="0"/>
          </a:p>
        </p:txBody>
      </p:sp>
      <p:pic>
        <p:nvPicPr>
          <p:cNvPr id="5" name="Picture 2" descr="co je normální | Mentální jazyk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1" b="3461"/>
          <a:stretch/>
        </p:blipFill>
        <p:spPr bwMode="auto">
          <a:xfrm>
            <a:off x="6672064" y="908720"/>
            <a:ext cx="3981889" cy="267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384032" y="4402498"/>
            <a:ext cx="4326355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200" b="1" dirty="0" smtClean="0"/>
              <a:t>nebo to může jít i jinak?</a:t>
            </a:r>
            <a:endParaRPr lang="cs-CZ" sz="3200" b="1" dirty="0"/>
          </a:p>
        </p:txBody>
      </p:sp>
      <p:pic>
        <p:nvPicPr>
          <p:cNvPr id="1026" name="Picture 2" descr="What Are the Three Principles of a Circular Economy ? - RECA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3140968"/>
            <a:ext cx="4789973" cy="35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58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2924944"/>
            <a:ext cx="3424734" cy="213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564904"/>
            <a:ext cx="3852126" cy="254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1" y="4767179"/>
            <a:ext cx="3424733" cy="204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692696"/>
            <a:ext cx="3424734" cy="228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E19ABFEF-1A81-DBEE-90E8-47F85772B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0" y="4747508"/>
            <a:ext cx="3477249" cy="201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4" descr="Imagen que contiene edificio, exterior, caja, camioneta&#10;&#10;Descripción generada automáticamente">
            <a:extLst>
              <a:ext uri="{FF2B5EF4-FFF2-40B4-BE49-F238E27FC236}">
                <a16:creationId xmlns="" xmlns:a16="http://schemas.microsoft.com/office/drawing/2014/main" id="{5B4CE71A-A5CF-1F3A-DFF0-553C20121A6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3572" y="2743118"/>
            <a:ext cx="3447338" cy="1910018"/>
          </a:xfrm>
          <a:prstGeom prst="rect">
            <a:avLst/>
          </a:prstGeom>
          <a:ln w="0">
            <a:noFill/>
          </a:ln>
        </p:spPr>
      </p:pic>
      <p:pic>
        <p:nvPicPr>
          <p:cNvPr id="7170" name="Picture 2" descr="Cold milling | Technology | Wirtg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0" y="699554"/>
            <a:ext cx="3465230" cy="194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usedství">
  <a:themeElements>
    <a:clrScheme name="Sousedství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Kancelář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usedství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7960</TotalTime>
  <Words>922</Words>
  <Application>Microsoft Office PowerPoint</Application>
  <PresentationFormat>Širokoúhlá obrazovka</PresentationFormat>
  <Paragraphs>100</Paragraphs>
  <Slides>19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Wingdings</vt:lpstr>
      <vt:lpstr>Sousedství</vt:lpstr>
      <vt:lpstr>Konference Odpady ze a pro stavebnictví Proč hledáme cesty k recyklaci a oběhovému hospodářství materiálů a výrobků ve stavebnictví 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Digitální a zelená transformace: řešení pro předcházení odpadu</vt:lpstr>
      <vt:lpstr>Digitální a zelená transformace: řešení pro snížení odpadů</vt:lpstr>
      <vt:lpstr>Digitální a zelená transformace: řešení pro snížení objem netříděného odpadu</vt:lpstr>
      <vt:lpstr>Digitální a zelená transformace: řešení pro lepší třídění a zpracování odpadu</vt:lpstr>
      <vt:lpstr>Prezentace aplikace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Lasi Soukupova</dc:creator>
  <cp:lastModifiedBy>anonym</cp:lastModifiedBy>
  <cp:revision>237</cp:revision>
  <dcterms:created xsi:type="dcterms:W3CDTF">2016-10-18T16:36:36Z</dcterms:created>
  <dcterms:modified xsi:type="dcterms:W3CDTF">2023-10-16T14:09:40Z</dcterms:modified>
</cp:coreProperties>
</file>