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70" r:id="rId12"/>
    <p:sldId id="269" r:id="rId13"/>
    <p:sldId id="271" r:id="rId14"/>
    <p:sldId id="273" r:id="rId15"/>
    <p:sldId id="262" r:id="rId16"/>
    <p:sldId id="267" r:id="rId17"/>
    <p:sldId id="266" r:id="rId18"/>
    <p:sldId id="274" r:id="rId19"/>
    <p:sldId id="278" r:id="rId20"/>
    <p:sldId id="279" r:id="rId21"/>
    <p:sldId id="280" r:id="rId22"/>
    <p:sldId id="275" r:id="rId23"/>
    <p:sldId id="276" r:id="rId24"/>
    <p:sldId id="277" r:id="rId25"/>
    <p:sldId id="281" r:id="rId26"/>
    <p:sldId id="284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IZERTA&#268;KA\1%20BIOLO.K.DIZERTACK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IZERTA&#268;KA\Vd%20r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Nikolka\Documents\VS\5.ro&#269;n&#237;k\DIPLOMOVKA\tabulky\WA_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Nikolka\Documents\VS\5.ro&#269;n&#237;k\DIPLOMOVKA\tabulky\WA_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Nikolka\Documents\VS\5.ro&#269;n&#237;k\DIPLOMOVKA\tabulky\DP-vysledky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600"/>
              <a:t>Vápnik</a:t>
            </a:r>
          </a:p>
        </c:rich>
      </c:tx>
      <c:layout>
        <c:manualLayout>
          <c:xMode val="edge"/>
          <c:yMode val="edge"/>
          <c:x val="0.443412429619974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40765270939911"/>
          <c:y val="0.18526687251874724"/>
          <c:w val="0.86915159349993065"/>
          <c:h val="0.539783421112096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Hárok1!$D$134:$L$134</c:f>
              <c:strCache>
                <c:ptCount val="9"/>
                <c:pt idx="0">
                  <c:v>V0-I</c:v>
                </c:pt>
                <c:pt idx="1">
                  <c:v>V1-I</c:v>
                </c:pt>
                <c:pt idx="2">
                  <c:v>V2-I</c:v>
                </c:pt>
                <c:pt idx="3">
                  <c:v>V0-II</c:v>
                </c:pt>
                <c:pt idx="4">
                  <c:v>V1-II</c:v>
                </c:pt>
                <c:pt idx="5">
                  <c:v>V2-II</c:v>
                </c:pt>
                <c:pt idx="6">
                  <c:v>L1</c:v>
                </c:pt>
                <c:pt idx="7">
                  <c:v>L2</c:v>
                </c:pt>
                <c:pt idx="8">
                  <c:v>H</c:v>
                </c:pt>
              </c:strCache>
            </c:strRef>
          </c:cat>
          <c:val>
            <c:numRef>
              <c:f>Hárok1!$D$135:$L$135</c:f>
              <c:numCache>
                <c:formatCode>General</c:formatCode>
                <c:ptCount val="9"/>
                <c:pt idx="0">
                  <c:v>2.6286665279800285</c:v>
                </c:pt>
                <c:pt idx="1">
                  <c:v>2.6169415144836257</c:v>
                </c:pt>
                <c:pt idx="2">
                  <c:v>2.9577067963393895</c:v>
                </c:pt>
                <c:pt idx="3">
                  <c:v>2.4493976693557342</c:v>
                </c:pt>
                <c:pt idx="4">
                  <c:v>2.6252062245441583</c:v>
                </c:pt>
                <c:pt idx="5">
                  <c:v>3.7632793879256252</c:v>
                </c:pt>
                <c:pt idx="6">
                  <c:v>2.5321881996341027</c:v>
                </c:pt>
                <c:pt idx="7">
                  <c:v>2.1639691640638739</c:v>
                </c:pt>
                <c:pt idx="8">
                  <c:v>2.5970377319258611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E-48A8-9EE5-53ECC15EF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926656"/>
        <c:axId val="209908224"/>
      </c:barChart>
      <c:catAx>
        <c:axId val="209926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Vzorka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08224"/>
        <c:crosses val="autoZero"/>
        <c:auto val="1"/>
        <c:lblAlgn val="ctr"/>
        <c:lblOffset val="100"/>
        <c:noMultiLvlLbl val="0"/>
      </c:catAx>
      <c:valAx>
        <c:axId val="2099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Koncentrácia (mg/g)</a:t>
                </a:r>
              </a:p>
            </c:rich>
          </c:tx>
          <c:layout>
            <c:manualLayout>
              <c:xMode val="edge"/>
              <c:yMode val="edge"/>
              <c:x val="1.3568521031207613E-2"/>
              <c:y val="0.12351124834583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9830168287794"/>
          <c:y val="0.20773194635074288"/>
          <c:w val="0.8210539858988215"/>
          <c:h val="0.54437766380119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Sheet3!$C$13</c:f>
              <c:strCache>
                <c:ptCount val="1"/>
                <c:pt idx="0">
                  <c:v>Biologická korózia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1,30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42-4ABA-884A-D14B33BB47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2-4ABA-884A-D14B33BB47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2-4ABA-884A-D14B33BB47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42-4ABA-884A-D14B33BB4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Sheet3!$A$14:$B$17</c:f>
              <c:multiLvlStrCache>
                <c:ptCount val="4"/>
                <c:lvl>
                  <c:pt idx="0">
                    <c:v>S</c:v>
                  </c:pt>
                  <c:pt idx="1">
                    <c:v>L1</c:v>
                  </c:pt>
                  <c:pt idx="2">
                    <c:v>S</c:v>
                  </c:pt>
                  <c:pt idx="3">
                    <c:v>L1</c:v>
                  </c:pt>
                </c:lvl>
                <c:lvl>
                  <c:pt idx="0">
                    <c:v>Si</c:v>
                  </c:pt>
                  <c:pt idx="2">
                    <c:v>Ca</c:v>
                  </c:pt>
                </c:lvl>
              </c:multiLvlStrCache>
            </c:multiLvlStrRef>
          </c:cat>
          <c:val>
            <c:numRef>
              <c:f>Sheet3!$C$14:$C$17</c:f>
              <c:numCache>
                <c:formatCode>0.000</c:formatCode>
                <c:ptCount val="4"/>
                <c:pt idx="0">
                  <c:v>1.3018707482993195</c:v>
                </c:pt>
                <c:pt idx="1">
                  <c:v>0.18642857142857142</c:v>
                </c:pt>
                <c:pt idx="2">
                  <c:v>0.70260204081632649</c:v>
                </c:pt>
                <c:pt idx="3">
                  <c:v>0.25608843537414977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2-4ABA-884A-D14B33BB4781}"/>
            </c:ext>
          </c:extLst>
        </c:ser>
        <c:ser>
          <c:idx val="1"/>
          <c:order val="1"/>
          <c:tx>
            <c:strRef>
              <c:f>Sheet3!$D$13</c:f>
              <c:strCache>
                <c:ptCount val="1"/>
                <c:pt idx="0">
                  <c:v>Chemická korózia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6281714785651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42-4ABA-884A-D14B33BB4781}"/>
                </c:ext>
              </c:extLst>
            </c:dLbl>
            <c:dLbl>
              <c:idx val="1"/>
              <c:layout>
                <c:manualLayout>
                  <c:x val="9.0566620348926999E-3"/>
                  <c:y val="2.44648318042813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42-4ABA-884A-D14B33BB4781}"/>
                </c:ext>
              </c:extLst>
            </c:dLbl>
            <c:dLbl>
              <c:idx val="2"/>
              <c:layout>
                <c:manualLayout>
                  <c:x val="1.2698412698412622E-2"/>
                  <c:y val="-1.121291837770569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42-4ABA-884A-D14B33BB4781}"/>
                </c:ext>
              </c:extLst>
            </c:dLbl>
            <c:dLbl>
              <c:idx val="3"/>
              <c:layout>
                <c:manualLayout>
                  <c:x val="1.55928670680870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42-4ABA-884A-D14B33BB4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Sheet3!$A$14:$B$17</c:f>
              <c:multiLvlStrCache>
                <c:ptCount val="4"/>
                <c:lvl>
                  <c:pt idx="0">
                    <c:v>S</c:v>
                  </c:pt>
                  <c:pt idx="1">
                    <c:v>L1</c:v>
                  </c:pt>
                  <c:pt idx="2">
                    <c:v>S</c:v>
                  </c:pt>
                  <c:pt idx="3">
                    <c:v>L1</c:v>
                  </c:pt>
                </c:lvl>
                <c:lvl>
                  <c:pt idx="0">
                    <c:v>Si</c:v>
                  </c:pt>
                  <c:pt idx="2">
                    <c:v>Ca</c:v>
                  </c:pt>
                </c:lvl>
              </c:multiLvlStrCache>
            </c:multiLvlStrRef>
          </c:cat>
          <c:val>
            <c:numRef>
              <c:f>Sheet3!$D$14:$D$17</c:f>
              <c:numCache>
                <c:formatCode>0.000</c:formatCode>
                <c:ptCount val="4"/>
                <c:pt idx="0">
                  <c:v>0.28713151927437641</c:v>
                </c:pt>
                <c:pt idx="1">
                  <c:v>0.14164473214285722</c:v>
                </c:pt>
                <c:pt idx="2">
                  <c:v>5.9833024118738434E-2</c:v>
                </c:pt>
                <c:pt idx="3">
                  <c:v>2.7407407407407412E-2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42-4ABA-884A-D14B33BB4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33728"/>
        <c:axId val="208968448"/>
      </c:barChart>
      <c:catAx>
        <c:axId val="20903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68448"/>
        <c:crosses val="autoZero"/>
        <c:auto val="1"/>
        <c:lblAlgn val="ctr"/>
        <c:lblOffset val="100"/>
        <c:noMultiLvlLbl val="0"/>
      </c:catAx>
      <c:valAx>
        <c:axId val="208968448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Vdmax ×10-2 g/(h×cm2) </a:t>
                </a:r>
              </a:p>
            </c:rich>
          </c:tx>
          <c:layout>
            <c:manualLayout>
              <c:xMode val="edge"/>
              <c:yMode val="edge"/>
              <c:x val="3.7558540476558076E-3"/>
              <c:y val="0.1470943196320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3728"/>
        <c:crosses val="autoZero"/>
        <c:crossBetween val="between"/>
        <c:majorUnit val="0.300000000000000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53075445001632"/>
          <c:y val="4.405367249459894E-2"/>
          <c:w val="0.69075877778979944"/>
          <c:h val="8.7960139578768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5793097316608"/>
          <c:y val="0.16735086593970494"/>
          <c:w val="0.81098954021008485"/>
          <c:h val="0.63333299662109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Hárok3!$T$7</c:f>
              <c:strCache>
                <c:ptCount val="1"/>
                <c:pt idx="0">
                  <c:v>WA po experimente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Hárok3!$S$13:$S$18</c:f>
                <c:numCache>
                  <c:formatCode>General</c:formatCode>
                  <c:ptCount val="6"/>
                  <c:pt idx="0">
                    <c:v>0.1</c:v>
                  </c:pt>
                  <c:pt idx="1">
                    <c:v>0.1</c:v>
                  </c:pt>
                  <c:pt idx="2">
                    <c:v>0.1</c:v>
                  </c:pt>
                  <c:pt idx="3">
                    <c:v>0.3</c:v>
                  </c:pt>
                  <c:pt idx="4">
                    <c:v>0</c:v>
                  </c:pt>
                  <c:pt idx="5">
                    <c:v>0.1</c:v>
                  </c:pt>
                </c:numCache>
              </c:numRef>
            </c:plus>
            <c:minus>
              <c:numRef>
                <c:f>Hárok3!$S$13:$S$18</c:f>
                <c:numCache>
                  <c:formatCode>General</c:formatCode>
                  <c:ptCount val="6"/>
                  <c:pt idx="0">
                    <c:v>0.1</c:v>
                  </c:pt>
                  <c:pt idx="1">
                    <c:v>0.1</c:v>
                  </c:pt>
                  <c:pt idx="2">
                    <c:v>0.1</c:v>
                  </c:pt>
                  <c:pt idx="3">
                    <c:v>0.3</c:v>
                  </c:pt>
                  <c:pt idx="4">
                    <c:v>0</c:v>
                  </c:pt>
                  <c:pt idx="5">
                    <c:v>0.1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Hárok3!$D$13:$D$18</c:f>
              <c:strCache>
                <c:ptCount val="6"/>
                <c:pt idx="0">
                  <c:v>C0</c:v>
                </c:pt>
                <c:pt idx="1">
                  <c:v>C1</c:v>
                </c:pt>
                <c:pt idx="2">
                  <c:v>P</c:v>
                </c:pt>
                <c:pt idx="3">
                  <c:v>ZS</c:v>
                </c:pt>
                <c:pt idx="4">
                  <c:v>Z</c:v>
                </c:pt>
                <c:pt idx="5">
                  <c:v>MS</c:v>
                </c:pt>
              </c:strCache>
            </c:strRef>
          </c:cat>
          <c:val>
            <c:numRef>
              <c:f>Hárok3!$R$13:$R$18</c:f>
              <c:numCache>
                <c:formatCode>General</c:formatCode>
                <c:ptCount val="6"/>
                <c:pt idx="0">
                  <c:v>25.4</c:v>
                </c:pt>
                <c:pt idx="1">
                  <c:v>25.4</c:v>
                </c:pt>
                <c:pt idx="2">
                  <c:v>29.2</c:v>
                </c:pt>
                <c:pt idx="3">
                  <c:v>27.7</c:v>
                </c:pt>
                <c:pt idx="4">
                  <c:v>30.6</c:v>
                </c:pt>
                <c:pt idx="5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8-4A12-9FB8-9EE9D08AA5C7}"/>
            </c:ext>
          </c:extLst>
        </c:ser>
        <c:ser>
          <c:idx val="1"/>
          <c:order val="1"/>
          <c:tx>
            <c:strRef>
              <c:f>Hárok3!$T$6</c:f>
              <c:strCache>
                <c:ptCount val="1"/>
                <c:pt idx="0">
                  <c:v>WA pred experimentom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Hárok3!$AN$15:$AN$20</c:f>
                <c:numCache>
                  <c:formatCode>General</c:formatCode>
                  <c:ptCount val="6"/>
                  <c:pt idx="0">
                    <c:v>0.3</c:v>
                  </c:pt>
                  <c:pt idx="1">
                    <c:v>0.5</c:v>
                  </c:pt>
                  <c:pt idx="2">
                    <c:v>0.6</c:v>
                  </c:pt>
                  <c:pt idx="3">
                    <c:v>0.1</c:v>
                  </c:pt>
                  <c:pt idx="4">
                    <c:v>0.2</c:v>
                  </c:pt>
                  <c:pt idx="5">
                    <c:v>0.4</c:v>
                  </c:pt>
                </c:numCache>
              </c:numRef>
            </c:plus>
            <c:minus>
              <c:numRef>
                <c:f>Hárok3!$AN$15:$AN$20</c:f>
                <c:numCache>
                  <c:formatCode>General</c:formatCode>
                  <c:ptCount val="6"/>
                  <c:pt idx="0">
                    <c:v>0.3</c:v>
                  </c:pt>
                  <c:pt idx="1">
                    <c:v>0.5</c:v>
                  </c:pt>
                  <c:pt idx="2">
                    <c:v>0.6</c:v>
                  </c:pt>
                  <c:pt idx="3">
                    <c:v>0.1</c:v>
                  </c:pt>
                  <c:pt idx="4">
                    <c:v>0.2</c:v>
                  </c:pt>
                  <c:pt idx="5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Hárok3!$AM$15:$AM$20</c:f>
              <c:numCache>
                <c:formatCode>General</c:formatCode>
                <c:ptCount val="6"/>
                <c:pt idx="0">
                  <c:v>26.2</c:v>
                </c:pt>
                <c:pt idx="1">
                  <c:v>26.9</c:v>
                </c:pt>
                <c:pt idx="2">
                  <c:v>28.8</c:v>
                </c:pt>
                <c:pt idx="3">
                  <c:v>28.6</c:v>
                </c:pt>
                <c:pt idx="4">
                  <c:v>25.4</c:v>
                </c:pt>
                <c:pt idx="5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8-4A12-9FB8-9EE9D08A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00864"/>
        <c:axId val="316701192"/>
      </c:barChart>
      <c:catAx>
        <c:axId val="3167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01192"/>
        <c:crosses val="autoZero"/>
        <c:auto val="1"/>
        <c:lblAlgn val="ctr"/>
        <c:lblOffset val="100"/>
        <c:noMultiLvlLbl val="0"/>
      </c:catAx>
      <c:valAx>
        <c:axId val="316701192"/>
        <c:scaling>
          <c:orientation val="minMax"/>
          <c:max val="31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WA [hm. %]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008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07386312069E-2"/>
          <c:y val="0.89175677928007557"/>
          <c:w val="0.89999981477262414"/>
          <c:h val="0.10824322071992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SD6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96270632014329"/>
          <c:y val="0.15452212957023737"/>
          <c:w val="0.80628476486310774"/>
          <c:h val="0.65257610117529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Hárok3!$T$7</c:f>
              <c:strCache>
                <c:ptCount val="1"/>
                <c:pt idx="0">
                  <c:v>WA po experimente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Hárok3!$G$22:$G$27</c:f>
                <c:numCache>
                  <c:formatCode>General</c:formatCode>
                  <c:ptCount val="6"/>
                  <c:pt idx="0">
                    <c:v>0.6</c:v>
                  </c:pt>
                  <c:pt idx="1">
                    <c:v>0.3</c:v>
                  </c:pt>
                  <c:pt idx="2">
                    <c:v>0</c:v>
                  </c:pt>
                  <c:pt idx="3">
                    <c:v>0.2</c:v>
                  </c:pt>
                  <c:pt idx="4">
                    <c:v>0</c:v>
                  </c:pt>
                  <c:pt idx="5">
                    <c:v>0.2</c:v>
                  </c:pt>
                </c:numCache>
              </c:numRef>
            </c:plus>
            <c:minus>
              <c:numRef>
                <c:f>Hárok3!$G$22:$G$27</c:f>
                <c:numCache>
                  <c:formatCode>General</c:formatCode>
                  <c:ptCount val="6"/>
                  <c:pt idx="0">
                    <c:v>0.6</c:v>
                  </c:pt>
                  <c:pt idx="1">
                    <c:v>0.3</c:v>
                  </c:pt>
                  <c:pt idx="2">
                    <c:v>0</c:v>
                  </c:pt>
                  <c:pt idx="3">
                    <c:v>0.2</c:v>
                  </c:pt>
                  <c:pt idx="4">
                    <c:v>0</c:v>
                  </c:pt>
                  <c:pt idx="5">
                    <c:v>0.2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Hárok3!$D$22:$D$27</c:f>
              <c:strCache>
                <c:ptCount val="6"/>
                <c:pt idx="0">
                  <c:v>C0</c:v>
                </c:pt>
                <c:pt idx="1">
                  <c:v>C1</c:v>
                </c:pt>
                <c:pt idx="2">
                  <c:v>P</c:v>
                </c:pt>
                <c:pt idx="3">
                  <c:v>ZS</c:v>
                </c:pt>
                <c:pt idx="4">
                  <c:v>Z</c:v>
                </c:pt>
                <c:pt idx="5">
                  <c:v>MS</c:v>
                </c:pt>
              </c:strCache>
            </c:strRef>
          </c:cat>
          <c:val>
            <c:numRef>
              <c:f>Hárok3!$F$22:$F$27</c:f>
              <c:numCache>
                <c:formatCode>General</c:formatCode>
                <c:ptCount val="6"/>
                <c:pt idx="0">
                  <c:v>26.5</c:v>
                </c:pt>
                <c:pt idx="1">
                  <c:v>25.7</c:v>
                </c:pt>
                <c:pt idx="2">
                  <c:v>29.3</c:v>
                </c:pt>
                <c:pt idx="3">
                  <c:v>27.9</c:v>
                </c:pt>
                <c:pt idx="4">
                  <c:v>29.6</c:v>
                </c:pt>
                <c:pt idx="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2-4AEB-BF73-36BED7AB7591}"/>
            </c:ext>
          </c:extLst>
        </c:ser>
        <c:ser>
          <c:idx val="1"/>
          <c:order val="1"/>
          <c:tx>
            <c:strRef>
              <c:f>Hárok3!$T$6</c:f>
              <c:strCache>
                <c:ptCount val="1"/>
                <c:pt idx="0">
                  <c:v>WA pred experimentom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Hárok3!$AN$15:$AN$20</c:f>
                <c:numCache>
                  <c:formatCode>General</c:formatCode>
                  <c:ptCount val="6"/>
                  <c:pt idx="0">
                    <c:v>0.3</c:v>
                  </c:pt>
                  <c:pt idx="1">
                    <c:v>0.5</c:v>
                  </c:pt>
                  <c:pt idx="2">
                    <c:v>0.6</c:v>
                  </c:pt>
                  <c:pt idx="3">
                    <c:v>0.1</c:v>
                  </c:pt>
                  <c:pt idx="4">
                    <c:v>0.2</c:v>
                  </c:pt>
                  <c:pt idx="5">
                    <c:v>0.4</c:v>
                  </c:pt>
                </c:numCache>
              </c:numRef>
            </c:plus>
            <c:minus>
              <c:numRef>
                <c:f>Hárok3!$AN$15:$AN$20</c:f>
                <c:numCache>
                  <c:formatCode>General</c:formatCode>
                  <c:ptCount val="6"/>
                  <c:pt idx="0">
                    <c:v>0.3</c:v>
                  </c:pt>
                  <c:pt idx="1">
                    <c:v>0.5</c:v>
                  </c:pt>
                  <c:pt idx="2">
                    <c:v>0.6</c:v>
                  </c:pt>
                  <c:pt idx="3">
                    <c:v>0.1</c:v>
                  </c:pt>
                  <c:pt idx="4">
                    <c:v>0.2</c:v>
                  </c:pt>
                  <c:pt idx="5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Hárok3!$AM$15:$AM$20</c:f>
              <c:numCache>
                <c:formatCode>General</c:formatCode>
                <c:ptCount val="6"/>
                <c:pt idx="0">
                  <c:v>26.2</c:v>
                </c:pt>
                <c:pt idx="1">
                  <c:v>26.9</c:v>
                </c:pt>
                <c:pt idx="2">
                  <c:v>28.8</c:v>
                </c:pt>
                <c:pt idx="3">
                  <c:v>28.6</c:v>
                </c:pt>
                <c:pt idx="4">
                  <c:v>25.4</c:v>
                </c:pt>
                <c:pt idx="5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2-4AEB-BF73-36BED7AB7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00864"/>
        <c:axId val="316701192"/>
      </c:barChart>
      <c:catAx>
        <c:axId val="3167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01192"/>
        <c:crosses val="autoZero"/>
        <c:auto val="1"/>
        <c:lblAlgn val="ctr"/>
        <c:lblOffset val="100"/>
        <c:noMultiLvlLbl val="0"/>
      </c:catAx>
      <c:valAx>
        <c:axId val="316701192"/>
        <c:scaling>
          <c:orientation val="minMax"/>
          <c:max val="31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WA [hm. %]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008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704682733289246E-2"/>
          <c:y val="0.89175677928007557"/>
          <c:w val="0.89999981477262414"/>
          <c:h val="0.10824322071992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22003037721141"/>
          <c:y val="5.5443548387096774E-2"/>
          <c:w val="0.86045417158527771"/>
          <c:h val="0.78289624079248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Sheet1!$BN$67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Sheet1!$BO$64:$BT$64</c:f>
              <c:strCache>
                <c:ptCount val="6"/>
                <c:pt idx="0">
                  <c:v>CH</c:v>
                </c:pt>
                <c:pt idx="1">
                  <c:v>DV</c:v>
                </c:pt>
                <c:pt idx="2">
                  <c:v>VD</c:v>
                </c:pt>
                <c:pt idx="3">
                  <c:v>SD6</c:v>
                </c:pt>
                <c:pt idx="4">
                  <c:v>SD4</c:v>
                </c:pt>
                <c:pt idx="5">
                  <c:v>SD2</c:v>
                </c:pt>
              </c:strCache>
            </c:strRef>
          </c:cat>
          <c:val>
            <c:numRef>
              <c:f>Sheet1!$BO$67:$BT$67</c:f>
              <c:numCache>
                <c:formatCode>General</c:formatCode>
                <c:ptCount val="6"/>
                <c:pt idx="0" formatCode="0">
                  <c:v>64.533333333333331</c:v>
                </c:pt>
                <c:pt idx="1">
                  <c:v>68</c:v>
                </c:pt>
                <c:pt idx="2" formatCode="0">
                  <c:v>70</c:v>
                </c:pt>
                <c:pt idx="3" formatCode="0">
                  <c:v>56.170212765957444</c:v>
                </c:pt>
                <c:pt idx="4" formatCode="0">
                  <c:v>65</c:v>
                </c:pt>
                <c:pt idx="5" formatCode="0">
                  <c:v>48.4375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9-4B5B-9783-9089BAFD1520}"/>
            </c:ext>
          </c:extLst>
        </c:ser>
        <c:ser>
          <c:idx val="1"/>
          <c:order val="1"/>
          <c:tx>
            <c:strRef>
              <c:f>Sheet1!$BN$68</c:f>
              <c:strCache>
                <c:ptCount val="1"/>
                <c:pt idx="0">
                  <c:v>ZS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Sheet1!$BO$64:$BT$64</c:f>
              <c:strCache>
                <c:ptCount val="6"/>
                <c:pt idx="0">
                  <c:v>CH</c:v>
                </c:pt>
                <c:pt idx="1">
                  <c:v>DV</c:v>
                </c:pt>
                <c:pt idx="2">
                  <c:v>VD</c:v>
                </c:pt>
                <c:pt idx="3">
                  <c:v>SD6</c:v>
                </c:pt>
                <c:pt idx="4">
                  <c:v>SD4</c:v>
                </c:pt>
                <c:pt idx="5">
                  <c:v>SD2</c:v>
                </c:pt>
              </c:strCache>
            </c:strRef>
          </c:cat>
          <c:val>
            <c:numRef>
              <c:f>Sheet1!$BO$68:$BT$68</c:f>
              <c:numCache>
                <c:formatCode>General</c:formatCode>
                <c:ptCount val="6"/>
                <c:pt idx="0" formatCode="0">
                  <c:v>36</c:v>
                </c:pt>
                <c:pt idx="1">
                  <c:v>47</c:v>
                </c:pt>
                <c:pt idx="2" formatCode="0">
                  <c:v>47.567567567567572</c:v>
                </c:pt>
                <c:pt idx="3" formatCode="0">
                  <c:v>34.042553191489361</c:v>
                </c:pt>
                <c:pt idx="4" formatCode="0">
                  <c:v>46.785714285714299</c:v>
                </c:pt>
                <c:pt idx="5" formatCode="0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89-4B5B-9783-9089BAFD1520}"/>
            </c:ext>
          </c:extLst>
        </c:ser>
        <c:ser>
          <c:idx val="2"/>
          <c:order val="2"/>
          <c:tx>
            <c:strRef>
              <c:f>Sheet1!$BN$69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Sheet1!$BO$64:$BT$64</c:f>
              <c:strCache>
                <c:ptCount val="6"/>
                <c:pt idx="0">
                  <c:v>CH</c:v>
                </c:pt>
                <c:pt idx="1">
                  <c:v>DV</c:v>
                </c:pt>
                <c:pt idx="2">
                  <c:v>VD</c:v>
                </c:pt>
                <c:pt idx="3">
                  <c:v>SD6</c:v>
                </c:pt>
                <c:pt idx="4">
                  <c:v>SD4</c:v>
                </c:pt>
                <c:pt idx="5">
                  <c:v>SD2</c:v>
                </c:pt>
              </c:strCache>
            </c:strRef>
          </c:cat>
          <c:val>
            <c:numRef>
              <c:f>Sheet1!$BO$69:$BT$69</c:f>
              <c:numCache>
                <c:formatCode>General</c:formatCode>
                <c:ptCount val="6"/>
                <c:pt idx="0" formatCode="0">
                  <c:v>65.866666666666674</c:v>
                </c:pt>
                <c:pt idx="1">
                  <c:v>67</c:v>
                </c:pt>
                <c:pt idx="2" formatCode="0">
                  <c:v>70.540540540540547</c:v>
                </c:pt>
                <c:pt idx="3" formatCode="0">
                  <c:v>60.851063829787236</c:v>
                </c:pt>
                <c:pt idx="4" formatCode="0">
                  <c:v>66.428571428571431</c:v>
                </c:pt>
                <c:pt idx="5" formatCode="0">
                  <c:v>53.645833333333336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89-4B5B-9783-9089BAFD1520}"/>
            </c:ext>
          </c:extLst>
        </c:ser>
        <c:ser>
          <c:idx val="3"/>
          <c:order val="3"/>
          <c:tx>
            <c:strRef>
              <c:f>Sheet1!$BN$70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Sheet1!$BO$64:$BT$64</c:f>
              <c:strCache>
                <c:ptCount val="6"/>
                <c:pt idx="0">
                  <c:v>CH</c:v>
                </c:pt>
                <c:pt idx="1">
                  <c:v>DV</c:v>
                </c:pt>
                <c:pt idx="2">
                  <c:v>VD</c:v>
                </c:pt>
                <c:pt idx="3">
                  <c:v>SD6</c:v>
                </c:pt>
                <c:pt idx="4">
                  <c:v>SD4</c:v>
                </c:pt>
                <c:pt idx="5">
                  <c:v>SD2</c:v>
                </c:pt>
              </c:strCache>
            </c:strRef>
          </c:cat>
          <c:val>
            <c:numRef>
              <c:f>Sheet1!$BO$70:$BT$70</c:f>
              <c:numCache>
                <c:formatCode>General</c:formatCode>
                <c:ptCount val="6"/>
                <c:pt idx="0" formatCode="0">
                  <c:v>34.666666666666671</c:v>
                </c:pt>
                <c:pt idx="1">
                  <c:v>48</c:v>
                </c:pt>
                <c:pt idx="2" formatCode="0">
                  <c:v>45.13513513513513</c:v>
                </c:pt>
                <c:pt idx="3" formatCode="0">
                  <c:v>15.744680851063819</c:v>
                </c:pt>
                <c:pt idx="4" formatCode="0">
                  <c:v>37.857142857142868</c:v>
                </c:pt>
                <c:pt idx="5" formatCode="0">
                  <c:v>22.395833333333343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89-4B5B-9783-9089BAFD1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735727"/>
        <c:axId val="525742383"/>
      </c:barChart>
      <c:catAx>
        <c:axId val="5257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42383"/>
        <c:crosses val="autoZero"/>
        <c:auto val="1"/>
        <c:lblAlgn val="ctr"/>
        <c:lblOffset val="100"/>
        <c:noMultiLvlLbl val="0"/>
      </c:catAx>
      <c:valAx>
        <c:axId val="52574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Koeficient zníženia priepustnosti [%]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76464409468382"/>
          <c:y val="0.91494396113792231"/>
          <c:w val="0.20447051620721052"/>
          <c:h val="8.5056038862077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GWP!$G$11</c:f>
              <c:strCache>
                <c:ptCount val="1"/>
                <c:pt idx="0">
                  <c:v>IPCC GWP 100a [kg CO2 eq]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GWP!$H$10:$L$10</c:f>
              <c:strCache>
                <c:ptCount val="5"/>
                <c:pt idx="0">
                  <c:v>RS</c:v>
                </c:pt>
                <c:pt idx="1">
                  <c:v>BFS</c:v>
                </c:pt>
                <c:pt idx="2">
                  <c:v>BD</c:v>
                </c:pt>
                <c:pt idx="3">
                  <c:v>ES</c:v>
                </c:pt>
                <c:pt idx="4">
                  <c:v>GL</c:v>
                </c:pt>
              </c:strCache>
            </c:strRef>
          </c:cat>
          <c:val>
            <c:numRef>
              <c:f>GWP!$H$11:$L$11</c:f>
              <c:numCache>
                <c:formatCode>0.0000</c:formatCode>
                <c:ptCount val="5"/>
                <c:pt idx="0">
                  <c:v>0.12480278533121</c:v>
                </c:pt>
                <c:pt idx="1">
                  <c:v>0.10367827412297</c:v>
                </c:pt>
                <c:pt idx="2">
                  <c:v>0.103011389585486</c:v>
                </c:pt>
                <c:pt idx="3">
                  <c:v>9.9645375180304502E-2</c:v>
                </c:pt>
                <c:pt idx="4">
                  <c:v>0.113332809846258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D-4ADC-B60B-78D0F0F94904}"/>
            </c:ext>
          </c:extLst>
        </c:ser>
        <c:ser>
          <c:idx val="1"/>
          <c:order val="1"/>
          <c:tx>
            <c:strRef>
              <c:f>GWP!$G$12</c:f>
              <c:strCache>
                <c:ptCount val="1"/>
                <c:pt idx="0">
                  <c:v>ReCiPe GWP [kg CO2 eq]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GWP!$H$10:$L$10</c:f>
              <c:strCache>
                <c:ptCount val="5"/>
                <c:pt idx="0">
                  <c:v>RS</c:v>
                </c:pt>
                <c:pt idx="1">
                  <c:v>BFS</c:v>
                </c:pt>
                <c:pt idx="2">
                  <c:v>BD</c:v>
                </c:pt>
                <c:pt idx="3">
                  <c:v>ES</c:v>
                </c:pt>
                <c:pt idx="4">
                  <c:v>GL</c:v>
                </c:pt>
              </c:strCache>
            </c:strRef>
          </c:cat>
          <c:val>
            <c:numRef>
              <c:f>GWP!$H$12:$L$12</c:f>
              <c:numCache>
                <c:formatCode>0.0000</c:formatCode>
                <c:ptCount val="5"/>
                <c:pt idx="0">
                  <c:v>0.125362018130735</c:v>
                </c:pt>
                <c:pt idx="1">
                  <c:v>0.10417829362203</c:v>
                </c:pt>
                <c:pt idx="2">
                  <c:v>0.103489333504571</c:v>
                </c:pt>
                <c:pt idx="3">
                  <c:v>0.100132878706611</c:v>
                </c:pt>
                <c:pt idx="4">
                  <c:v>0.11407026172359599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D-4ADC-B60B-78D0F0F94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631439"/>
        <c:axId val="1054637679"/>
      </c:barChart>
      <c:catAx>
        <c:axId val="105463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54637679"/>
        <c:crosses val="autoZero"/>
        <c:auto val="1"/>
        <c:lblAlgn val="ctr"/>
        <c:lblOffset val="100"/>
        <c:noMultiLvlLbl val="0"/>
      </c:catAx>
      <c:valAx>
        <c:axId val="105463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k-SK"/>
                  <a:t>GWP [kg CO2 eq]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546314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5ABA6-84E7-49F3-934B-DD30AAF1BB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CF8BC1-E069-40F0-8BAD-6BAB7BC13490}">
      <dgm:prSet custT="1"/>
      <dgm:spPr/>
      <dgm:t>
        <a:bodyPr/>
        <a:lstStyle/>
        <a:p>
          <a:pPr rtl="0"/>
          <a:r>
            <a:rPr lang="sk-SK" sz="3200" dirty="0" smtClean="0"/>
            <a:t>Typy odpadov a náhrad cementu</a:t>
          </a:r>
          <a:endParaRPr lang="en-US" sz="3200" dirty="0"/>
        </a:p>
      </dgm:t>
    </dgm:pt>
    <dgm:pt modelId="{349A5859-D0A6-4BC5-AE3A-B382373A66BF}" type="parTrans" cxnId="{920E7F5E-84CC-47FC-8916-9E0D119E5F19}">
      <dgm:prSet/>
      <dgm:spPr/>
      <dgm:t>
        <a:bodyPr/>
        <a:lstStyle/>
        <a:p>
          <a:endParaRPr lang="sk-SK"/>
        </a:p>
      </dgm:t>
    </dgm:pt>
    <dgm:pt modelId="{026543AA-D541-4922-A547-E335F118AD45}" type="sibTrans" cxnId="{920E7F5E-84CC-47FC-8916-9E0D119E5F19}">
      <dgm:prSet/>
      <dgm:spPr/>
      <dgm:t>
        <a:bodyPr/>
        <a:lstStyle/>
        <a:p>
          <a:endParaRPr lang="sk-SK"/>
        </a:p>
      </dgm:t>
    </dgm:pt>
    <dgm:pt modelId="{208F0281-0505-4B87-BFE4-704663BE98C4}">
      <dgm:prSet/>
      <dgm:spPr/>
      <dgm:t>
        <a:bodyPr/>
        <a:lstStyle/>
        <a:p>
          <a:pPr rtl="0"/>
          <a:r>
            <a:rPr lang="sk-SK" dirty="0" smtClean="0"/>
            <a:t>Popolček</a:t>
          </a:r>
          <a:endParaRPr lang="en-US" dirty="0"/>
        </a:p>
      </dgm:t>
    </dgm:pt>
    <dgm:pt modelId="{AF503076-23AF-44A7-9D40-DA6D4D409BCF}" type="parTrans" cxnId="{0C4BCF94-DABE-4543-A391-2611DAAC1EF4}">
      <dgm:prSet/>
      <dgm:spPr/>
      <dgm:t>
        <a:bodyPr/>
        <a:lstStyle/>
        <a:p>
          <a:endParaRPr lang="sk-SK"/>
        </a:p>
      </dgm:t>
    </dgm:pt>
    <dgm:pt modelId="{9217E320-3F94-4A42-A70A-CB12CF43F89A}" type="sibTrans" cxnId="{0C4BCF94-DABE-4543-A391-2611DAAC1EF4}">
      <dgm:prSet/>
      <dgm:spPr/>
      <dgm:t>
        <a:bodyPr/>
        <a:lstStyle/>
        <a:p>
          <a:endParaRPr lang="sk-SK"/>
        </a:p>
      </dgm:t>
    </dgm:pt>
    <dgm:pt modelId="{70CDC974-5728-4B51-AD28-8C34DFC1FCB5}">
      <dgm:prSet/>
      <dgm:spPr/>
      <dgm:t>
        <a:bodyPr/>
        <a:lstStyle/>
        <a:p>
          <a:pPr rtl="0"/>
          <a:r>
            <a:rPr lang="sk-SK" dirty="0" smtClean="0"/>
            <a:t>Vysokopecná troska</a:t>
          </a:r>
          <a:endParaRPr lang="en-US" dirty="0"/>
        </a:p>
      </dgm:t>
    </dgm:pt>
    <dgm:pt modelId="{5C3D1D25-BCDA-4C37-9999-77B3A6E31FEF}" type="parTrans" cxnId="{A80E9A7F-B8D0-41C1-AC32-AA28F2DEB379}">
      <dgm:prSet/>
      <dgm:spPr/>
      <dgm:t>
        <a:bodyPr/>
        <a:lstStyle/>
        <a:p>
          <a:endParaRPr lang="sk-SK"/>
        </a:p>
      </dgm:t>
    </dgm:pt>
    <dgm:pt modelId="{0136CB3D-B216-4392-8C8B-296488FD6329}" type="sibTrans" cxnId="{A80E9A7F-B8D0-41C1-AC32-AA28F2DEB379}">
      <dgm:prSet/>
      <dgm:spPr/>
      <dgm:t>
        <a:bodyPr/>
        <a:lstStyle/>
        <a:p>
          <a:endParaRPr lang="sk-SK"/>
        </a:p>
      </dgm:t>
    </dgm:pt>
    <dgm:pt modelId="{B1D58DE0-C313-4876-AFF3-C67B42CB69D9}">
      <dgm:prSet/>
      <dgm:spPr/>
      <dgm:t>
        <a:bodyPr/>
        <a:lstStyle/>
        <a:p>
          <a:pPr rtl="0"/>
          <a:r>
            <a:rPr lang="sk-SK" dirty="0" smtClean="0"/>
            <a:t>Panvová troska</a:t>
          </a:r>
          <a:endParaRPr lang="en-US" dirty="0"/>
        </a:p>
      </dgm:t>
    </dgm:pt>
    <dgm:pt modelId="{A7AF2199-AA52-499F-8A5D-8B4D8CBCFCA9}" type="parTrans" cxnId="{CC2B50CD-9641-464B-B3BF-3BA883690C03}">
      <dgm:prSet/>
      <dgm:spPr/>
      <dgm:t>
        <a:bodyPr/>
        <a:lstStyle/>
        <a:p>
          <a:endParaRPr lang="sk-SK"/>
        </a:p>
      </dgm:t>
    </dgm:pt>
    <dgm:pt modelId="{D1B07B63-20F7-43F7-9AD5-0D65CBB80130}" type="sibTrans" cxnId="{CC2B50CD-9641-464B-B3BF-3BA883690C03}">
      <dgm:prSet/>
      <dgm:spPr/>
      <dgm:t>
        <a:bodyPr/>
        <a:lstStyle/>
        <a:p>
          <a:endParaRPr lang="sk-SK"/>
        </a:p>
      </dgm:t>
    </dgm:pt>
    <dgm:pt modelId="{F2AD1623-1449-43A6-A1CD-2CAB71206AEA}">
      <dgm:prSet/>
      <dgm:spPr/>
      <dgm:t>
        <a:bodyPr/>
        <a:lstStyle/>
        <a:p>
          <a:pPr rtl="0"/>
          <a:r>
            <a:rPr lang="sk-SK" dirty="0" err="1" smtClean="0"/>
            <a:t>Mikrosilika</a:t>
          </a:r>
          <a:endParaRPr lang="en-US" dirty="0"/>
        </a:p>
      </dgm:t>
    </dgm:pt>
    <dgm:pt modelId="{92821250-8EF8-48DF-8485-61F2FE7B2673}" type="parTrans" cxnId="{01C258C4-B60A-423E-A7A5-63F7674C4595}">
      <dgm:prSet/>
      <dgm:spPr/>
      <dgm:t>
        <a:bodyPr/>
        <a:lstStyle/>
        <a:p>
          <a:endParaRPr lang="sk-SK"/>
        </a:p>
      </dgm:t>
    </dgm:pt>
    <dgm:pt modelId="{7CD4ABE1-921B-4492-A31F-7F130DA90A2C}" type="sibTrans" cxnId="{01C258C4-B60A-423E-A7A5-63F7674C4595}">
      <dgm:prSet/>
      <dgm:spPr/>
      <dgm:t>
        <a:bodyPr/>
        <a:lstStyle/>
        <a:p>
          <a:endParaRPr lang="sk-SK"/>
        </a:p>
      </dgm:t>
    </dgm:pt>
    <dgm:pt modelId="{589C1420-DC6F-4687-AC3C-A3561488A655}">
      <dgm:prSet/>
      <dgm:spPr/>
      <dgm:t>
        <a:bodyPr/>
        <a:lstStyle/>
        <a:p>
          <a:pPr rtl="0"/>
          <a:r>
            <a:rPr lang="sk-SK" dirty="0" smtClean="0"/>
            <a:t>By-pasový </a:t>
          </a:r>
          <a:r>
            <a:rPr lang="sk-SK" dirty="0" err="1" smtClean="0"/>
            <a:t>odprašok</a:t>
          </a:r>
          <a:endParaRPr lang="en-US" dirty="0"/>
        </a:p>
      </dgm:t>
    </dgm:pt>
    <dgm:pt modelId="{7452B151-8E99-4FF6-875A-BC1D7FF54DB4}" type="parTrans" cxnId="{078A285A-0C23-484B-8BF4-7713B804A75B}">
      <dgm:prSet/>
      <dgm:spPr/>
      <dgm:t>
        <a:bodyPr/>
        <a:lstStyle/>
        <a:p>
          <a:endParaRPr lang="sk-SK"/>
        </a:p>
      </dgm:t>
    </dgm:pt>
    <dgm:pt modelId="{5CEFC417-3A8F-420B-9C68-AE5C9678B3C5}" type="sibTrans" cxnId="{078A285A-0C23-484B-8BF4-7713B804A75B}">
      <dgm:prSet/>
      <dgm:spPr/>
      <dgm:t>
        <a:bodyPr/>
        <a:lstStyle/>
        <a:p>
          <a:endParaRPr lang="sk-SK"/>
        </a:p>
      </dgm:t>
    </dgm:pt>
    <dgm:pt modelId="{C86C149A-9C40-4E73-9436-A409671ECA11}">
      <dgm:prSet/>
      <dgm:spPr/>
      <dgm:t>
        <a:bodyPr/>
        <a:lstStyle/>
        <a:p>
          <a:pPr rtl="0"/>
          <a:r>
            <a:rPr lang="sk-SK" dirty="0" smtClean="0"/>
            <a:t>Sklený </a:t>
          </a:r>
          <a:r>
            <a:rPr lang="sk-SK" dirty="0" err="1" smtClean="0"/>
            <a:t>recyklát</a:t>
          </a:r>
          <a:endParaRPr lang="en-US" dirty="0"/>
        </a:p>
      </dgm:t>
    </dgm:pt>
    <dgm:pt modelId="{7C512BCC-15D3-4475-AE6E-A71368962287}" type="parTrans" cxnId="{FB283527-ED7C-4904-9B6A-FC96E6D38D5E}">
      <dgm:prSet/>
      <dgm:spPr/>
      <dgm:t>
        <a:bodyPr/>
        <a:lstStyle/>
        <a:p>
          <a:endParaRPr lang="sk-SK"/>
        </a:p>
      </dgm:t>
    </dgm:pt>
    <dgm:pt modelId="{0E10B734-063F-472C-83B1-9F10B6623184}" type="sibTrans" cxnId="{FB283527-ED7C-4904-9B6A-FC96E6D38D5E}">
      <dgm:prSet/>
      <dgm:spPr/>
      <dgm:t>
        <a:bodyPr/>
        <a:lstStyle/>
        <a:p>
          <a:endParaRPr lang="sk-SK"/>
        </a:p>
      </dgm:t>
    </dgm:pt>
    <dgm:pt modelId="{95C4AAEE-8E6B-487E-BC09-1589FA69A2A0}">
      <dgm:prSet/>
      <dgm:spPr/>
      <dgm:t>
        <a:bodyPr/>
        <a:lstStyle/>
        <a:p>
          <a:pPr rtl="0"/>
          <a:r>
            <a:rPr lang="sk-SK" dirty="0" smtClean="0"/>
            <a:t>Tehla</a:t>
          </a:r>
          <a:endParaRPr lang="en-US" dirty="0"/>
        </a:p>
      </dgm:t>
    </dgm:pt>
    <dgm:pt modelId="{A4C9581F-D34F-4BF2-B47A-2F4E39316B0E}" type="parTrans" cxnId="{F5AA51CE-6BFC-4830-A53C-40D3EAEE57FA}">
      <dgm:prSet/>
      <dgm:spPr/>
      <dgm:t>
        <a:bodyPr/>
        <a:lstStyle/>
        <a:p>
          <a:endParaRPr lang="sk-SK"/>
        </a:p>
      </dgm:t>
    </dgm:pt>
    <dgm:pt modelId="{C74DE07A-7FD2-4196-9C78-6AF672513B91}" type="sibTrans" cxnId="{F5AA51CE-6BFC-4830-A53C-40D3EAEE57FA}">
      <dgm:prSet/>
      <dgm:spPr/>
      <dgm:t>
        <a:bodyPr/>
        <a:lstStyle/>
        <a:p>
          <a:endParaRPr lang="sk-SK"/>
        </a:p>
      </dgm:t>
    </dgm:pt>
    <dgm:pt modelId="{350CA78C-0E95-461C-97CA-AF340505638E}">
      <dgm:prSet/>
      <dgm:spPr/>
      <dgm:t>
        <a:bodyPr/>
        <a:lstStyle/>
        <a:p>
          <a:pPr rtl="0"/>
          <a:r>
            <a:rPr lang="sk-SK" dirty="0" smtClean="0"/>
            <a:t>Vaječné </a:t>
          </a:r>
          <a:r>
            <a:rPr lang="sk-SK" dirty="0" err="1" smtClean="0"/>
            <a:t>škupinky</a:t>
          </a:r>
          <a:endParaRPr lang="en-US" dirty="0"/>
        </a:p>
      </dgm:t>
    </dgm:pt>
    <dgm:pt modelId="{40E97095-31A6-4CC2-BAEE-A22DF77A9ECD}" type="parTrans" cxnId="{45561574-7C6B-4F63-B3A6-B1A4CCAD9CF8}">
      <dgm:prSet/>
      <dgm:spPr/>
      <dgm:t>
        <a:bodyPr/>
        <a:lstStyle/>
        <a:p>
          <a:endParaRPr lang="sk-SK"/>
        </a:p>
      </dgm:t>
    </dgm:pt>
    <dgm:pt modelId="{819A75A2-1F36-45FF-A661-3F5E6F62F4F9}" type="sibTrans" cxnId="{45561574-7C6B-4F63-B3A6-B1A4CCAD9CF8}">
      <dgm:prSet/>
      <dgm:spPr/>
      <dgm:t>
        <a:bodyPr/>
        <a:lstStyle/>
        <a:p>
          <a:endParaRPr lang="sk-SK"/>
        </a:p>
      </dgm:t>
    </dgm:pt>
    <dgm:pt modelId="{57162CC1-9236-4712-AF26-E7E88572BB64}">
      <dgm:prSet/>
      <dgm:spPr/>
      <dgm:t>
        <a:bodyPr/>
        <a:lstStyle/>
        <a:p>
          <a:pPr rtl="0"/>
          <a:r>
            <a:rPr lang="sk-SK" dirty="0" err="1" smtClean="0"/>
            <a:t>Zeolit</a:t>
          </a:r>
          <a:endParaRPr lang="en-US" dirty="0"/>
        </a:p>
      </dgm:t>
    </dgm:pt>
    <dgm:pt modelId="{54125B7B-40A1-478C-AE29-223BA22D9782}" type="parTrans" cxnId="{5FA23DB9-D500-4CF9-AB73-D9CDE79C76E2}">
      <dgm:prSet/>
      <dgm:spPr/>
      <dgm:t>
        <a:bodyPr/>
        <a:lstStyle/>
        <a:p>
          <a:endParaRPr lang="sk-SK"/>
        </a:p>
      </dgm:t>
    </dgm:pt>
    <dgm:pt modelId="{EB7851F5-CB7E-4CE7-B8C7-BF9402F84663}" type="sibTrans" cxnId="{5FA23DB9-D500-4CF9-AB73-D9CDE79C76E2}">
      <dgm:prSet/>
      <dgm:spPr/>
      <dgm:t>
        <a:bodyPr/>
        <a:lstStyle/>
        <a:p>
          <a:endParaRPr lang="sk-SK"/>
        </a:p>
      </dgm:t>
    </dgm:pt>
    <dgm:pt modelId="{94B7EEED-0109-4CB9-8E6C-9467B0DF0355}" type="pres">
      <dgm:prSet presAssocID="{E3F5ABA6-84E7-49F3-934B-DD30AAF1BB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976F586-7075-46B4-BB7F-D8FBCCB3F9D0}" type="pres">
      <dgm:prSet presAssocID="{F6CF8BC1-E069-40F0-8BAD-6BAB7BC13490}" presName="linNode" presStyleCnt="0"/>
      <dgm:spPr/>
    </dgm:pt>
    <dgm:pt modelId="{524BF8F1-48D9-4389-ADE3-6E9EB1954EA0}" type="pres">
      <dgm:prSet presAssocID="{F6CF8BC1-E069-40F0-8BAD-6BAB7BC1349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A7C5CF-B7BE-4D82-BFDD-53333FDBD582}" type="pres">
      <dgm:prSet presAssocID="{F6CF8BC1-E069-40F0-8BAD-6BAB7BC1349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C2B50CD-9641-464B-B3BF-3BA883690C03}" srcId="{F6CF8BC1-E069-40F0-8BAD-6BAB7BC13490}" destId="{B1D58DE0-C313-4876-AFF3-C67B42CB69D9}" srcOrd="2" destOrd="0" parTransId="{A7AF2199-AA52-499F-8A5D-8B4D8CBCFCA9}" sibTransId="{D1B07B63-20F7-43F7-9AD5-0D65CBB80130}"/>
    <dgm:cxn modelId="{3BA1D1D2-DA4F-441A-9692-DB071067F6D4}" type="presOf" srcId="{350CA78C-0E95-461C-97CA-AF340505638E}" destId="{F4A7C5CF-B7BE-4D82-BFDD-53333FDBD582}" srcOrd="0" destOrd="7" presId="urn:microsoft.com/office/officeart/2005/8/layout/vList5"/>
    <dgm:cxn modelId="{8D2F308D-DC36-4B0E-AA58-0595D9A4421F}" type="presOf" srcId="{70CDC974-5728-4B51-AD28-8C34DFC1FCB5}" destId="{F4A7C5CF-B7BE-4D82-BFDD-53333FDBD582}" srcOrd="0" destOrd="1" presId="urn:microsoft.com/office/officeart/2005/8/layout/vList5"/>
    <dgm:cxn modelId="{FB051F51-3D1A-4E50-B9FA-BC4CE9846F54}" type="presOf" srcId="{208F0281-0505-4B87-BFE4-704663BE98C4}" destId="{F4A7C5CF-B7BE-4D82-BFDD-53333FDBD582}" srcOrd="0" destOrd="0" presId="urn:microsoft.com/office/officeart/2005/8/layout/vList5"/>
    <dgm:cxn modelId="{F5AA51CE-6BFC-4830-A53C-40D3EAEE57FA}" srcId="{F6CF8BC1-E069-40F0-8BAD-6BAB7BC13490}" destId="{95C4AAEE-8E6B-487E-BC09-1589FA69A2A0}" srcOrd="6" destOrd="0" parTransId="{A4C9581F-D34F-4BF2-B47A-2F4E39316B0E}" sibTransId="{C74DE07A-7FD2-4196-9C78-6AF672513B91}"/>
    <dgm:cxn modelId="{30C78552-FC26-428D-8CA2-56B0FAA57DFB}" type="presOf" srcId="{589C1420-DC6F-4687-AC3C-A3561488A655}" destId="{F4A7C5CF-B7BE-4D82-BFDD-53333FDBD582}" srcOrd="0" destOrd="4" presId="urn:microsoft.com/office/officeart/2005/8/layout/vList5"/>
    <dgm:cxn modelId="{01C258C4-B60A-423E-A7A5-63F7674C4595}" srcId="{F6CF8BC1-E069-40F0-8BAD-6BAB7BC13490}" destId="{F2AD1623-1449-43A6-A1CD-2CAB71206AEA}" srcOrd="3" destOrd="0" parTransId="{92821250-8EF8-48DF-8485-61F2FE7B2673}" sibTransId="{7CD4ABE1-921B-4492-A31F-7F130DA90A2C}"/>
    <dgm:cxn modelId="{920E7F5E-84CC-47FC-8916-9E0D119E5F19}" srcId="{E3F5ABA6-84E7-49F3-934B-DD30AAF1BBAE}" destId="{F6CF8BC1-E069-40F0-8BAD-6BAB7BC13490}" srcOrd="0" destOrd="0" parTransId="{349A5859-D0A6-4BC5-AE3A-B382373A66BF}" sibTransId="{026543AA-D541-4922-A547-E335F118AD45}"/>
    <dgm:cxn modelId="{A8E36DC9-6584-4005-BCF0-D5BE84431E6B}" type="presOf" srcId="{E3F5ABA6-84E7-49F3-934B-DD30AAF1BBAE}" destId="{94B7EEED-0109-4CB9-8E6C-9467B0DF0355}" srcOrd="0" destOrd="0" presId="urn:microsoft.com/office/officeart/2005/8/layout/vList5"/>
    <dgm:cxn modelId="{FB283527-ED7C-4904-9B6A-FC96E6D38D5E}" srcId="{F6CF8BC1-E069-40F0-8BAD-6BAB7BC13490}" destId="{C86C149A-9C40-4E73-9436-A409671ECA11}" srcOrd="5" destOrd="0" parTransId="{7C512BCC-15D3-4475-AE6E-A71368962287}" sibTransId="{0E10B734-063F-472C-83B1-9F10B6623184}"/>
    <dgm:cxn modelId="{0C4BCF94-DABE-4543-A391-2611DAAC1EF4}" srcId="{F6CF8BC1-E069-40F0-8BAD-6BAB7BC13490}" destId="{208F0281-0505-4B87-BFE4-704663BE98C4}" srcOrd="0" destOrd="0" parTransId="{AF503076-23AF-44A7-9D40-DA6D4D409BCF}" sibTransId="{9217E320-3F94-4A42-A70A-CB12CF43F89A}"/>
    <dgm:cxn modelId="{7C7FFC98-41B7-4C7C-9BE9-7CC00BFD1982}" type="presOf" srcId="{B1D58DE0-C313-4876-AFF3-C67B42CB69D9}" destId="{F4A7C5CF-B7BE-4D82-BFDD-53333FDBD582}" srcOrd="0" destOrd="2" presId="urn:microsoft.com/office/officeart/2005/8/layout/vList5"/>
    <dgm:cxn modelId="{5F1FDFCD-95D0-43D3-8216-2C16AC52AC6B}" type="presOf" srcId="{57162CC1-9236-4712-AF26-E7E88572BB64}" destId="{F4A7C5CF-B7BE-4D82-BFDD-53333FDBD582}" srcOrd="0" destOrd="8" presId="urn:microsoft.com/office/officeart/2005/8/layout/vList5"/>
    <dgm:cxn modelId="{D79EE8F7-3FC4-4C80-B7F0-4A181530E248}" type="presOf" srcId="{F6CF8BC1-E069-40F0-8BAD-6BAB7BC13490}" destId="{524BF8F1-48D9-4389-ADE3-6E9EB1954EA0}" srcOrd="0" destOrd="0" presId="urn:microsoft.com/office/officeart/2005/8/layout/vList5"/>
    <dgm:cxn modelId="{078A285A-0C23-484B-8BF4-7713B804A75B}" srcId="{F6CF8BC1-E069-40F0-8BAD-6BAB7BC13490}" destId="{589C1420-DC6F-4687-AC3C-A3561488A655}" srcOrd="4" destOrd="0" parTransId="{7452B151-8E99-4FF6-875A-BC1D7FF54DB4}" sibTransId="{5CEFC417-3A8F-420B-9C68-AE5C9678B3C5}"/>
    <dgm:cxn modelId="{A80E9A7F-B8D0-41C1-AC32-AA28F2DEB379}" srcId="{F6CF8BC1-E069-40F0-8BAD-6BAB7BC13490}" destId="{70CDC974-5728-4B51-AD28-8C34DFC1FCB5}" srcOrd="1" destOrd="0" parTransId="{5C3D1D25-BCDA-4C37-9999-77B3A6E31FEF}" sibTransId="{0136CB3D-B216-4392-8C8B-296488FD6329}"/>
    <dgm:cxn modelId="{5FA23DB9-D500-4CF9-AB73-D9CDE79C76E2}" srcId="{F6CF8BC1-E069-40F0-8BAD-6BAB7BC13490}" destId="{57162CC1-9236-4712-AF26-E7E88572BB64}" srcOrd="8" destOrd="0" parTransId="{54125B7B-40A1-478C-AE29-223BA22D9782}" sibTransId="{EB7851F5-CB7E-4CE7-B8C7-BF9402F84663}"/>
    <dgm:cxn modelId="{45561574-7C6B-4F63-B3A6-B1A4CCAD9CF8}" srcId="{F6CF8BC1-E069-40F0-8BAD-6BAB7BC13490}" destId="{350CA78C-0E95-461C-97CA-AF340505638E}" srcOrd="7" destOrd="0" parTransId="{40E97095-31A6-4CC2-BAEE-A22DF77A9ECD}" sibTransId="{819A75A2-1F36-45FF-A661-3F5E6F62F4F9}"/>
    <dgm:cxn modelId="{9F988C24-2BCD-4760-98AD-D887FD3F096E}" type="presOf" srcId="{C86C149A-9C40-4E73-9436-A409671ECA11}" destId="{F4A7C5CF-B7BE-4D82-BFDD-53333FDBD582}" srcOrd="0" destOrd="5" presId="urn:microsoft.com/office/officeart/2005/8/layout/vList5"/>
    <dgm:cxn modelId="{D1BB22AB-0E3E-4740-B76E-E5D88EF5B204}" type="presOf" srcId="{F2AD1623-1449-43A6-A1CD-2CAB71206AEA}" destId="{F4A7C5CF-B7BE-4D82-BFDD-53333FDBD582}" srcOrd="0" destOrd="3" presId="urn:microsoft.com/office/officeart/2005/8/layout/vList5"/>
    <dgm:cxn modelId="{1515B2B2-1EFC-4C43-A311-46162BF541F3}" type="presOf" srcId="{95C4AAEE-8E6B-487E-BC09-1589FA69A2A0}" destId="{F4A7C5CF-B7BE-4D82-BFDD-53333FDBD582}" srcOrd="0" destOrd="6" presId="urn:microsoft.com/office/officeart/2005/8/layout/vList5"/>
    <dgm:cxn modelId="{83906AA5-262E-48DD-AD38-910D2FD28B2D}" type="presParOf" srcId="{94B7EEED-0109-4CB9-8E6C-9467B0DF0355}" destId="{E976F586-7075-46B4-BB7F-D8FBCCB3F9D0}" srcOrd="0" destOrd="0" presId="urn:microsoft.com/office/officeart/2005/8/layout/vList5"/>
    <dgm:cxn modelId="{731855C6-04CF-401F-864E-05FE37860FAA}" type="presParOf" srcId="{E976F586-7075-46B4-BB7F-D8FBCCB3F9D0}" destId="{524BF8F1-48D9-4389-ADE3-6E9EB1954EA0}" srcOrd="0" destOrd="0" presId="urn:microsoft.com/office/officeart/2005/8/layout/vList5"/>
    <dgm:cxn modelId="{4CD3B279-4A9A-4831-ADE9-8F3CAD8EB2CA}" type="presParOf" srcId="{E976F586-7075-46B4-BB7F-D8FBCCB3F9D0}" destId="{F4A7C5CF-B7BE-4D82-BFDD-53333FDBD5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5ABA6-84E7-49F3-934B-DD30AAF1BB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CF8BC1-E069-40F0-8BAD-6BAB7BC13490}">
      <dgm:prSet custT="1"/>
      <dgm:spPr/>
      <dgm:t>
        <a:bodyPr/>
        <a:lstStyle/>
        <a:p>
          <a:pPr rtl="0"/>
          <a:r>
            <a:rPr lang="sk-SK" sz="3200" dirty="0" smtClean="0"/>
            <a:t>Typy agresívnych prostredí</a:t>
          </a:r>
          <a:endParaRPr lang="en-US" sz="3200" dirty="0"/>
        </a:p>
      </dgm:t>
    </dgm:pt>
    <dgm:pt modelId="{349A5859-D0A6-4BC5-AE3A-B382373A66BF}" type="parTrans" cxnId="{920E7F5E-84CC-47FC-8916-9E0D119E5F19}">
      <dgm:prSet/>
      <dgm:spPr/>
      <dgm:t>
        <a:bodyPr/>
        <a:lstStyle/>
        <a:p>
          <a:endParaRPr lang="sk-SK"/>
        </a:p>
      </dgm:t>
    </dgm:pt>
    <dgm:pt modelId="{026543AA-D541-4922-A547-E335F118AD45}" type="sibTrans" cxnId="{920E7F5E-84CC-47FC-8916-9E0D119E5F19}">
      <dgm:prSet/>
      <dgm:spPr/>
      <dgm:t>
        <a:bodyPr/>
        <a:lstStyle/>
        <a:p>
          <a:endParaRPr lang="sk-SK"/>
        </a:p>
      </dgm:t>
    </dgm:pt>
    <dgm:pt modelId="{208F0281-0505-4B87-BFE4-704663BE98C4}">
      <dgm:prSet custT="1"/>
      <dgm:spPr/>
      <dgm:t>
        <a:bodyPr/>
        <a:lstStyle/>
        <a:p>
          <a:pPr rtl="0"/>
          <a:r>
            <a:rPr lang="sk-SK" sz="2000" dirty="0" smtClean="0"/>
            <a:t>Pitná voda</a:t>
          </a:r>
          <a:endParaRPr lang="en-US" sz="2000" dirty="0"/>
        </a:p>
      </dgm:t>
    </dgm:pt>
    <dgm:pt modelId="{AF503076-23AF-44A7-9D40-DA6D4D409BCF}" type="parTrans" cxnId="{0C4BCF94-DABE-4543-A391-2611DAAC1EF4}">
      <dgm:prSet/>
      <dgm:spPr/>
      <dgm:t>
        <a:bodyPr/>
        <a:lstStyle/>
        <a:p>
          <a:endParaRPr lang="sk-SK"/>
        </a:p>
      </dgm:t>
    </dgm:pt>
    <dgm:pt modelId="{9217E320-3F94-4A42-A70A-CB12CF43F89A}" type="sibTrans" cxnId="{0C4BCF94-DABE-4543-A391-2611DAAC1EF4}">
      <dgm:prSet/>
      <dgm:spPr/>
      <dgm:t>
        <a:bodyPr/>
        <a:lstStyle/>
        <a:p>
          <a:endParaRPr lang="sk-SK"/>
        </a:p>
      </dgm:t>
    </dgm:pt>
    <dgm:pt modelId="{70CDC974-5728-4B51-AD28-8C34DFC1FCB5}">
      <dgm:prSet custT="1"/>
      <dgm:spPr/>
      <dgm:t>
        <a:bodyPr/>
        <a:lstStyle/>
        <a:p>
          <a:pPr rtl="0"/>
          <a:r>
            <a:rPr lang="sk-SK" sz="2000" dirty="0" err="1" smtClean="0"/>
            <a:t>Deionizovaná</a:t>
          </a:r>
          <a:r>
            <a:rPr lang="sk-SK" sz="2000" dirty="0" smtClean="0"/>
            <a:t> voda</a:t>
          </a:r>
          <a:endParaRPr lang="en-US" sz="2000" dirty="0"/>
        </a:p>
      </dgm:t>
    </dgm:pt>
    <dgm:pt modelId="{5C3D1D25-BCDA-4C37-9999-77B3A6E31FEF}" type="parTrans" cxnId="{A80E9A7F-B8D0-41C1-AC32-AA28F2DEB379}">
      <dgm:prSet/>
      <dgm:spPr/>
      <dgm:t>
        <a:bodyPr/>
        <a:lstStyle/>
        <a:p>
          <a:endParaRPr lang="sk-SK"/>
        </a:p>
      </dgm:t>
    </dgm:pt>
    <dgm:pt modelId="{0136CB3D-B216-4392-8C8B-296488FD6329}" type="sibTrans" cxnId="{A80E9A7F-B8D0-41C1-AC32-AA28F2DEB379}">
      <dgm:prSet/>
      <dgm:spPr/>
      <dgm:t>
        <a:bodyPr/>
        <a:lstStyle/>
        <a:p>
          <a:endParaRPr lang="sk-SK"/>
        </a:p>
      </dgm:t>
    </dgm:pt>
    <dgm:pt modelId="{B1D58DE0-C313-4876-AFF3-C67B42CB69D9}">
      <dgm:prSet custT="1"/>
      <dgm:spPr/>
      <dgm:t>
        <a:bodyPr/>
        <a:lstStyle/>
        <a:p>
          <a:pPr rtl="0"/>
          <a:r>
            <a:rPr lang="sk-SK" sz="2000" dirty="0" smtClean="0"/>
            <a:t>Prírodný kyslý dážď</a:t>
          </a:r>
          <a:endParaRPr lang="en-US" sz="2000" dirty="0"/>
        </a:p>
      </dgm:t>
    </dgm:pt>
    <dgm:pt modelId="{A7AF2199-AA52-499F-8A5D-8B4D8CBCFCA9}" type="parTrans" cxnId="{CC2B50CD-9641-464B-B3BF-3BA883690C03}">
      <dgm:prSet/>
      <dgm:spPr/>
      <dgm:t>
        <a:bodyPr/>
        <a:lstStyle/>
        <a:p>
          <a:endParaRPr lang="sk-SK"/>
        </a:p>
      </dgm:t>
    </dgm:pt>
    <dgm:pt modelId="{D1B07B63-20F7-43F7-9AD5-0D65CBB80130}" type="sibTrans" cxnId="{CC2B50CD-9641-464B-B3BF-3BA883690C03}">
      <dgm:prSet/>
      <dgm:spPr/>
      <dgm:t>
        <a:bodyPr/>
        <a:lstStyle/>
        <a:p>
          <a:endParaRPr lang="sk-SK"/>
        </a:p>
      </dgm:t>
    </dgm:pt>
    <dgm:pt modelId="{F2AD1623-1449-43A6-A1CD-2CAB71206AEA}">
      <dgm:prSet custT="1"/>
      <dgm:spPr/>
      <dgm:t>
        <a:bodyPr/>
        <a:lstStyle/>
        <a:p>
          <a:pPr rtl="0"/>
          <a:r>
            <a:rPr lang="sk-SK" sz="2000" dirty="0" smtClean="0"/>
            <a:t>Modelový kyslý dážď</a:t>
          </a:r>
          <a:endParaRPr lang="en-US" sz="2000" dirty="0"/>
        </a:p>
      </dgm:t>
    </dgm:pt>
    <dgm:pt modelId="{92821250-8EF8-48DF-8485-61F2FE7B2673}" type="parTrans" cxnId="{01C258C4-B60A-423E-A7A5-63F7674C4595}">
      <dgm:prSet/>
      <dgm:spPr/>
      <dgm:t>
        <a:bodyPr/>
        <a:lstStyle/>
        <a:p>
          <a:endParaRPr lang="sk-SK"/>
        </a:p>
      </dgm:t>
    </dgm:pt>
    <dgm:pt modelId="{7CD4ABE1-921B-4492-A31F-7F130DA90A2C}" type="sibTrans" cxnId="{01C258C4-B60A-423E-A7A5-63F7674C4595}">
      <dgm:prSet/>
      <dgm:spPr/>
      <dgm:t>
        <a:bodyPr/>
        <a:lstStyle/>
        <a:p>
          <a:endParaRPr lang="sk-SK"/>
        </a:p>
      </dgm:t>
    </dgm:pt>
    <dgm:pt modelId="{589C1420-DC6F-4687-AC3C-A3561488A655}">
      <dgm:prSet custT="1"/>
      <dgm:spPr/>
      <dgm:t>
        <a:bodyPr/>
        <a:lstStyle/>
        <a:p>
          <a:pPr rtl="0"/>
          <a:r>
            <a:rPr lang="sk-SK" sz="2000" dirty="0" smtClean="0"/>
            <a:t>Síranové roztoky (H</a:t>
          </a:r>
          <a:r>
            <a:rPr lang="sk-SK" sz="2000" baseline="-25000" dirty="0" smtClean="0"/>
            <a:t>2</a:t>
          </a:r>
          <a:r>
            <a:rPr lang="sk-SK" sz="2000" dirty="0" smtClean="0"/>
            <a:t>SO</a:t>
          </a:r>
          <a:r>
            <a:rPr lang="sk-SK" sz="2000" baseline="-25000" dirty="0" smtClean="0"/>
            <a:t>4</a:t>
          </a:r>
          <a:r>
            <a:rPr lang="sk-SK" sz="2000" dirty="0" smtClean="0"/>
            <a:t>, MgSO</a:t>
          </a:r>
          <a:r>
            <a:rPr lang="sk-SK" sz="2000" baseline="-25000" dirty="0" smtClean="0"/>
            <a:t>4</a:t>
          </a:r>
          <a:r>
            <a:rPr lang="sk-SK" sz="2000" dirty="0" smtClean="0"/>
            <a:t>, Na</a:t>
          </a:r>
          <a:r>
            <a:rPr lang="sk-SK" sz="2000" baseline="-25000" dirty="0" smtClean="0"/>
            <a:t>2</a:t>
          </a:r>
          <a:r>
            <a:rPr lang="sk-SK" sz="2000" dirty="0" smtClean="0"/>
            <a:t>SO</a:t>
          </a:r>
          <a:r>
            <a:rPr lang="sk-SK" sz="2000" baseline="-25000" dirty="0" smtClean="0"/>
            <a:t>4</a:t>
          </a:r>
          <a:r>
            <a:rPr lang="sk-SK" sz="2000" dirty="0" smtClean="0"/>
            <a:t>)</a:t>
          </a:r>
          <a:endParaRPr lang="en-US" sz="2000" dirty="0"/>
        </a:p>
      </dgm:t>
    </dgm:pt>
    <dgm:pt modelId="{7452B151-8E99-4FF6-875A-BC1D7FF54DB4}" type="parTrans" cxnId="{078A285A-0C23-484B-8BF4-7713B804A75B}">
      <dgm:prSet/>
      <dgm:spPr/>
      <dgm:t>
        <a:bodyPr/>
        <a:lstStyle/>
        <a:p>
          <a:endParaRPr lang="sk-SK"/>
        </a:p>
      </dgm:t>
    </dgm:pt>
    <dgm:pt modelId="{5CEFC417-3A8F-420B-9C68-AE5C9678B3C5}" type="sibTrans" cxnId="{078A285A-0C23-484B-8BF4-7713B804A75B}">
      <dgm:prSet/>
      <dgm:spPr/>
      <dgm:t>
        <a:bodyPr/>
        <a:lstStyle/>
        <a:p>
          <a:endParaRPr lang="sk-SK"/>
        </a:p>
      </dgm:t>
    </dgm:pt>
    <dgm:pt modelId="{C6859F7C-9429-4ECF-A126-32BE6A2396B4}">
      <dgm:prSet custT="1"/>
      <dgm:spPr/>
      <dgm:t>
        <a:bodyPr/>
        <a:lstStyle/>
        <a:p>
          <a:pPr rtl="0"/>
          <a:r>
            <a:rPr lang="sk-SK" sz="2000" dirty="0" smtClean="0"/>
            <a:t>Bakteriálne prostredie (síru-oxidujúce baktérie, síran-redukujúce baktérie)</a:t>
          </a:r>
          <a:endParaRPr lang="en-US" sz="2000" dirty="0"/>
        </a:p>
      </dgm:t>
    </dgm:pt>
    <dgm:pt modelId="{98914D04-A5A8-4401-B9AE-ACA2F70A4313}" type="parTrans" cxnId="{3A9C1517-9FBB-4497-A06E-87AEC88A838C}">
      <dgm:prSet/>
      <dgm:spPr/>
      <dgm:t>
        <a:bodyPr/>
        <a:lstStyle/>
        <a:p>
          <a:endParaRPr lang="sk-SK"/>
        </a:p>
      </dgm:t>
    </dgm:pt>
    <dgm:pt modelId="{08321D83-3DE9-480F-9D66-4D901DF9774A}" type="sibTrans" cxnId="{3A9C1517-9FBB-4497-A06E-87AEC88A838C}">
      <dgm:prSet/>
      <dgm:spPr/>
      <dgm:t>
        <a:bodyPr/>
        <a:lstStyle/>
        <a:p>
          <a:endParaRPr lang="sk-SK"/>
        </a:p>
      </dgm:t>
    </dgm:pt>
    <dgm:pt modelId="{DD64C2B8-E4D2-4068-8FD3-0448F7971C06}">
      <dgm:prSet custT="1"/>
      <dgm:spPr/>
      <dgm:t>
        <a:bodyPr/>
        <a:lstStyle/>
        <a:p>
          <a:pPr rtl="0"/>
          <a:r>
            <a:rPr lang="sk-SK" sz="2000" dirty="0" smtClean="0"/>
            <a:t>Chloridové prostredie</a:t>
          </a:r>
          <a:endParaRPr lang="en-US" sz="2000" dirty="0"/>
        </a:p>
      </dgm:t>
    </dgm:pt>
    <dgm:pt modelId="{524EB001-F33A-4C16-BB7E-64D4605CCB84}" type="parTrans" cxnId="{D37E37EA-C8C2-4638-AA39-9112C5E05E9E}">
      <dgm:prSet/>
      <dgm:spPr/>
      <dgm:t>
        <a:bodyPr/>
        <a:lstStyle/>
        <a:p>
          <a:endParaRPr lang="sk-SK"/>
        </a:p>
      </dgm:t>
    </dgm:pt>
    <dgm:pt modelId="{C6A77662-DEB2-449C-8EF6-E55E97E5337D}" type="sibTrans" cxnId="{D37E37EA-C8C2-4638-AA39-9112C5E05E9E}">
      <dgm:prSet/>
      <dgm:spPr/>
      <dgm:t>
        <a:bodyPr/>
        <a:lstStyle/>
        <a:p>
          <a:endParaRPr lang="sk-SK"/>
        </a:p>
      </dgm:t>
    </dgm:pt>
    <dgm:pt modelId="{94B7EEED-0109-4CB9-8E6C-9467B0DF0355}" type="pres">
      <dgm:prSet presAssocID="{E3F5ABA6-84E7-49F3-934B-DD30AAF1BB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976F586-7075-46B4-BB7F-D8FBCCB3F9D0}" type="pres">
      <dgm:prSet presAssocID="{F6CF8BC1-E069-40F0-8BAD-6BAB7BC13490}" presName="linNode" presStyleCnt="0"/>
      <dgm:spPr/>
    </dgm:pt>
    <dgm:pt modelId="{524BF8F1-48D9-4389-ADE3-6E9EB1954EA0}" type="pres">
      <dgm:prSet presAssocID="{F6CF8BC1-E069-40F0-8BAD-6BAB7BC1349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A7C5CF-B7BE-4D82-BFDD-53333FDBD582}" type="pres">
      <dgm:prSet presAssocID="{F6CF8BC1-E069-40F0-8BAD-6BAB7BC1349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C2B50CD-9641-464B-B3BF-3BA883690C03}" srcId="{F6CF8BC1-E069-40F0-8BAD-6BAB7BC13490}" destId="{B1D58DE0-C313-4876-AFF3-C67B42CB69D9}" srcOrd="2" destOrd="0" parTransId="{A7AF2199-AA52-499F-8A5D-8B4D8CBCFCA9}" sibTransId="{D1B07B63-20F7-43F7-9AD5-0D65CBB80130}"/>
    <dgm:cxn modelId="{8D31B431-8830-4422-830D-DCE8FB022792}" type="presOf" srcId="{C6859F7C-9429-4ECF-A126-32BE6A2396B4}" destId="{F4A7C5CF-B7BE-4D82-BFDD-53333FDBD582}" srcOrd="0" destOrd="5" presId="urn:microsoft.com/office/officeart/2005/8/layout/vList5"/>
    <dgm:cxn modelId="{8D2F308D-DC36-4B0E-AA58-0595D9A4421F}" type="presOf" srcId="{70CDC974-5728-4B51-AD28-8C34DFC1FCB5}" destId="{F4A7C5CF-B7BE-4D82-BFDD-53333FDBD582}" srcOrd="0" destOrd="1" presId="urn:microsoft.com/office/officeart/2005/8/layout/vList5"/>
    <dgm:cxn modelId="{FB051F51-3D1A-4E50-B9FA-BC4CE9846F54}" type="presOf" srcId="{208F0281-0505-4B87-BFE4-704663BE98C4}" destId="{F4A7C5CF-B7BE-4D82-BFDD-53333FDBD582}" srcOrd="0" destOrd="0" presId="urn:microsoft.com/office/officeart/2005/8/layout/vList5"/>
    <dgm:cxn modelId="{3A9C1517-9FBB-4497-A06E-87AEC88A838C}" srcId="{F6CF8BC1-E069-40F0-8BAD-6BAB7BC13490}" destId="{C6859F7C-9429-4ECF-A126-32BE6A2396B4}" srcOrd="5" destOrd="0" parTransId="{98914D04-A5A8-4401-B9AE-ACA2F70A4313}" sibTransId="{08321D83-3DE9-480F-9D66-4D901DF9774A}"/>
    <dgm:cxn modelId="{30C78552-FC26-428D-8CA2-56B0FAA57DFB}" type="presOf" srcId="{589C1420-DC6F-4687-AC3C-A3561488A655}" destId="{F4A7C5CF-B7BE-4D82-BFDD-53333FDBD582}" srcOrd="0" destOrd="4" presId="urn:microsoft.com/office/officeart/2005/8/layout/vList5"/>
    <dgm:cxn modelId="{01C258C4-B60A-423E-A7A5-63F7674C4595}" srcId="{F6CF8BC1-E069-40F0-8BAD-6BAB7BC13490}" destId="{F2AD1623-1449-43A6-A1CD-2CAB71206AEA}" srcOrd="3" destOrd="0" parTransId="{92821250-8EF8-48DF-8485-61F2FE7B2673}" sibTransId="{7CD4ABE1-921B-4492-A31F-7F130DA90A2C}"/>
    <dgm:cxn modelId="{D37E37EA-C8C2-4638-AA39-9112C5E05E9E}" srcId="{F6CF8BC1-E069-40F0-8BAD-6BAB7BC13490}" destId="{DD64C2B8-E4D2-4068-8FD3-0448F7971C06}" srcOrd="6" destOrd="0" parTransId="{524EB001-F33A-4C16-BB7E-64D4605CCB84}" sibTransId="{C6A77662-DEB2-449C-8EF6-E55E97E5337D}"/>
    <dgm:cxn modelId="{920E7F5E-84CC-47FC-8916-9E0D119E5F19}" srcId="{E3F5ABA6-84E7-49F3-934B-DD30AAF1BBAE}" destId="{F6CF8BC1-E069-40F0-8BAD-6BAB7BC13490}" srcOrd="0" destOrd="0" parTransId="{349A5859-D0A6-4BC5-AE3A-B382373A66BF}" sibTransId="{026543AA-D541-4922-A547-E335F118AD45}"/>
    <dgm:cxn modelId="{FCBDCD0C-2334-43F3-BA47-F28E8F1C096E}" type="presOf" srcId="{DD64C2B8-E4D2-4068-8FD3-0448F7971C06}" destId="{F4A7C5CF-B7BE-4D82-BFDD-53333FDBD582}" srcOrd="0" destOrd="6" presId="urn:microsoft.com/office/officeart/2005/8/layout/vList5"/>
    <dgm:cxn modelId="{A8E36DC9-6584-4005-BCF0-D5BE84431E6B}" type="presOf" srcId="{E3F5ABA6-84E7-49F3-934B-DD30AAF1BBAE}" destId="{94B7EEED-0109-4CB9-8E6C-9467B0DF0355}" srcOrd="0" destOrd="0" presId="urn:microsoft.com/office/officeart/2005/8/layout/vList5"/>
    <dgm:cxn modelId="{0C4BCF94-DABE-4543-A391-2611DAAC1EF4}" srcId="{F6CF8BC1-E069-40F0-8BAD-6BAB7BC13490}" destId="{208F0281-0505-4B87-BFE4-704663BE98C4}" srcOrd="0" destOrd="0" parTransId="{AF503076-23AF-44A7-9D40-DA6D4D409BCF}" sibTransId="{9217E320-3F94-4A42-A70A-CB12CF43F89A}"/>
    <dgm:cxn modelId="{7C7FFC98-41B7-4C7C-9BE9-7CC00BFD1982}" type="presOf" srcId="{B1D58DE0-C313-4876-AFF3-C67B42CB69D9}" destId="{F4A7C5CF-B7BE-4D82-BFDD-53333FDBD582}" srcOrd="0" destOrd="2" presId="urn:microsoft.com/office/officeart/2005/8/layout/vList5"/>
    <dgm:cxn modelId="{D79EE8F7-3FC4-4C80-B7F0-4A181530E248}" type="presOf" srcId="{F6CF8BC1-E069-40F0-8BAD-6BAB7BC13490}" destId="{524BF8F1-48D9-4389-ADE3-6E9EB1954EA0}" srcOrd="0" destOrd="0" presId="urn:microsoft.com/office/officeart/2005/8/layout/vList5"/>
    <dgm:cxn modelId="{078A285A-0C23-484B-8BF4-7713B804A75B}" srcId="{F6CF8BC1-E069-40F0-8BAD-6BAB7BC13490}" destId="{589C1420-DC6F-4687-AC3C-A3561488A655}" srcOrd="4" destOrd="0" parTransId="{7452B151-8E99-4FF6-875A-BC1D7FF54DB4}" sibTransId="{5CEFC417-3A8F-420B-9C68-AE5C9678B3C5}"/>
    <dgm:cxn modelId="{A80E9A7F-B8D0-41C1-AC32-AA28F2DEB379}" srcId="{F6CF8BC1-E069-40F0-8BAD-6BAB7BC13490}" destId="{70CDC974-5728-4B51-AD28-8C34DFC1FCB5}" srcOrd="1" destOrd="0" parTransId="{5C3D1D25-BCDA-4C37-9999-77B3A6E31FEF}" sibTransId="{0136CB3D-B216-4392-8C8B-296488FD6329}"/>
    <dgm:cxn modelId="{D1BB22AB-0E3E-4740-B76E-E5D88EF5B204}" type="presOf" srcId="{F2AD1623-1449-43A6-A1CD-2CAB71206AEA}" destId="{F4A7C5CF-B7BE-4D82-BFDD-53333FDBD582}" srcOrd="0" destOrd="3" presId="urn:microsoft.com/office/officeart/2005/8/layout/vList5"/>
    <dgm:cxn modelId="{83906AA5-262E-48DD-AD38-910D2FD28B2D}" type="presParOf" srcId="{94B7EEED-0109-4CB9-8E6C-9467B0DF0355}" destId="{E976F586-7075-46B4-BB7F-D8FBCCB3F9D0}" srcOrd="0" destOrd="0" presId="urn:microsoft.com/office/officeart/2005/8/layout/vList5"/>
    <dgm:cxn modelId="{731855C6-04CF-401F-864E-05FE37860FAA}" type="presParOf" srcId="{E976F586-7075-46B4-BB7F-D8FBCCB3F9D0}" destId="{524BF8F1-48D9-4389-ADE3-6E9EB1954EA0}" srcOrd="0" destOrd="0" presId="urn:microsoft.com/office/officeart/2005/8/layout/vList5"/>
    <dgm:cxn modelId="{4CD3B279-4A9A-4831-ADE9-8F3CAD8EB2CA}" type="presParOf" srcId="{E976F586-7075-46B4-BB7F-D8FBCCB3F9D0}" destId="{F4A7C5CF-B7BE-4D82-BFDD-53333FDBD5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F5ABA6-84E7-49F3-934B-DD30AAF1BB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CF8BC1-E069-40F0-8BAD-6BAB7BC13490}">
      <dgm:prSet custT="1"/>
      <dgm:spPr/>
      <dgm:t>
        <a:bodyPr/>
        <a:lstStyle/>
        <a:p>
          <a:pPr rtl="0"/>
          <a:r>
            <a:rPr lang="sk-SK" sz="3200" dirty="0" smtClean="0"/>
            <a:t>Druhy testovacích procedúr</a:t>
          </a:r>
          <a:endParaRPr lang="en-US" sz="3200" dirty="0"/>
        </a:p>
      </dgm:t>
    </dgm:pt>
    <dgm:pt modelId="{349A5859-D0A6-4BC5-AE3A-B382373A66BF}" type="parTrans" cxnId="{920E7F5E-84CC-47FC-8916-9E0D119E5F19}">
      <dgm:prSet/>
      <dgm:spPr/>
      <dgm:t>
        <a:bodyPr/>
        <a:lstStyle/>
        <a:p>
          <a:endParaRPr lang="sk-SK"/>
        </a:p>
      </dgm:t>
    </dgm:pt>
    <dgm:pt modelId="{026543AA-D541-4922-A547-E335F118AD45}" type="sibTrans" cxnId="{920E7F5E-84CC-47FC-8916-9E0D119E5F19}">
      <dgm:prSet/>
      <dgm:spPr/>
      <dgm:t>
        <a:bodyPr/>
        <a:lstStyle/>
        <a:p>
          <a:endParaRPr lang="sk-SK"/>
        </a:p>
      </dgm:t>
    </dgm:pt>
    <dgm:pt modelId="{208F0281-0505-4B87-BFE4-704663BE98C4}">
      <dgm:prSet custT="1"/>
      <dgm:spPr/>
      <dgm:t>
        <a:bodyPr/>
        <a:lstStyle/>
        <a:p>
          <a:pPr rtl="0"/>
          <a:r>
            <a:rPr lang="sk-SK" sz="2000" dirty="0" smtClean="0"/>
            <a:t>Statické – laboratórne nádržové krátkodobé a dlhodobé testy (3-18 mesiacov)</a:t>
          </a:r>
          <a:endParaRPr lang="en-US" sz="2000" dirty="0"/>
        </a:p>
      </dgm:t>
    </dgm:pt>
    <dgm:pt modelId="{AF503076-23AF-44A7-9D40-DA6D4D409BCF}" type="parTrans" cxnId="{0C4BCF94-DABE-4543-A391-2611DAAC1EF4}">
      <dgm:prSet/>
      <dgm:spPr/>
      <dgm:t>
        <a:bodyPr/>
        <a:lstStyle/>
        <a:p>
          <a:endParaRPr lang="sk-SK"/>
        </a:p>
      </dgm:t>
    </dgm:pt>
    <dgm:pt modelId="{9217E320-3F94-4A42-A70A-CB12CF43F89A}" type="sibTrans" cxnId="{0C4BCF94-DABE-4543-A391-2611DAAC1EF4}">
      <dgm:prSet/>
      <dgm:spPr/>
      <dgm:t>
        <a:bodyPr/>
        <a:lstStyle/>
        <a:p>
          <a:endParaRPr lang="sk-SK"/>
        </a:p>
      </dgm:t>
    </dgm:pt>
    <dgm:pt modelId="{DCBA88E4-2626-4864-B395-47E3E669F22E}">
      <dgm:prSet custT="1"/>
      <dgm:spPr/>
      <dgm:t>
        <a:bodyPr/>
        <a:lstStyle/>
        <a:p>
          <a:pPr rtl="0"/>
          <a:r>
            <a:rPr lang="sk-SK" sz="2000" dirty="0" smtClean="0"/>
            <a:t>Cyklické - korózna komora</a:t>
          </a:r>
          <a:endParaRPr lang="en-US" sz="2000" dirty="0"/>
        </a:p>
      </dgm:t>
    </dgm:pt>
    <dgm:pt modelId="{DCD0ACA3-EE78-4500-B75C-4F8A6894978C}" type="parTrans" cxnId="{CDD56EF2-99A0-44CF-892E-EF0E03F00287}">
      <dgm:prSet/>
      <dgm:spPr/>
      <dgm:t>
        <a:bodyPr/>
        <a:lstStyle/>
        <a:p>
          <a:endParaRPr lang="sk-SK"/>
        </a:p>
      </dgm:t>
    </dgm:pt>
    <dgm:pt modelId="{9245D281-79B4-4B01-82D0-44EB1A229570}" type="sibTrans" cxnId="{CDD56EF2-99A0-44CF-892E-EF0E03F00287}">
      <dgm:prSet/>
      <dgm:spPr/>
      <dgm:t>
        <a:bodyPr/>
        <a:lstStyle/>
        <a:p>
          <a:endParaRPr lang="sk-SK"/>
        </a:p>
      </dgm:t>
    </dgm:pt>
    <dgm:pt modelId="{6A6364C2-8CA4-4B1B-BC4D-02B24DE013D4}">
      <dgm:prSet custT="1"/>
      <dgm:spPr/>
      <dgm:t>
        <a:bodyPr/>
        <a:lstStyle/>
        <a:p>
          <a:pPr rtl="0"/>
          <a:r>
            <a:rPr lang="sk-SK" sz="2000" dirty="0" err="1" smtClean="0"/>
            <a:t>Semidynamické</a:t>
          </a:r>
          <a:r>
            <a:rPr lang="sk-SK" sz="2000" dirty="0" smtClean="0"/>
            <a:t> – výmena agresívneho prostredia</a:t>
          </a:r>
          <a:endParaRPr lang="en-US" sz="2000" dirty="0"/>
        </a:p>
      </dgm:t>
    </dgm:pt>
    <dgm:pt modelId="{BEDB5EE5-BB89-4EFB-AB3D-9453E037237F}" type="parTrans" cxnId="{8E5E40DF-45F5-4424-ADAB-EC16CE8C10B1}">
      <dgm:prSet/>
      <dgm:spPr/>
      <dgm:t>
        <a:bodyPr/>
        <a:lstStyle/>
        <a:p>
          <a:endParaRPr lang="sk-SK"/>
        </a:p>
      </dgm:t>
    </dgm:pt>
    <dgm:pt modelId="{0984AB87-86AE-42B0-AF98-A371F859BB54}" type="sibTrans" cxnId="{8E5E40DF-45F5-4424-ADAB-EC16CE8C10B1}">
      <dgm:prSet/>
      <dgm:spPr/>
      <dgm:t>
        <a:bodyPr/>
        <a:lstStyle/>
        <a:p>
          <a:endParaRPr lang="sk-SK"/>
        </a:p>
      </dgm:t>
    </dgm:pt>
    <dgm:pt modelId="{978A35FD-EE97-4BE7-8801-2EE4E3D6CB8F}">
      <dgm:prSet custT="1"/>
      <dgm:spPr/>
      <dgm:t>
        <a:bodyPr/>
        <a:lstStyle/>
        <a:p>
          <a:r>
            <a:rPr lang="sk-SK" sz="2000" dirty="0" smtClean="0"/>
            <a:t>Statické in situ testy</a:t>
          </a:r>
          <a:endParaRPr lang="en-US" sz="2000" dirty="0"/>
        </a:p>
      </dgm:t>
    </dgm:pt>
    <dgm:pt modelId="{BEA6EDCC-E50A-49C6-ABA0-9BAA2D5C20A4}" type="parTrans" cxnId="{C4C2F54B-E66E-4880-9D6B-0828B4DB8B08}">
      <dgm:prSet/>
      <dgm:spPr/>
      <dgm:t>
        <a:bodyPr/>
        <a:lstStyle/>
        <a:p>
          <a:endParaRPr lang="sk-SK"/>
        </a:p>
      </dgm:t>
    </dgm:pt>
    <dgm:pt modelId="{EA13C7E7-335D-4848-94B0-FDA5F43F9AA8}" type="sibTrans" cxnId="{C4C2F54B-E66E-4880-9D6B-0828B4DB8B08}">
      <dgm:prSet/>
      <dgm:spPr/>
      <dgm:t>
        <a:bodyPr/>
        <a:lstStyle/>
        <a:p>
          <a:endParaRPr lang="sk-SK"/>
        </a:p>
      </dgm:t>
    </dgm:pt>
    <dgm:pt modelId="{94B7EEED-0109-4CB9-8E6C-9467B0DF0355}" type="pres">
      <dgm:prSet presAssocID="{E3F5ABA6-84E7-49F3-934B-DD30AAF1BB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976F586-7075-46B4-BB7F-D8FBCCB3F9D0}" type="pres">
      <dgm:prSet presAssocID="{F6CF8BC1-E069-40F0-8BAD-6BAB7BC13490}" presName="linNode" presStyleCnt="0"/>
      <dgm:spPr/>
    </dgm:pt>
    <dgm:pt modelId="{524BF8F1-48D9-4389-ADE3-6E9EB1954EA0}" type="pres">
      <dgm:prSet presAssocID="{F6CF8BC1-E069-40F0-8BAD-6BAB7BC1349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A7C5CF-B7BE-4D82-BFDD-53333FDBD582}" type="pres">
      <dgm:prSet presAssocID="{F6CF8BC1-E069-40F0-8BAD-6BAB7BC1349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79EE8F7-3FC4-4C80-B7F0-4A181530E248}" type="presOf" srcId="{F6CF8BC1-E069-40F0-8BAD-6BAB7BC13490}" destId="{524BF8F1-48D9-4389-ADE3-6E9EB1954EA0}" srcOrd="0" destOrd="0" presId="urn:microsoft.com/office/officeart/2005/8/layout/vList5"/>
    <dgm:cxn modelId="{920E7F5E-84CC-47FC-8916-9E0D119E5F19}" srcId="{E3F5ABA6-84E7-49F3-934B-DD30AAF1BBAE}" destId="{F6CF8BC1-E069-40F0-8BAD-6BAB7BC13490}" srcOrd="0" destOrd="0" parTransId="{349A5859-D0A6-4BC5-AE3A-B382373A66BF}" sibTransId="{026543AA-D541-4922-A547-E335F118AD45}"/>
    <dgm:cxn modelId="{0C4BCF94-DABE-4543-A391-2611DAAC1EF4}" srcId="{F6CF8BC1-E069-40F0-8BAD-6BAB7BC13490}" destId="{208F0281-0505-4B87-BFE4-704663BE98C4}" srcOrd="0" destOrd="0" parTransId="{AF503076-23AF-44A7-9D40-DA6D4D409BCF}" sibTransId="{9217E320-3F94-4A42-A70A-CB12CF43F89A}"/>
    <dgm:cxn modelId="{CDD56EF2-99A0-44CF-892E-EF0E03F00287}" srcId="{F6CF8BC1-E069-40F0-8BAD-6BAB7BC13490}" destId="{DCBA88E4-2626-4864-B395-47E3E669F22E}" srcOrd="3" destOrd="0" parTransId="{DCD0ACA3-EE78-4500-B75C-4F8A6894978C}" sibTransId="{9245D281-79B4-4B01-82D0-44EB1A229570}"/>
    <dgm:cxn modelId="{E115919B-A1E8-4CD1-8E24-A2CC83793CBC}" type="presOf" srcId="{DCBA88E4-2626-4864-B395-47E3E669F22E}" destId="{F4A7C5CF-B7BE-4D82-BFDD-53333FDBD582}" srcOrd="0" destOrd="3" presId="urn:microsoft.com/office/officeart/2005/8/layout/vList5"/>
    <dgm:cxn modelId="{8E5E40DF-45F5-4424-ADAB-EC16CE8C10B1}" srcId="{F6CF8BC1-E069-40F0-8BAD-6BAB7BC13490}" destId="{6A6364C2-8CA4-4B1B-BC4D-02B24DE013D4}" srcOrd="2" destOrd="0" parTransId="{BEDB5EE5-BB89-4EFB-AB3D-9453E037237F}" sibTransId="{0984AB87-86AE-42B0-AF98-A371F859BB54}"/>
    <dgm:cxn modelId="{6D361614-5F97-420F-A1A0-889CC895D452}" type="presOf" srcId="{6A6364C2-8CA4-4B1B-BC4D-02B24DE013D4}" destId="{F4A7C5CF-B7BE-4D82-BFDD-53333FDBD582}" srcOrd="0" destOrd="2" presId="urn:microsoft.com/office/officeart/2005/8/layout/vList5"/>
    <dgm:cxn modelId="{A8E36DC9-6584-4005-BCF0-D5BE84431E6B}" type="presOf" srcId="{E3F5ABA6-84E7-49F3-934B-DD30AAF1BBAE}" destId="{94B7EEED-0109-4CB9-8E6C-9467B0DF0355}" srcOrd="0" destOrd="0" presId="urn:microsoft.com/office/officeart/2005/8/layout/vList5"/>
    <dgm:cxn modelId="{C4C2F54B-E66E-4880-9D6B-0828B4DB8B08}" srcId="{F6CF8BC1-E069-40F0-8BAD-6BAB7BC13490}" destId="{978A35FD-EE97-4BE7-8801-2EE4E3D6CB8F}" srcOrd="1" destOrd="0" parTransId="{BEA6EDCC-E50A-49C6-ABA0-9BAA2D5C20A4}" sibTransId="{EA13C7E7-335D-4848-94B0-FDA5F43F9AA8}"/>
    <dgm:cxn modelId="{2DEE21F0-0F7E-4213-B4BD-B65C3F32B522}" type="presOf" srcId="{978A35FD-EE97-4BE7-8801-2EE4E3D6CB8F}" destId="{F4A7C5CF-B7BE-4D82-BFDD-53333FDBD582}" srcOrd="0" destOrd="1" presId="urn:microsoft.com/office/officeart/2005/8/layout/vList5"/>
    <dgm:cxn modelId="{FB051F51-3D1A-4E50-B9FA-BC4CE9846F54}" type="presOf" srcId="{208F0281-0505-4B87-BFE4-704663BE98C4}" destId="{F4A7C5CF-B7BE-4D82-BFDD-53333FDBD582}" srcOrd="0" destOrd="0" presId="urn:microsoft.com/office/officeart/2005/8/layout/vList5"/>
    <dgm:cxn modelId="{83906AA5-262E-48DD-AD38-910D2FD28B2D}" type="presParOf" srcId="{94B7EEED-0109-4CB9-8E6C-9467B0DF0355}" destId="{E976F586-7075-46B4-BB7F-D8FBCCB3F9D0}" srcOrd="0" destOrd="0" presId="urn:microsoft.com/office/officeart/2005/8/layout/vList5"/>
    <dgm:cxn modelId="{731855C6-04CF-401F-864E-05FE37860FAA}" type="presParOf" srcId="{E976F586-7075-46B4-BB7F-D8FBCCB3F9D0}" destId="{524BF8F1-48D9-4389-ADE3-6E9EB1954EA0}" srcOrd="0" destOrd="0" presId="urn:microsoft.com/office/officeart/2005/8/layout/vList5"/>
    <dgm:cxn modelId="{4CD3B279-4A9A-4831-ADE9-8F3CAD8EB2CA}" type="presParOf" srcId="{E976F586-7075-46B4-BB7F-D8FBCCB3F9D0}" destId="{F4A7C5CF-B7BE-4D82-BFDD-53333FDBD5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5ABA6-84E7-49F3-934B-DD30AAF1BB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CF8BC1-E069-40F0-8BAD-6BAB7BC13490}">
      <dgm:prSet custT="1"/>
      <dgm:spPr/>
      <dgm:t>
        <a:bodyPr/>
        <a:lstStyle/>
        <a:p>
          <a:pPr rtl="0"/>
          <a:r>
            <a:rPr lang="sk-SK" sz="3200" dirty="0" smtClean="0"/>
            <a:t>Študované parametre </a:t>
          </a:r>
          <a:endParaRPr lang="en-US" sz="3200" dirty="0"/>
        </a:p>
      </dgm:t>
    </dgm:pt>
    <dgm:pt modelId="{349A5859-D0A6-4BC5-AE3A-B382373A66BF}" type="parTrans" cxnId="{920E7F5E-84CC-47FC-8916-9E0D119E5F19}">
      <dgm:prSet/>
      <dgm:spPr/>
      <dgm:t>
        <a:bodyPr/>
        <a:lstStyle/>
        <a:p>
          <a:endParaRPr lang="sk-SK"/>
        </a:p>
      </dgm:t>
    </dgm:pt>
    <dgm:pt modelId="{026543AA-D541-4922-A547-E335F118AD45}" type="sibTrans" cxnId="{920E7F5E-84CC-47FC-8916-9E0D119E5F19}">
      <dgm:prSet/>
      <dgm:spPr/>
      <dgm:t>
        <a:bodyPr/>
        <a:lstStyle/>
        <a:p>
          <a:endParaRPr lang="sk-SK"/>
        </a:p>
      </dgm:t>
    </dgm:pt>
    <dgm:pt modelId="{208F0281-0505-4B87-BFE4-704663BE98C4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dirty="0" smtClean="0"/>
            <a:t>Zmeny hmotnosti</a:t>
          </a:r>
          <a:endParaRPr lang="en-US" sz="2000" dirty="0"/>
        </a:p>
      </dgm:t>
    </dgm:pt>
    <dgm:pt modelId="{AF503076-23AF-44A7-9D40-DA6D4D409BCF}" type="parTrans" cxnId="{0C4BCF94-DABE-4543-A391-2611DAAC1EF4}">
      <dgm:prSet/>
      <dgm:spPr/>
      <dgm:t>
        <a:bodyPr/>
        <a:lstStyle/>
        <a:p>
          <a:endParaRPr lang="sk-SK"/>
        </a:p>
      </dgm:t>
    </dgm:pt>
    <dgm:pt modelId="{9217E320-3F94-4A42-A70A-CB12CF43F89A}" type="sibTrans" cxnId="{0C4BCF94-DABE-4543-A391-2611DAAC1EF4}">
      <dgm:prSet/>
      <dgm:spPr/>
      <dgm:t>
        <a:bodyPr/>
        <a:lstStyle/>
        <a:p>
          <a:endParaRPr lang="sk-SK"/>
        </a:p>
      </dgm:t>
    </dgm:pt>
    <dgm:pt modelId="{70CDC974-5728-4B51-AD28-8C34DFC1FCB5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dirty="0" smtClean="0"/>
            <a:t>Zmeny rozmerov</a:t>
          </a:r>
          <a:endParaRPr lang="en-US" sz="2000" dirty="0"/>
        </a:p>
      </dgm:t>
    </dgm:pt>
    <dgm:pt modelId="{5C3D1D25-BCDA-4C37-9999-77B3A6E31FEF}" type="parTrans" cxnId="{A80E9A7F-B8D0-41C1-AC32-AA28F2DEB379}">
      <dgm:prSet/>
      <dgm:spPr/>
      <dgm:t>
        <a:bodyPr/>
        <a:lstStyle/>
        <a:p>
          <a:endParaRPr lang="sk-SK"/>
        </a:p>
      </dgm:t>
    </dgm:pt>
    <dgm:pt modelId="{0136CB3D-B216-4392-8C8B-296488FD6329}" type="sibTrans" cxnId="{A80E9A7F-B8D0-41C1-AC32-AA28F2DEB379}">
      <dgm:prSet/>
      <dgm:spPr/>
      <dgm:t>
        <a:bodyPr/>
        <a:lstStyle/>
        <a:p>
          <a:endParaRPr lang="sk-SK"/>
        </a:p>
      </dgm:t>
    </dgm:pt>
    <dgm:pt modelId="{B1D58DE0-C313-4876-AFF3-C67B42CB69D9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dirty="0" smtClean="0"/>
            <a:t>Nasiakavosť </a:t>
          </a:r>
          <a:endParaRPr lang="en-US" sz="2000" dirty="0"/>
        </a:p>
      </dgm:t>
    </dgm:pt>
    <dgm:pt modelId="{A7AF2199-AA52-499F-8A5D-8B4D8CBCFCA9}" type="parTrans" cxnId="{CC2B50CD-9641-464B-B3BF-3BA883690C03}">
      <dgm:prSet/>
      <dgm:spPr/>
      <dgm:t>
        <a:bodyPr/>
        <a:lstStyle/>
        <a:p>
          <a:endParaRPr lang="sk-SK"/>
        </a:p>
      </dgm:t>
    </dgm:pt>
    <dgm:pt modelId="{D1B07B63-20F7-43F7-9AD5-0D65CBB80130}" type="sibTrans" cxnId="{CC2B50CD-9641-464B-B3BF-3BA883690C03}">
      <dgm:prSet/>
      <dgm:spPr/>
      <dgm:t>
        <a:bodyPr/>
        <a:lstStyle/>
        <a:p>
          <a:endParaRPr lang="sk-SK"/>
        </a:p>
      </dgm:t>
    </dgm:pt>
    <dgm:pt modelId="{F2AD1623-1449-43A6-A1CD-2CAB71206AEA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dirty="0" smtClean="0"/>
            <a:t>Pevnostné charakteristiky</a:t>
          </a:r>
          <a:endParaRPr lang="en-US" sz="2000" dirty="0"/>
        </a:p>
      </dgm:t>
    </dgm:pt>
    <dgm:pt modelId="{92821250-8EF8-48DF-8485-61F2FE7B2673}" type="parTrans" cxnId="{01C258C4-B60A-423E-A7A5-63F7674C4595}">
      <dgm:prSet/>
      <dgm:spPr/>
      <dgm:t>
        <a:bodyPr/>
        <a:lstStyle/>
        <a:p>
          <a:endParaRPr lang="sk-SK"/>
        </a:p>
      </dgm:t>
    </dgm:pt>
    <dgm:pt modelId="{7CD4ABE1-921B-4492-A31F-7F130DA90A2C}" type="sibTrans" cxnId="{01C258C4-B60A-423E-A7A5-63F7674C4595}">
      <dgm:prSet/>
      <dgm:spPr/>
      <dgm:t>
        <a:bodyPr/>
        <a:lstStyle/>
        <a:p>
          <a:endParaRPr lang="sk-SK"/>
        </a:p>
      </dgm:t>
    </dgm:pt>
    <dgm:pt modelId="{589C1420-DC6F-4687-AC3C-A3561488A655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dirty="0" smtClean="0"/>
            <a:t>Chemické zloženie </a:t>
          </a:r>
          <a:r>
            <a:rPr lang="sk-SK" sz="2000" dirty="0" err="1" smtClean="0"/>
            <a:t>kompozitov</a:t>
          </a:r>
          <a:r>
            <a:rPr lang="sk-SK" sz="2000" dirty="0" smtClean="0"/>
            <a:t> (XRF, FTIR)</a:t>
          </a:r>
          <a:endParaRPr lang="en-US" sz="2000" dirty="0"/>
        </a:p>
      </dgm:t>
    </dgm:pt>
    <dgm:pt modelId="{7452B151-8E99-4FF6-875A-BC1D7FF54DB4}" type="parTrans" cxnId="{078A285A-0C23-484B-8BF4-7713B804A75B}">
      <dgm:prSet/>
      <dgm:spPr/>
      <dgm:t>
        <a:bodyPr/>
        <a:lstStyle/>
        <a:p>
          <a:endParaRPr lang="sk-SK"/>
        </a:p>
      </dgm:t>
    </dgm:pt>
    <dgm:pt modelId="{5CEFC417-3A8F-420B-9C68-AE5C9678B3C5}" type="sibTrans" cxnId="{078A285A-0C23-484B-8BF4-7713B804A75B}">
      <dgm:prSet/>
      <dgm:spPr/>
      <dgm:t>
        <a:bodyPr/>
        <a:lstStyle/>
        <a:p>
          <a:endParaRPr lang="sk-SK"/>
        </a:p>
      </dgm:t>
    </dgm:pt>
    <dgm:pt modelId="{DD64C2B8-E4D2-4068-8FD3-0448F7971C06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524EB001-F33A-4C16-BB7E-64D4605CCB84}" type="parTrans" cxnId="{D37E37EA-C8C2-4638-AA39-9112C5E05E9E}">
      <dgm:prSet/>
      <dgm:spPr/>
      <dgm:t>
        <a:bodyPr/>
        <a:lstStyle/>
        <a:p>
          <a:endParaRPr lang="sk-SK"/>
        </a:p>
      </dgm:t>
    </dgm:pt>
    <dgm:pt modelId="{C6A77662-DEB2-449C-8EF6-E55E97E5337D}" type="sibTrans" cxnId="{D37E37EA-C8C2-4638-AA39-9112C5E05E9E}">
      <dgm:prSet/>
      <dgm:spPr/>
      <dgm:t>
        <a:bodyPr/>
        <a:lstStyle/>
        <a:p>
          <a:endParaRPr lang="sk-SK"/>
        </a:p>
      </dgm:t>
    </dgm:pt>
    <dgm:pt modelId="{0B08E1DD-9D9B-4AF5-8AF9-42F8FFC8A8BD}">
      <dgm:prSet custT="1"/>
      <dgm:spPr/>
      <dgm:t>
        <a:bodyPr/>
        <a:lstStyle/>
        <a:p>
          <a:pPr marL="22860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k-SK" sz="2000" dirty="0" smtClean="0"/>
            <a:t>Mineralogické zloženie (XRD)</a:t>
          </a:r>
          <a:endParaRPr lang="en-US" sz="2000" dirty="0"/>
        </a:p>
      </dgm:t>
    </dgm:pt>
    <dgm:pt modelId="{98A950E5-963D-4040-97C9-3646A61440CE}" type="parTrans" cxnId="{2869E77D-80A1-4E92-BDCA-BA0D08DD1B04}">
      <dgm:prSet/>
      <dgm:spPr/>
      <dgm:t>
        <a:bodyPr/>
        <a:lstStyle/>
        <a:p>
          <a:endParaRPr lang="sk-SK"/>
        </a:p>
      </dgm:t>
    </dgm:pt>
    <dgm:pt modelId="{D7620E2D-E015-404C-974A-90B701B72939}" type="sibTrans" cxnId="{2869E77D-80A1-4E92-BDCA-BA0D08DD1B04}">
      <dgm:prSet/>
      <dgm:spPr/>
      <dgm:t>
        <a:bodyPr/>
        <a:lstStyle/>
        <a:p>
          <a:endParaRPr lang="sk-SK"/>
        </a:p>
      </dgm:t>
    </dgm:pt>
    <dgm:pt modelId="{8AE5D99F-E36C-4145-8445-C93263D5655B}">
      <dgm:prSet custT="1"/>
      <dgm:spPr/>
      <dgm:t>
        <a:bodyPr/>
        <a:lstStyle/>
        <a:p>
          <a:pPr marL="22860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k-SK" sz="2000" dirty="0" smtClean="0"/>
            <a:t>Priepustnosť – prechod agresívnych iónov (RCP test)</a:t>
          </a:r>
          <a:endParaRPr lang="en-US" sz="2000" dirty="0" smtClean="0"/>
        </a:p>
      </dgm:t>
    </dgm:pt>
    <dgm:pt modelId="{C6254A9A-0B04-4C5D-ADB4-044C57A8F838}" type="parTrans" cxnId="{79CDF069-7E45-4FD5-A863-BFE7F5B5BA00}">
      <dgm:prSet/>
      <dgm:spPr/>
      <dgm:t>
        <a:bodyPr/>
        <a:lstStyle/>
        <a:p>
          <a:endParaRPr lang="sk-SK"/>
        </a:p>
      </dgm:t>
    </dgm:pt>
    <dgm:pt modelId="{346E355C-D33D-4862-94EE-08AF9B743ACD}" type="sibTrans" cxnId="{79CDF069-7E45-4FD5-A863-BFE7F5B5BA00}">
      <dgm:prSet/>
      <dgm:spPr/>
      <dgm:t>
        <a:bodyPr/>
        <a:lstStyle/>
        <a:p>
          <a:endParaRPr lang="sk-SK"/>
        </a:p>
      </dgm:t>
    </dgm:pt>
    <dgm:pt modelId="{DE5F3149-10F5-4E45-8A80-E07E9F49FEFC}">
      <dgm:prSet custT="1"/>
      <dgm:spPr/>
      <dgm:t>
        <a:bodyPr/>
        <a:lstStyle/>
        <a:p>
          <a:pPr marL="22860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k-SK" sz="2000" dirty="0" smtClean="0"/>
            <a:t>Zmeny pH výluhov</a:t>
          </a:r>
          <a:endParaRPr lang="en-US" sz="2000" dirty="0" smtClean="0"/>
        </a:p>
        <a:p>
          <a:pPr marL="22860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dirty="0" smtClean="0"/>
        </a:p>
      </dgm:t>
    </dgm:pt>
    <dgm:pt modelId="{FD9E7A4A-9B2F-49D7-B0F7-C75DFE0FDEEA}" type="parTrans" cxnId="{99D70B83-E852-41F9-BFA8-DAF7FB46467B}">
      <dgm:prSet/>
      <dgm:spPr/>
      <dgm:t>
        <a:bodyPr/>
        <a:lstStyle/>
        <a:p>
          <a:endParaRPr lang="sk-SK"/>
        </a:p>
      </dgm:t>
    </dgm:pt>
    <dgm:pt modelId="{BAFA936A-676C-44E6-9BCC-DFFEF1942D9F}" type="sibTrans" cxnId="{99D70B83-E852-41F9-BFA8-DAF7FB46467B}">
      <dgm:prSet/>
      <dgm:spPr/>
      <dgm:t>
        <a:bodyPr/>
        <a:lstStyle/>
        <a:p>
          <a:endParaRPr lang="sk-SK"/>
        </a:p>
      </dgm:t>
    </dgm:pt>
    <dgm:pt modelId="{6C3A594E-526C-48D5-910A-E4DC0551E231}">
      <dgm:prSet custT="1"/>
      <dgm:spPr/>
      <dgm:t>
        <a:bodyPr/>
        <a:lstStyle/>
        <a:p>
          <a:pPr marL="22860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k-SK" sz="2000" dirty="0" smtClean="0"/>
            <a:t>Obsah hydratačných fáz (TG/DSC)</a:t>
          </a:r>
          <a:endParaRPr lang="en-US" sz="2000" dirty="0"/>
        </a:p>
      </dgm:t>
    </dgm:pt>
    <dgm:pt modelId="{9530F48B-E8C9-422E-8FF6-835820F4615D}" type="parTrans" cxnId="{F3A495A6-8A87-4298-A27E-6E94B08C7E53}">
      <dgm:prSet/>
      <dgm:spPr/>
      <dgm:t>
        <a:bodyPr/>
        <a:lstStyle/>
        <a:p>
          <a:endParaRPr lang="sk-SK"/>
        </a:p>
      </dgm:t>
    </dgm:pt>
    <dgm:pt modelId="{A1D36894-5E25-4FEC-8B70-F40B2E470EAD}" type="sibTrans" cxnId="{F3A495A6-8A87-4298-A27E-6E94B08C7E53}">
      <dgm:prSet/>
      <dgm:spPr/>
      <dgm:t>
        <a:bodyPr/>
        <a:lstStyle/>
        <a:p>
          <a:endParaRPr lang="sk-SK"/>
        </a:p>
      </dgm:t>
    </dgm:pt>
    <dgm:pt modelId="{9015625F-32B8-48B1-8713-3F6BEAC280CC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950F6906-C531-4B07-88EC-5899CEBAFAC6}" type="parTrans" cxnId="{16635234-ADFA-4B42-BDAA-DAFB5B4A24A6}">
      <dgm:prSet/>
      <dgm:spPr/>
      <dgm:t>
        <a:bodyPr/>
        <a:lstStyle/>
        <a:p>
          <a:endParaRPr lang="sk-SK"/>
        </a:p>
      </dgm:t>
    </dgm:pt>
    <dgm:pt modelId="{F826BB48-B4A4-4900-AB05-261BB06C62D3}" type="sibTrans" cxnId="{16635234-ADFA-4B42-BDAA-DAFB5B4A24A6}">
      <dgm:prSet/>
      <dgm:spPr/>
      <dgm:t>
        <a:bodyPr/>
        <a:lstStyle/>
        <a:p>
          <a:endParaRPr lang="sk-SK"/>
        </a:p>
      </dgm:t>
    </dgm:pt>
    <dgm:pt modelId="{3E59A514-9595-45DF-AFDD-8E9947827AB9}">
      <dgm:prSet custT="1"/>
      <dgm:spPr/>
      <dgm:t>
        <a:bodyPr/>
        <a:lstStyle/>
        <a:p>
          <a:pPr marL="228600" indent="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5134FFB0-46C8-4AA2-8A04-B6607BEC154F}" type="parTrans" cxnId="{AFA09E0C-3022-4852-8E40-EB056CE54C5F}">
      <dgm:prSet/>
      <dgm:spPr/>
      <dgm:t>
        <a:bodyPr/>
        <a:lstStyle/>
        <a:p>
          <a:endParaRPr lang="sk-SK"/>
        </a:p>
      </dgm:t>
    </dgm:pt>
    <dgm:pt modelId="{BAB851E0-874C-4E01-B8D9-118BB5D56673}" type="sibTrans" cxnId="{AFA09E0C-3022-4852-8E40-EB056CE54C5F}">
      <dgm:prSet/>
      <dgm:spPr/>
      <dgm:t>
        <a:bodyPr/>
        <a:lstStyle/>
        <a:p>
          <a:endParaRPr lang="sk-SK"/>
        </a:p>
      </dgm:t>
    </dgm:pt>
    <dgm:pt modelId="{6CD4C521-E48E-4CA0-88F6-2F6E99C55A0E}">
      <dgm:prSet custT="1"/>
      <dgm:spPr/>
      <dgm:t>
        <a:bodyPr/>
        <a:lstStyle/>
        <a:p>
          <a:pPr marL="22860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k-SK" sz="2000" dirty="0" smtClean="0"/>
            <a:t>Vylúhované množstvá Ca</a:t>
          </a:r>
          <a:endParaRPr lang="en-US" sz="2000" dirty="0" smtClean="0"/>
        </a:p>
      </dgm:t>
    </dgm:pt>
    <dgm:pt modelId="{A40AE2D8-3BC5-4747-B583-FE9D507009BB}" type="parTrans" cxnId="{9BFAD44B-4C76-4F8D-8822-3EE006DD4039}">
      <dgm:prSet/>
      <dgm:spPr/>
    </dgm:pt>
    <dgm:pt modelId="{BDF7B045-814A-41DE-A8AD-93E1D1A51F76}" type="sibTrans" cxnId="{9BFAD44B-4C76-4F8D-8822-3EE006DD4039}">
      <dgm:prSet/>
      <dgm:spPr/>
    </dgm:pt>
    <dgm:pt modelId="{94B7EEED-0109-4CB9-8E6C-9467B0DF0355}" type="pres">
      <dgm:prSet presAssocID="{E3F5ABA6-84E7-49F3-934B-DD30AAF1BB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976F586-7075-46B4-BB7F-D8FBCCB3F9D0}" type="pres">
      <dgm:prSet presAssocID="{F6CF8BC1-E069-40F0-8BAD-6BAB7BC13490}" presName="linNode" presStyleCnt="0"/>
      <dgm:spPr/>
    </dgm:pt>
    <dgm:pt modelId="{524BF8F1-48D9-4389-ADE3-6E9EB1954EA0}" type="pres">
      <dgm:prSet presAssocID="{F6CF8BC1-E069-40F0-8BAD-6BAB7BC1349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A7C5CF-B7BE-4D82-BFDD-53333FDBD582}" type="pres">
      <dgm:prSet presAssocID="{F6CF8BC1-E069-40F0-8BAD-6BAB7BC13490}" presName="descendantText" presStyleLbl="alignAccFollowNode1" presStyleIdx="0" presStyleCnt="1" custScaleY="12461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95BF8F2-6BEA-415A-B44E-8303F0944A83}" type="presOf" srcId="{0B08E1DD-9D9B-4AF5-8AF9-42F8FFC8A8BD}" destId="{F4A7C5CF-B7BE-4D82-BFDD-53333FDBD582}" srcOrd="0" destOrd="7" presId="urn:microsoft.com/office/officeart/2005/8/layout/vList5"/>
    <dgm:cxn modelId="{99D70B83-E852-41F9-BFA8-DAF7FB46467B}" srcId="{F6CF8BC1-E069-40F0-8BAD-6BAB7BC13490}" destId="{DE5F3149-10F5-4E45-8A80-E07E9F49FEFC}" srcOrd="11" destOrd="0" parTransId="{FD9E7A4A-9B2F-49D7-B0F7-C75DFE0FDEEA}" sibTransId="{BAFA936A-676C-44E6-9BCC-DFFEF1942D9F}"/>
    <dgm:cxn modelId="{CC2B50CD-9641-464B-B3BF-3BA883690C03}" srcId="{F6CF8BC1-E069-40F0-8BAD-6BAB7BC13490}" destId="{B1D58DE0-C313-4876-AFF3-C67B42CB69D9}" srcOrd="4" destOrd="0" parTransId="{A7AF2199-AA52-499F-8A5D-8B4D8CBCFCA9}" sibTransId="{D1B07B63-20F7-43F7-9AD5-0D65CBB80130}"/>
    <dgm:cxn modelId="{0530171E-BF8C-4445-A242-DD77E7DE9DD1}" type="presOf" srcId="{8AE5D99F-E36C-4145-8445-C93263D5655B}" destId="{F4A7C5CF-B7BE-4D82-BFDD-53333FDBD582}" srcOrd="0" destOrd="9" presId="urn:microsoft.com/office/officeart/2005/8/layout/vList5"/>
    <dgm:cxn modelId="{8D2F308D-DC36-4B0E-AA58-0595D9A4421F}" type="presOf" srcId="{70CDC974-5728-4B51-AD28-8C34DFC1FCB5}" destId="{F4A7C5CF-B7BE-4D82-BFDD-53333FDBD582}" srcOrd="0" destOrd="3" presId="urn:microsoft.com/office/officeart/2005/8/layout/vList5"/>
    <dgm:cxn modelId="{E7280C01-2EFE-49A3-A1ED-1F32722B512A}" type="presOf" srcId="{DE5F3149-10F5-4E45-8A80-E07E9F49FEFC}" destId="{F4A7C5CF-B7BE-4D82-BFDD-53333FDBD582}" srcOrd="0" destOrd="11" presId="urn:microsoft.com/office/officeart/2005/8/layout/vList5"/>
    <dgm:cxn modelId="{FB051F51-3D1A-4E50-B9FA-BC4CE9846F54}" type="presOf" srcId="{208F0281-0505-4B87-BFE4-704663BE98C4}" destId="{F4A7C5CF-B7BE-4D82-BFDD-53333FDBD582}" srcOrd="0" destOrd="2" presId="urn:microsoft.com/office/officeart/2005/8/layout/vList5"/>
    <dgm:cxn modelId="{57D5AAED-5D70-4682-9732-3A67ED5215E5}" type="presOf" srcId="{6C3A594E-526C-48D5-910A-E4DC0551E231}" destId="{F4A7C5CF-B7BE-4D82-BFDD-53333FDBD582}" srcOrd="0" destOrd="8" presId="urn:microsoft.com/office/officeart/2005/8/layout/vList5"/>
    <dgm:cxn modelId="{2006B7DE-78E8-45BD-BA4C-F0D72CDAA13A}" type="presOf" srcId="{3E59A514-9595-45DF-AFDD-8E9947827AB9}" destId="{F4A7C5CF-B7BE-4D82-BFDD-53333FDBD582}" srcOrd="0" destOrd="1" presId="urn:microsoft.com/office/officeart/2005/8/layout/vList5"/>
    <dgm:cxn modelId="{AFA09E0C-3022-4852-8E40-EB056CE54C5F}" srcId="{F6CF8BC1-E069-40F0-8BAD-6BAB7BC13490}" destId="{3E59A514-9595-45DF-AFDD-8E9947827AB9}" srcOrd="1" destOrd="0" parTransId="{5134FFB0-46C8-4AA2-8A04-B6607BEC154F}" sibTransId="{BAB851E0-874C-4E01-B8D9-118BB5D56673}"/>
    <dgm:cxn modelId="{9BFAD44B-4C76-4F8D-8822-3EE006DD4039}" srcId="{F6CF8BC1-E069-40F0-8BAD-6BAB7BC13490}" destId="{6CD4C521-E48E-4CA0-88F6-2F6E99C55A0E}" srcOrd="10" destOrd="0" parTransId="{A40AE2D8-3BC5-4747-B583-FE9D507009BB}" sibTransId="{BDF7B045-814A-41DE-A8AD-93E1D1A51F76}"/>
    <dgm:cxn modelId="{30C78552-FC26-428D-8CA2-56B0FAA57DFB}" type="presOf" srcId="{589C1420-DC6F-4687-AC3C-A3561488A655}" destId="{F4A7C5CF-B7BE-4D82-BFDD-53333FDBD582}" srcOrd="0" destOrd="6" presId="urn:microsoft.com/office/officeart/2005/8/layout/vList5"/>
    <dgm:cxn modelId="{01C258C4-B60A-423E-A7A5-63F7674C4595}" srcId="{F6CF8BC1-E069-40F0-8BAD-6BAB7BC13490}" destId="{F2AD1623-1449-43A6-A1CD-2CAB71206AEA}" srcOrd="5" destOrd="0" parTransId="{92821250-8EF8-48DF-8485-61F2FE7B2673}" sibTransId="{7CD4ABE1-921B-4492-A31F-7F130DA90A2C}"/>
    <dgm:cxn modelId="{D37E37EA-C8C2-4638-AA39-9112C5E05E9E}" srcId="{F6CF8BC1-E069-40F0-8BAD-6BAB7BC13490}" destId="{DD64C2B8-E4D2-4068-8FD3-0448F7971C06}" srcOrd="12" destOrd="0" parTransId="{524EB001-F33A-4C16-BB7E-64D4605CCB84}" sibTransId="{C6A77662-DEB2-449C-8EF6-E55E97E5337D}"/>
    <dgm:cxn modelId="{920E7F5E-84CC-47FC-8916-9E0D119E5F19}" srcId="{E3F5ABA6-84E7-49F3-934B-DD30AAF1BBAE}" destId="{F6CF8BC1-E069-40F0-8BAD-6BAB7BC13490}" srcOrd="0" destOrd="0" parTransId="{349A5859-D0A6-4BC5-AE3A-B382373A66BF}" sibTransId="{026543AA-D541-4922-A547-E335F118AD45}"/>
    <dgm:cxn modelId="{FCBDCD0C-2334-43F3-BA47-F28E8F1C096E}" type="presOf" srcId="{DD64C2B8-E4D2-4068-8FD3-0448F7971C06}" destId="{F4A7C5CF-B7BE-4D82-BFDD-53333FDBD582}" srcOrd="0" destOrd="12" presId="urn:microsoft.com/office/officeart/2005/8/layout/vList5"/>
    <dgm:cxn modelId="{A8E36DC9-6584-4005-BCF0-D5BE84431E6B}" type="presOf" srcId="{E3F5ABA6-84E7-49F3-934B-DD30AAF1BBAE}" destId="{94B7EEED-0109-4CB9-8E6C-9467B0DF0355}" srcOrd="0" destOrd="0" presId="urn:microsoft.com/office/officeart/2005/8/layout/vList5"/>
    <dgm:cxn modelId="{2869E77D-80A1-4E92-BDCA-BA0D08DD1B04}" srcId="{F6CF8BC1-E069-40F0-8BAD-6BAB7BC13490}" destId="{0B08E1DD-9D9B-4AF5-8AF9-42F8FFC8A8BD}" srcOrd="7" destOrd="0" parTransId="{98A950E5-963D-4040-97C9-3646A61440CE}" sibTransId="{D7620E2D-E015-404C-974A-90B701B72939}"/>
    <dgm:cxn modelId="{16635234-ADFA-4B42-BDAA-DAFB5B4A24A6}" srcId="{F6CF8BC1-E069-40F0-8BAD-6BAB7BC13490}" destId="{9015625F-32B8-48B1-8713-3F6BEAC280CC}" srcOrd="0" destOrd="0" parTransId="{950F6906-C531-4B07-88EC-5899CEBAFAC6}" sibTransId="{F826BB48-B4A4-4900-AB05-261BB06C62D3}"/>
    <dgm:cxn modelId="{0C4BCF94-DABE-4543-A391-2611DAAC1EF4}" srcId="{F6CF8BC1-E069-40F0-8BAD-6BAB7BC13490}" destId="{208F0281-0505-4B87-BFE4-704663BE98C4}" srcOrd="2" destOrd="0" parTransId="{AF503076-23AF-44A7-9D40-DA6D4D409BCF}" sibTransId="{9217E320-3F94-4A42-A70A-CB12CF43F89A}"/>
    <dgm:cxn modelId="{7C7FFC98-41B7-4C7C-9BE9-7CC00BFD1982}" type="presOf" srcId="{B1D58DE0-C313-4876-AFF3-C67B42CB69D9}" destId="{F4A7C5CF-B7BE-4D82-BFDD-53333FDBD582}" srcOrd="0" destOrd="4" presId="urn:microsoft.com/office/officeart/2005/8/layout/vList5"/>
    <dgm:cxn modelId="{D79EE8F7-3FC4-4C80-B7F0-4A181530E248}" type="presOf" srcId="{F6CF8BC1-E069-40F0-8BAD-6BAB7BC13490}" destId="{524BF8F1-48D9-4389-ADE3-6E9EB1954EA0}" srcOrd="0" destOrd="0" presId="urn:microsoft.com/office/officeart/2005/8/layout/vList5"/>
    <dgm:cxn modelId="{25BA5993-5780-4FFA-9104-ABB5F0768615}" type="presOf" srcId="{9015625F-32B8-48B1-8713-3F6BEAC280CC}" destId="{F4A7C5CF-B7BE-4D82-BFDD-53333FDBD582}" srcOrd="0" destOrd="0" presId="urn:microsoft.com/office/officeart/2005/8/layout/vList5"/>
    <dgm:cxn modelId="{078A285A-0C23-484B-8BF4-7713B804A75B}" srcId="{F6CF8BC1-E069-40F0-8BAD-6BAB7BC13490}" destId="{589C1420-DC6F-4687-AC3C-A3561488A655}" srcOrd="6" destOrd="0" parTransId="{7452B151-8E99-4FF6-875A-BC1D7FF54DB4}" sibTransId="{5CEFC417-3A8F-420B-9C68-AE5C9678B3C5}"/>
    <dgm:cxn modelId="{A80E9A7F-B8D0-41C1-AC32-AA28F2DEB379}" srcId="{F6CF8BC1-E069-40F0-8BAD-6BAB7BC13490}" destId="{70CDC974-5728-4B51-AD28-8C34DFC1FCB5}" srcOrd="3" destOrd="0" parTransId="{5C3D1D25-BCDA-4C37-9999-77B3A6E31FEF}" sibTransId="{0136CB3D-B216-4392-8C8B-296488FD6329}"/>
    <dgm:cxn modelId="{79CDF069-7E45-4FD5-A863-BFE7F5B5BA00}" srcId="{F6CF8BC1-E069-40F0-8BAD-6BAB7BC13490}" destId="{8AE5D99F-E36C-4145-8445-C93263D5655B}" srcOrd="9" destOrd="0" parTransId="{C6254A9A-0B04-4C5D-ADB4-044C57A8F838}" sibTransId="{346E355C-D33D-4862-94EE-08AF9B743ACD}"/>
    <dgm:cxn modelId="{D1BB22AB-0E3E-4740-B76E-E5D88EF5B204}" type="presOf" srcId="{F2AD1623-1449-43A6-A1CD-2CAB71206AEA}" destId="{F4A7C5CF-B7BE-4D82-BFDD-53333FDBD582}" srcOrd="0" destOrd="5" presId="urn:microsoft.com/office/officeart/2005/8/layout/vList5"/>
    <dgm:cxn modelId="{855AC161-0C4F-480C-B6C1-2A0AF3C9EB8D}" type="presOf" srcId="{6CD4C521-E48E-4CA0-88F6-2F6E99C55A0E}" destId="{F4A7C5CF-B7BE-4D82-BFDD-53333FDBD582}" srcOrd="0" destOrd="10" presId="urn:microsoft.com/office/officeart/2005/8/layout/vList5"/>
    <dgm:cxn modelId="{F3A495A6-8A87-4298-A27E-6E94B08C7E53}" srcId="{F6CF8BC1-E069-40F0-8BAD-6BAB7BC13490}" destId="{6C3A594E-526C-48D5-910A-E4DC0551E231}" srcOrd="8" destOrd="0" parTransId="{9530F48B-E8C9-422E-8FF6-835820F4615D}" sibTransId="{A1D36894-5E25-4FEC-8B70-F40B2E470EAD}"/>
    <dgm:cxn modelId="{83906AA5-262E-48DD-AD38-910D2FD28B2D}" type="presParOf" srcId="{94B7EEED-0109-4CB9-8E6C-9467B0DF0355}" destId="{E976F586-7075-46B4-BB7F-D8FBCCB3F9D0}" srcOrd="0" destOrd="0" presId="urn:microsoft.com/office/officeart/2005/8/layout/vList5"/>
    <dgm:cxn modelId="{731855C6-04CF-401F-864E-05FE37860FAA}" type="presParOf" srcId="{E976F586-7075-46B4-BB7F-D8FBCCB3F9D0}" destId="{524BF8F1-48D9-4389-ADE3-6E9EB1954EA0}" srcOrd="0" destOrd="0" presId="urn:microsoft.com/office/officeart/2005/8/layout/vList5"/>
    <dgm:cxn modelId="{4CD3B279-4A9A-4831-ADE9-8F3CAD8EB2CA}" type="presParOf" srcId="{E976F586-7075-46B4-BB7F-D8FBCCB3F9D0}" destId="{F4A7C5CF-B7BE-4D82-BFDD-53333FDBD5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192EC-1FCD-4CAB-BF69-67F9197D4ADB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C8995A2B-3AB2-404A-8337-FFF503CE3499}">
      <dgm:prSet phldrT="[Text]" custT="1"/>
      <dgm:spPr/>
      <dgm:t>
        <a:bodyPr/>
        <a:lstStyle/>
        <a:p>
          <a:pPr algn="ctr"/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Agresívne prostredia simulujúce chemickú síranovú koróziu </a:t>
          </a:r>
          <a:endParaRPr lang="sk-SK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112EA-3100-409C-A080-914850635173}" type="parTrans" cxnId="{FA32E728-FC5D-4551-B779-3C3F7DB53CFB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F0CBD-FAF6-4B37-8BAC-5D20DD5E28C9}" type="sibTrans" cxnId="{FA32E728-FC5D-4551-B779-3C3F7DB53CFB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DA3CB-BF93-4272-983C-A5EC7CCF8AAA}">
      <dgm:prSet phldrT="[Text]" custT="1"/>
      <dgm:spPr/>
      <dgm:t>
        <a:bodyPr/>
        <a:lstStyle/>
        <a:p>
          <a:pPr algn="ctr"/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sk-SK" sz="1100" b="1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SO</a:t>
          </a:r>
          <a:r>
            <a:rPr lang="sk-SK" sz="1100" b="1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pH 3,0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(0,005 hm.%)</a:t>
          </a:r>
          <a:endParaRPr lang="sk-SK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C7816-7F92-420D-9483-5F56ABC5D76B}" type="parTrans" cxnId="{AC5892F9-5BE9-474D-9EB9-7FFA981B724A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00AEF-B333-4387-B880-35B5F2E41BA1}" type="sibTrans" cxnId="{AC5892F9-5BE9-474D-9EB9-7FFA981B724A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CBCF6-3DCD-4D2A-BF80-B8FB0DCE3E74}">
      <dgm:prSet phldrT="[Text]" custT="1"/>
      <dgm:spPr/>
      <dgm:t>
        <a:bodyPr/>
        <a:lstStyle/>
        <a:p>
          <a:pPr algn="ctr"/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sk-SK" sz="1100" b="1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SO</a:t>
          </a:r>
          <a:r>
            <a:rPr lang="sk-SK" sz="1100" b="1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 pH 4,0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(0,0005 hm.%)</a:t>
          </a:r>
          <a:endParaRPr lang="sk-SK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5109E-A191-45F6-AFD9-06CDEF948FB9}" type="parTrans" cxnId="{18CA8F3D-BA92-4D18-92EC-C423288F664B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C7BFC-F78C-460F-A68F-6BAE54E34049}" type="sibTrans" cxnId="{18CA8F3D-BA92-4D18-92EC-C423288F664B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1FE34-1D46-4A29-AEF7-40C0FBB1B5F5}">
      <dgm:prSet phldrT="[Text]" custT="1"/>
      <dgm:spPr/>
      <dgm:t>
        <a:bodyPr/>
        <a:lstStyle/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roztok </a:t>
          </a:r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MgSO</a:t>
          </a:r>
          <a:r>
            <a:rPr lang="sk-SK" sz="1100" b="1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c(SO</a:t>
          </a:r>
          <a:r>
            <a:rPr lang="sk-SK" sz="11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sk-SK" sz="11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sk-SK" sz="11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10 g/l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(0,01 hm.%)</a:t>
          </a:r>
          <a:endParaRPr lang="sk-SK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800A5-BB03-4FB7-AEC0-220B7D2EE13A}" type="parTrans" cxnId="{B5E2CAC7-1EFD-43EF-A937-9609CE54EC9A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0EF22-0613-4376-82FF-52627D038C42}" type="sibTrans" cxnId="{B5E2CAC7-1EFD-43EF-A937-9609CE54EC9A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355D1-C3BC-4C8E-B14B-FF710BD25E57}">
      <dgm:prSet phldrT="[Text]" custT="1"/>
      <dgm:spPr/>
      <dgm:t>
        <a:bodyPr/>
        <a:lstStyle/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roztok </a:t>
          </a:r>
          <a:r>
            <a:rPr lang="sk-SK" sz="1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MgSO</a:t>
          </a:r>
          <a:r>
            <a:rPr lang="sk-SK" sz="1100" b="1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c(SO</a:t>
          </a:r>
          <a:r>
            <a:rPr lang="sk-SK" sz="11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sk-SK" sz="11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sk-SK" sz="11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3 g/l</a:t>
          </a:r>
        </a:p>
        <a:p>
          <a:pPr algn="ctr"/>
          <a:r>
            <a:rPr lang="sk-SK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 (0,003 hm.%)</a:t>
          </a:r>
          <a:endParaRPr lang="sk-SK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B7C50-EA49-4D64-BBE1-9B9BCC5412F5}" type="parTrans" cxnId="{A86114E9-E673-44C8-9653-ADFBA19C80F0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C4B7A-B4F0-4D0D-962A-7486E8B7CC3C}" type="sibTrans" cxnId="{A86114E9-E673-44C8-9653-ADFBA19C80F0}">
      <dgm:prSet/>
      <dgm:spPr/>
      <dgm:t>
        <a:bodyPr/>
        <a:lstStyle/>
        <a:p>
          <a:pPr algn="ctr"/>
          <a:endParaRPr lang="sk-SK" sz="11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AF438-4A42-4435-93D7-4E75D4118DB9}" type="pres">
      <dgm:prSet presAssocID="{BAE192EC-1FCD-4CAB-BF69-67F9197D4A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AC419FFA-477A-48AC-924C-2C088EC5F29F}" type="pres">
      <dgm:prSet presAssocID="{C8995A2B-3AB2-404A-8337-FFF503CE3499}" presName="hierRoot1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611059BF-B663-459D-A92A-D462C1D026FD}" type="pres">
      <dgm:prSet presAssocID="{C8995A2B-3AB2-404A-8337-FFF503CE3499}" presName="rootComposite1" presStyleCnt="0"/>
      <dgm:spPr/>
      <dgm:t>
        <a:bodyPr/>
        <a:lstStyle/>
        <a:p>
          <a:endParaRPr lang="sk-SK"/>
        </a:p>
      </dgm:t>
    </dgm:pt>
    <dgm:pt modelId="{B393C233-4B92-4891-8ABA-056BE00B0A8B}" type="pres">
      <dgm:prSet presAssocID="{C8995A2B-3AB2-404A-8337-FFF503CE3499}" presName="rootText1" presStyleLbl="node0" presStyleIdx="0" presStyleCnt="1" custScaleX="42245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83455EE-A8A9-48EC-A414-D6A49BB1B2F8}" type="pres">
      <dgm:prSet presAssocID="{C8995A2B-3AB2-404A-8337-FFF503CE3499}" presName="rootConnector1" presStyleLbl="node1" presStyleIdx="0" presStyleCnt="0"/>
      <dgm:spPr/>
      <dgm:t>
        <a:bodyPr/>
        <a:lstStyle/>
        <a:p>
          <a:endParaRPr lang="sk-SK"/>
        </a:p>
      </dgm:t>
    </dgm:pt>
    <dgm:pt modelId="{4E47DCC2-5883-4C03-A1A0-0CB9B8DA3FFF}" type="pres">
      <dgm:prSet presAssocID="{C8995A2B-3AB2-404A-8337-FFF503CE3499}" presName="hierChild2" presStyleCnt="0"/>
      <dgm:spPr/>
      <dgm:t>
        <a:bodyPr/>
        <a:lstStyle/>
        <a:p>
          <a:endParaRPr lang="sk-SK"/>
        </a:p>
      </dgm:t>
    </dgm:pt>
    <dgm:pt modelId="{C33199A5-38F2-453B-9CFC-5CE470827ACE}" type="pres">
      <dgm:prSet presAssocID="{1B2C7816-7F92-420D-9483-5F56ABC5D76B}" presName="Name37" presStyleLbl="parChTrans1D2" presStyleIdx="0" presStyleCnt="4"/>
      <dgm:spPr/>
      <dgm:t>
        <a:bodyPr/>
        <a:lstStyle/>
        <a:p>
          <a:endParaRPr lang="sk-SK"/>
        </a:p>
      </dgm:t>
    </dgm:pt>
    <dgm:pt modelId="{12C19E3C-717A-4D3C-962A-9DA1DCA24959}" type="pres">
      <dgm:prSet presAssocID="{81BDA3CB-BF93-4272-983C-A5EC7CCF8AAA}" presName="hierRoot2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88FA5936-07E8-44D6-BF14-8984BF33F8D5}" type="pres">
      <dgm:prSet presAssocID="{81BDA3CB-BF93-4272-983C-A5EC7CCF8AAA}" presName="rootComposite" presStyleCnt="0"/>
      <dgm:spPr/>
      <dgm:t>
        <a:bodyPr/>
        <a:lstStyle/>
        <a:p>
          <a:endParaRPr lang="sk-SK"/>
        </a:p>
      </dgm:t>
    </dgm:pt>
    <dgm:pt modelId="{5A82BA07-8C19-4C49-81DC-593AA5E56AB0}" type="pres">
      <dgm:prSet presAssocID="{81BDA3CB-BF93-4272-983C-A5EC7CCF8AAA}" presName="rootText" presStyleLbl="node2" presStyleIdx="0" presStyleCnt="4" custScaleX="108861" custScaleY="16076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60D464E-7911-456B-A449-042D7AA9CA9F}" type="pres">
      <dgm:prSet presAssocID="{81BDA3CB-BF93-4272-983C-A5EC7CCF8AAA}" presName="rootConnector" presStyleLbl="node2" presStyleIdx="0" presStyleCnt="4"/>
      <dgm:spPr/>
      <dgm:t>
        <a:bodyPr/>
        <a:lstStyle/>
        <a:p>
          <a:endParaRPr lang="sk-SK"/>
        </a:p>
      </dgm:t>
    </dgm:pt>
    <dgm:pt modelId="{08D0BAEE-BE76-4A0C-8231-63677F089261}" type="pres">
      <dgm:prSet presAssocID="{81BDA3CB-BF93-4272-983C-A5EC7CCF8AAA}" presName="hierChild4" presStyleCnt="0"/>
      <dgm:spPr/>
      <dgm:t>
        <a:bodyPr/>
        <a:lstStyle/>
        <a:p>
          <a:endParaRPr lang="sk-SK"/>
        </a:p>
      </dgm:t>
    </dgm:pt>
    <dgm:pt modelId="{E6F23A76-A0C5-4BA1-BB2C-1FC81C6D7901}" type="pres">
      <dgm:prSet presAssocID="{81BDA3CB-BF93-4272-983C-A5EC7CCF8AAA}" presName="hierChild5" presStyleCnt="0"/>
      <dgm:spPr/>
      <dgm:t>
        <a:bodyPr/>
        <a:lstStyle/>
        <a:p>
          <a:endParaRPr lang="sk-SK"/>
        </a:p>
      </dgm:t>
    </dgm:pt>
    <dgm:pt modelId="{4255CDBC-9D09-4B2F-A7DE-1F688A1F600D}" type="pres">
      <dgm:prSet presAssocID="{7175109E-A191-45F6-AFD9-06CDEF948FB9}" presName="Name37" presStyleLbl="parChTrans1D2" presStyleIdx="1" presStyleCnt="4"/>
      <dgm:spPr/>
      <dgm:t>
        <a:bodyPr/>
        <a:lstStyle/>
        <a:p>
          <a:endParaRPr lang="sk-SK"/>
        </a:p>
      </dgm:t>
    </dgm:pt>
    <dgm:pt modelId="{67E74E43-57F2-45F9-BD79-C4D93DEEE459}" type="pres">
      <dgm:prSet presAssocID="{667CBCF6-3DCD-4D2A-BF80-B8FB0DCE3E74}" presName="hierRoot2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75C4ACCB-8CC7-46AD-85DA-AB6CB8052393}" type="pres">
      <dgm:prSet presAssocID="{667CBCF6-3DCD-4D2A-BF80-B8FB0DCE3E74}" presName="rootComposite" presStyleCnt="0"/>
      <dgm:spPr/>
      <dgm:t>
        <a:bodyPr/>
        <a:lstStyle/>
        <a:p>
          <a:endParaRPr lang="sk-SK"/>
        </a:p>
      </dgm:t>
    </dgm:pt>
    <dgm:pt modelId="{EF4F9C39-00A5-4722-BC96-8AE4CEE840E6}" type="pres">
      <dgm:prSet presAssocID="{667CBCF6-3DCD-4D2A-BF80-B8FB0DCE3E74}" presName="rootText" presStyleLbl="node2" presStyleIdx="1" presStyleCnt="4" custScaleX="107155" custScaleY="1642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295D94B-7BBF-40D5-B139-157E049EBDE6}" type="pres">
      <dgm:prSet presAssocID="{667CBCF6-3DCD-4D2A-BF80-B8FB0DCE3E74}" presName="rootConnector" presStyleLbl="node2" presStyleIdx="1" presStyleCnt="4"/>
      <dgm:spPr/>
      <dgm:t>
        <a:bodyPr/>
        <a:lstStyle/>
        <a:p>
          <a:endParaRPr lang="sk-SK"/>
        </a:p>
      </dgm:t>
    </dgm:pt>
    <dgm:pt modelId="{B9300502-FFE1-46E0-A933-6455A2645980}" type="pres">
      <dgm:prSet presAssocID="{667CBCF6-3DCD-4D2A-BF80-B8FB0DCE3E74}" presName="hierChild4" presStyleCnt="0"/>
      <dgm:spPr/>
      <dgm:t>
        <a:bodyPr/>
        <a:lstStyle/>
        <a:p>
          <a:endParaRPr lang="sk-SK"/>
        </a:p>
      </dgm:t>
    </dgm:pt>
    <dgm:pt modelId="{F5F3D547-6B5F-403F-BC3B-FFF829BC3BDF}" type="pres">
      <dgm:prSet presAssocID="{667CBCF6-3DCD-4D2A-BF80-B8FB0DCE3E74}" presName="hierChild5" presStyleCnt="0"/>
      <dgm:spPr/>
      <dgm:t>
        <a:bodyPr/>
        <a:lstStyle/>
        <a:p>
          <a:endParaRPr lang="sk-SK"/>
        </a:p>
      </dgm:t>
    </dgm:pt>
    <dgm:pt modelId="{2A18EDB8-9BE3-4E8D-A83F-0F0CD7E0C45D}" type="pres">
      <dgm:prSet presAssocID="{479800A5-BB03-4FB7-AEC0-220B7D2EE13A}" presName="Name37" presStyleLbl="parChTrans1D2" presStyleIdx="2" presStyleCnt="4"/>
      <dgm:spPr/>
      <dgm:t>
        <a:bodyPr/>
        <a:lstStyle/>
        <a:p>
          <a:endParaRPr lang="sk-SK"/>
        </a:p>
      </dgm:t>
    </dgm:pt>
    <dgm:pt modelId="{8231D271-4A98-44D2-B40C-65EB9BA644FC}" type="pres">
      <dgm:prSet presAssocID="{6921FE34-1D46-4A29-AEF7-40C0FBB1B5F5}" presName="hierRoot2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954ED62B-0B59-4A44-9AFD-E773AAA9C0A4}" type="pres">
      <dgm:prSet presAssocID="{6921FE34-1D46-4A29-AEF7-40C0FBB1B5F5}" presName="rootComposite" presStyleCnt="0"/>
      <dgm:spPr/>
      <dgm:t>
        <a:bodyPr/>
        <a:lstStyle/>
        <a:p>
          <a:endParaRPr lang="sk-SK"/>
        </a:p>
      </dgm:t>
    </dgm:pt>
    <dgm:pt modelId="{3C1EE2A6-E3A9-4F36-A9E8-0CA06F24E915}" type="pres">
      <dgm:prSet presAssocID="{6921FE34-1D46-4A29-AEF7-40C0FBB1B5F5}" presName="rootText" presStyleLbl="node2" presStyleIdx="2" presStyleCnt="4" custScaleX="118446" custScaleY="16478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FC27E8E-6E8E-4C55-BB0D-47A8850CF43E}" type="pres">
      <dgm:prSet presAssocID="{6921FE34-1D46-4A29-AEF7-40C0FBB1B5F5}" presName="rootConnector" presStyleLbl="node2" presStyleIdx="2" presStyleCnt="4"/>
      <dgm:spPr/>
      <dgm:t>
        <a:bodyPr/>
        <a:lstStyle/>
        <a:p>
          <a:endParaRPr lang="sk-SK"/>
        </a:p>
      </dgm:t>
    </dgm:pt>
    <dgm:pt modelId="{16AD36B6-A5D2-457B-AFE1-134A3792FE33}" type="pres">
      <dgm:prSet presAssocID="{6921FE34-1D46-4A29-AEF7-40C0FBB1B5F5}" presName="hierChild4" presStyleCnt="0"/>
      <dgm:spPr/>
      <dgm:t>
        <a:bodyPr/>
        <a:lstStyle/>
        <a:p>
          <a:endParaRPr lang="sk-SK"/>
        </a:p>
      </dgm:t>
    </dgm:pt>
    <dgm:pt modelId="{7D872FFC-3EB2-4A95-B7A5-128D083B3FA8}" type="pres">
      <dgm:prSet presAssocID="{6921FE34-1D46-4A29-AEF7-40C0FBB1B5F5}" presName="hierChild5" presStyleCnt="0"/>
      <dgm:spPr/>
      <dgm:t>
        <a:bodyPr/>
        <a:lstStyle/>
        <a:p>
          <a:endParaRPr lang="sk-SK"/>
        </a:p>
      </dgm:t>
    </dgm:pt>
    <dgm:pt modelId="{5D6C8C71-592D-4921-A2D3-EC7CFA32C0DD}" type="pres">
      <dgm:prSet presAssocID="{A85B7C50-EA49-4D64-BBE1-9B9BCC5412F5}" presName="Name37" presStyleLbl="parChTrans1D2" presStyleIdx="3" presStyleCnt="4"/>
      <dgm:spPr/>
      <dgm:t>
        <a:bodyPr/>
        <a:lstStyle/>
        <a:p>
          <a:endParaRPr lang="sk-SK"/>
        </a:p>
      </dgm:t>
    </dgm:pt>
    <dgm:pt modelId="{2F5E10D3-7EDB-4BC2-9A59-28020CB1D020}" type="pres">
      <dgm:prSet presAssocID="{1CF355D1-C3BC-4C8E-B14B-FF710BD25E57}" presName="hierRoot2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AB331616-02AC-4850-81E1-8F42A8200B94}" type="pres">
      <dgm:prSet presAssocID="{1CF355D1-C3BC-4C8E-B14B-FF710BD25E57}" presName="rootComposite" presStyleCnt="0"/>
      <dgm:spPr/>
      <dgm:t>
        <a:bodyPr/>
        <a:lstStyle/>
        <a:p>
          <a:endParaRPr lang="sk-SK"/>
        </a:p>
      </dgm:t>
    </dgm:pt>
    <dgm:pt modelId="{CFAF0747-B79E-4DE0-84B6-B47CB8C96512}" type="pres">
      <dgm:prSet presAssocID="{1CF355D1-C3BC-4C8E-B14B-FF710BD25E57}" presName="rootText" presStyleLbl="node2" presStyleIdx="3" presStyleCnt="4" custScaleX="122441" custScaleY="1642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CE19DB5-C526-42A7-9AFF-2BAB0856CE11}" type="pres">
      <dgm:prSet presAssocID="{1CF355D1-C3BC-4C8E-B14B-FF710BD25E57}" presName="rootConnector" presStyleLbl="node2" presStyleIdx="3" presStyleCnt="4"/>
      <dgm:spPr/>
      <dgm:t>
        <a:bodyPr/>
        <a:lstStyle/>
        <a:p>
          <a:endParaRPr lang="sk-SK"/>
        </a:p>
      </dgm:t>
    </dgm:pt>
    <dgm:pt modelId="{1991C5E9-FBD4-4A54-A096-3AD122352CE3}" type="pres">
      <dgm:prSet presAssocID="{1CF355D1-C3BC-4C8E-B14B-FF710BD25E57}" presName="hierChild4" presStyleCnt="0"/>
      <dgm:spPr/>
      <dgm:t>
        <a:bodyPr/>
        <a:lstStyle/>
        <a:p>
          <a:endParaRPr lang="sk-SK"/>
        </a:p>
      </dgm:t>
    </dgm:pt>
    <dgm:pt modelId="{FC09B008-59FC-4254-8131-EB0D811C94A6}" type="pres">
      <dgm:prSet presAssocID="{1CF355D1-C3BC-4C8E-B14B-FF710BD25E57}" presName="hierChild5" presStyleCnt="0"/>
      <dgm:spPr/>
      <dgm:t>
        <a:bodyPr/>
        <a:lstStyle/>
        <a:p>
          <a:endParaRPr lang="sk-SK"/>
        </a:p>
      </dgm:t>
    </dgm:pt>
    <dgm:pt modelId="{094A228F-5263-40B8-9108-BB53CA5EBE5A}" type="pres">
      <dgm:prSet presAssocID="{C8995A2B-3AB2-404A-8337-FFF503CE3499}" presName="hierChild3" presStyleCnt="0"/>
      <dgm:spPr/>
      <dgm:t>
        <a:bodyPr/>
        <a:lstStyle/>
        <a:p>
          <a:endParaRPr lang="sk-SK"/>
        </a:p>
      </dgm:t>
    </dgm:pt>
  </dgm:ptLst>
  <dgm:cxnLst>
    <dgm:cxn modelId="{0C7BABAD-C1D0-466B-9BEF-A23D34E08735}" type="presOf" srcId="{479800A5-BB03-4FB7-AEC0-220B7D2EE13A}" destId="{2A18EDB8-9BE3-4E8D-A83F-0F0CD7E0C45D}" srcOrd="0" destOrd="0" presId="urn:microsoft.com/office/officeart/2005/8/layout/orgChart1"/>
    <dgm:cxn modelId="{F06A90E7-EB4C-45A8-8B22-FA7FF87E6678}" type="presOf" srcId="{1B2C7816-7F92-420D-9483-5F56ABC5D76B}" destId="{C33199A5-38F2-453B-9CFC-5CE470827ACE}" srcOrd="0" destOrd="0" presId="urn:microsoft.com/office/officeart/2005/8/layout/orgChart1"/>
    <dgm:cxn modelId="{FE85CF29-8FAF-4737-AF64-ED5E89EA6A84}" type="presOf" srcId="{A85B7C50-EA49-4D64-BBE1-9B9BCC5412F5}" destId="{5D6C8C71-592D-4921-A2D3-EC7CFA32C0DD}" srcOrd="0" destOrd="0" presId="urn:microsoft.com/office/officeart/2005/8/layout/orgChart1"/>
    <dgm:cxn modelId="{D77958D8-BCB1-4FAA-9632-A41534EE2E76}" type="presOf" srcId="{1CF355D1-C3BC-4C8E-B14B-FF710BD25E57}" destId="{CFAF0747-B79E-4DE0-84B6-B47CB8C96512}" srcOrd="0" destOrd="0" presId="urn:microsoft.com/office/officeart/2005/8/layout/orgChart1"/>
    <dgm:cxn modelId="{AC5892F9-5BE9-474D-9EB9-7FFA981B724A}" srcId="{C8995A2B-3AB2-404A-8337-FFF503CE3499}" destId="{81BDA3CB-BF93-4272-983C-A5EC7CCF8AAA}" srcOrd="0" destOrd="0" parTransId="{1B2C7816-7F92-420D-9483-5F56ABC5D76B}" sibTransId="{C9E00AEF-B333-4387-B880-35B5F2E41BA1}"/>
    <dgm:cxn modelId="{B893224B-CC74-4B76-901C-AFF9E1B7E2A2}" type="presOf" srcId="{667CBCF6-3DCD-4D2A-BF80-B8FB0DCE3E74}" destId="{1295D94B-7BBF-40D5-B139-157E049EBDE6}" srcOrd="1" destOrd="0" presId="urn:microsoft.com/office/officeart/2005/8/layout/orgChart1"/>
    <dgm:cxn modelId="{7381100E-F095-4E2E-97A7-E15846A8CA94}" type="presOf" srcId="{6921FE34-1D46-4A29-AEF7-40C0FBB1B5F5}" destId="{3C1EE2A6-E3A9-4F36-A9E8-0CA06F24E915}" srcOrd="0" destOrd="0" presId="urn:microsoft.com/office/officeart/2005/8/layout/orgChart1"/>
    <dgm:cxn modelId="{F7A230B9-7CE0-48CF-8013-986618C9E838}" type="presOf" srcId="{C8995A2B-3AB2-404A-8337-FFF503CE3499}" destId="{883455EE-A8A9-48EC-A414-D6A49BB1B2F8}" srcOrd="1" destOrd="0" presId="urn:microsoft.com/office/officeart/2005/8/layout/orgChart1"/>
    <dgm:cxn modelId="{8876B8C5-88E4-4304-835C-8B78BE478870}" type="presOf" srcId="{667CBCF6-3DCD-4D2A-BF80-B8FB0DCE3E74}" destId="{EF4F9C39-00A5-4722-BC96-8AE4CEE840E6}" srcOrd="0" destOrd="0" presId="urn:microsoft.com/office/officeart/2005/8/layout/orgChart1"/>
    <dgm:cxn modelId="{14818A8C-D936-49DA-B505-55D385303330}" type="presOf" srcId="{BAE192EC-1FCD-4CAB-BF69-67F9197D4ADB}" destId="{EC9AF438-4A42-4435-93D7-4E75D4118DB9}" srcOrd="0" destOrd="0" presId="urn:microsoft.com/office/officeart/2005/8/layout/orgChart1"/>
    <dgm:cxn modelId="{B5E2CAC7-1EFD-43EF-A937-9609CE54EC9A}" srcId="{C8995A2B-3AB2-404A-8337-FFF503CE3499}" destId="{6921FE34-1D46-4A29-AEF7-40C0FBB1B5F5}" srcOrd="2" destOrd="0" parTransId="{479800A5-BB03-4FB7-AEC0-220B7D2EE13A}" sibTransId="{8C00EF22-0613-4376-82FF-52627D038C42}"/>
    <dgm:cxn modelId="{18CA8F3D-BA92-4D18-92EC-C423288F664B}" srcId="{C8995A2B-3AB2-404A-8337-FFF503CE3499}" destId="{667CBCF6-3DCD-4D2A-BF80-B8FB0DCE3E74}" srcOrd="1" destOrd="0" parTransId="{7175109E-A191-45F6-AFD9-06CDEF948FB9}" sibTransId="{0D3C7BFC-F78C-460F-A68F-6BAE54E34049}"/>
    <dgm:cxn modelId="{7FEFFD26-C639-48B8-A0A7-D84A43A1C56F}" type="presOf" srcId="{C8995A2B-3AB2-404A-8337-FFF503CE3499}" destId="{B393C233-4B92-4891-8ABA-056BE00B0A8B}" srcOrd="0" destOrd="0" presId="urn:microsoft.com/office/officeart/2005/8/layout/orgChart1"/>
    <dgm:cxn modelId="{D141557B-B652-4186-897B-090D25232135}" type="presOf" srcId="{81BDA3CB-BF93-4272-983C-A5EC7CCF8AAA}" destId="{D60D464E-7911-456B-A449-042D7AA9CA9F}" srcOrd="1" destOrd="0" presId="urn:microsoft.com/office/officeart/2005/8/layout/orgChart1"/>
    <dgm:cxn modelId="{A86114E9-E673-44C8-9653-ADFBA19C80F0}" srcId="{C8995A2B-3AB2-404A-8337-FFF503CE3499}" destId="{1CF355D1-C3BC-4C8E-B14B-FF710BD25E57}" srcOrd="3" destOrd="0" parTransId="{A85B7C50-EA49-4D64-BBE1-9B9BCC5412F5}" sibTransId="{832C4B7A-B4F0-4D0D-962A-7486E8B7CC3C}"/>
    <dgm:cxn modelId="{2FCB758A-1878-4C39-A547-7CC386AA7ECE}" type="presOf" srcId="{6921FE34-1D46-4A29-AEF7-40C0FBB1B5F5}" destId="{CFC27E8E-6E8E-4C55-BB0D-47A8850CF43E}" srcOrd="1" destOrd="0" presId="urn:microsoft.com/office/officeart/2005/8/layout/orgChart1"/>
    <dgm:cxn modelId="{FA32E728-FC5D-4551-B779-3C3F7DB53CFB}" srcId="{BAE192EC-1FCD-4CAB-BF69-67F9197D4ADB}" destId="{C8995A2B-3AB2-404A-8337-FFF503CE3499}" srcOrd="0" destOrd="0" parTransId="{A0B112EA-3100-409C-A080-914850635173}" sibTransId="{DE8F0CBD-FAF6-4B37-8BAC-5D20DD5E28C9}"/>
    <dgm:cxn modelId="{31C8AA61-1EE1-4DDC-B7CB-972495DCE58A}" type="presOf" srcId="{7175109E-A191-45F6-AFD9-06CDEF948FB9}" destId="{4255CDBC-9D09-4B2F-A7DE-1F688A1F600D}" srcOrd="0" destOrd="0" presId="urn:microsoft.com/office/officeart/2005/8/layout/orgChart1"/>
    <dgm:cxn modelId="{75CBBDA2-6EA9-451D-B0F6-0907E43DC400}" type="presOf" srcId="{1CF355D1-C3BC-4C8E-B14B-FF710BD25E57}" destId="{DCE19DB5-C526-42A7-9AFF-2BAB0856CE11}" srcOrd="1" destOrd="0" presId="urn:microsoft.com/office/officeart/2005/8/layout/orgChart1"/>
    <dgm:cxn modelId="{B42768E5-317D-417B-AC35-A5A381B7467B}" type="presOf" srcId="{81BDA3CB-BF93-4272-983C-A5EC7CCF8AAA}" destId="{5A82BA07-8C19-4C49-81DC-593AA5E56AB0}" srcOrd="0" destOrd="0" presId="urn:microsoft.com/office/officeart/2005/8/layout/orgChart1"/>
    <dgm:cxn modelId="{71906CDA-449E-444F-99C2-FEABD67CCCC7}" type="presParOf" srcId="{EC9AF438-4A42-4435-93D7-4E75D4118DB9}" destId="{AC419FFA-477A-48AC-924C-2C088EC5F29F}" srcOrd="0" destOrd="0" presId="urn:microsoft.com/office/officeart/2005/8/layout/orgChart1"/>
    <dgm:cxn modelId="{CE1BCF97-01A7-4D27-92F5-C949721F2DE3}" type="presParOf" srcId="{AC419FFA-477A-48AC-924C-2C088EC5F29F}" destId="{611059BF-B663-459D-A92A-D462C1D026FD}" srcOrd="0" destOrd="0" presId="urn:microsoft.com/office/officeart/2005/8/layout/orgChart1"/>
    <dgm:cxn modelId="{CF121DB6-5ADE-4437-9B5D-6E068B1AB24C}" type="presParOf" srcId="{611059BF-B663-459D-A92A-D462C1D026FD}" destId="{B393C233-4B92-4891-8ABA-056BE00B0A8B}" srcOrd="0" destOrd="0" presId="urn:microsoft.com/office/officeart/2005/8/layout/orgChart1"/>
    <dgm:cxn modelId="{75F3931F-F56C-41D2-A4CE-2B1D91DB365E}" type="presParOf" srcId="{611059BF-B663-459D-A92A-D462C1D026FD}" destId="{883455EE-A8A9-48EC-A414-D6A49BB1B2F8}" srcOrd="1" destOrd="0" presId="urn:microsoft.com/office/officeart/2005/8/layout/orgChart1"/>
    <dgm:cxn modelId="{EC33FDA7-2DB4-4DF5-B7CE-430E5083222C}" type="presParOf" srcId="{AC419FFA-477A-48AC-924C-2C088EC5F29F}" destId="{4E47DCC2-5883-4C03-A1A0-0CB9B8DA3FFF}" srcOrd="1" destOrd="0" presId="urn:microsoft.com/office/officeart/2005/8/layout/orgChart1"/>
    <dgm:cxn modelId="{3F55E166-5FB3-4C47-B619-9C73EFF31F29}" type="presParOf" srcId="{4E47DCC2-5883-4C03-A1A0-0CB9B8DA3FFF}" destId="{C33199A5-38F2-453B-9CFC-5CE470827ACE}" srcOrd="0" destOrd="0" presId="urn:microsoft.com/office/officeart/2005/8/layout/orgChart1"/>
    <dgm:cxn modelId="{6737DDC5-9ABA-43DD-A9F7-AC1D32C81DBF}" type="presParOf" srcId="{4E47DCC2-5883-4C03-A1A0-0CB9B8DA3FFF}" destId="{12C19E3C-717A-4D3C-962A-9DA1DCA24959}" srcOrd="1" destOrd="0" presId="urn:microsoft.com/office/officeart/2005/8/layout/orgChart1"/>
    <dgm:cxn modelId="{7189B786-9E91-4305-8618-FBA03893B737}" type="presParOf" srcId="{12C19E3C-717A-4D3C-962A-9DA1DCA24959}" destId="{88FA5936-07E8-44D6-BF14-8984BF33F8D5}" srcOrd="0" destOrd="0" presId="urn:microsoft.com/office/officeart/2005/8/layout/orgChart1"/>
    <dgm:cxn modelId="{99CFE9B0-45DA-4E9D-99E2-86BDBC142111}" type="presParOf" srcId="{88FA5936-07E8-44D6-BF14-8984BF33F8D5}" destId="{5A82BA07-8C19-4C49-81DC-593AA5E56AB0}" srcOrd="0" destOrd="0" presId="urn:microsoft.com/office/officeart/2005/8/layout/orgChart1"/>
    <dgm:cxn modelId="{FD117DC9-966A-4596-B1E1-E4A9FAABB146}" type="presParOf" srcId="{88FA5936-07E8-44D6-BF14-8984BF33F8D5}" destId="{D60D464E-7911-456B-A449-042D7AA9CA9F}" srcOrd="1" destOrd="0" presId="urn:microsoft.com/office/officeart/2005/8/layout/orgChart1"/>
    <dgm:cxn modelId="{02D265BF-D92F-4AE2-A405-F26F59C96854}" type="presParOf" srcId="{12C19E3C-717A-4D3C-962A-9DA1DCA24959}" destId="{08D0BAEE-BE76-4A0C-8231-63677F089261}" srcOrd="1" destOrd="0" presId="urn:microsoft.com/office/officeart/2005/8/layout/orgChart1"/>
    <dgm:cxn modelId="{BFE39B7D-0B8B-4122-A107-4A52CD988BBB}" type="presParOf" srcId="{12C19E3C-717A-4D3C-962A-9DA1DCA24959}" destId="{E6F23A76-A0C5-4BA1-BB2C-1FC81C6D7901}" srcOrd="2" destOrd="0" presId="urn:microsoft.com/office/officeart/2005/8/layout/orgChart1"/>
    <dgm:cxn modelId="{939AF4BD-1A77-4CBA-9C5D-8E6E79655E18}" type="presParOf" srcId="{4E47DCC2-5883-4C03-A1A0-0CB9B8DA3FFF}" destId="{4255CDBC-9D09-4B2F-A7DE-1F688A1F600D}" srcOrd="2" destOrd="0" presId="urn:microsoft.com/office/officeart/2005/8/layout/orgChart1"/>
    <dgm:cxn modelId="{A21D97E1-0853-4D7F-9943-62467C56F729}" type="presParOf" srcId="{4E47DCC2-5883-4C03-A1A0-0CB9B8DA3FFF}" destId="{67E74E43-57F2-45F9-BD79-C4D93DEEE459}" srcOrd="3" destOrd="0" presId="urn:microsoft.com/office/officeart/2005/8/layout/orgChart1"/>
    <dgm:cxn modelId="{DC94CD34-76B6-4555-AF50-1F9C9A768F32}" type="presParOf" srcId="{67E74E43-57F2-45F9-BD79-C4D93DEEE459}" destId="{75C4ACCB-8CC7-46AD-85DA-AB6CB8052393}" srcOrd="0" destOrd="0" presId="urn:microsoft.com/office/officeart/2005/8/layout/orgChart1"/>
    <dgm:cxn modelId="{693AC073-82D8-4ABA-B86B-1A1A56DA73E6}" type="presParOf" srcId="{75C4ACCB-8CC7-46AD-85DA-AB6CB8052393}" destId="{EF4F9C39-00A5-4722-BC96-8AE4CEE840E6}" srcOrd="0" destOrd="0" presId="urn:microsoft.com/office/officeart/2005/8/layout/orgChart1"/>
    <dgm:cxn modelId="{10EDF7FC-5CCF-4BA6-9BDD-08AA66EC5EE4}" type="presParOf" srcId="{75C4ACCB-8CC7-46AD-85DA-AB6CB8052393}" destId="{1295D94B-7BBF-40D5-B139-157E049EBDE6}" srcOrd="1" destOrd="0" presId="urn:microsoft.com/office/officeart/2005/8/layout/orgChart1"/>
    <dgm:cxn modelId="{BC08CF97-FA16-4946-855D-56D75778444A}" type="presParOf" srcId="{67E74E43-57F2-45F9-BD79-C4D93DEEE459}" destId="{B9300502-FFE1-46E0-A933-6455A2645980}" srcOrd="1" destOrd="0" presId="urn:microsoft.com/office/officeart/2005/8/layout/orgChart1"/>
    <dgm:cxn modelId="{17EEF6F4-2F7E-4181-B668-A9425070E8E0}" type="presParOf" srcId="{67E74E43-57F2-45F9-BD79-C4D93DEEE459}" destId="{F5F3D547-6B5F-403F-BC3B-FFF829BC3BDF}" srcOrd="2" destOrd="0" presId="urn:microsoft.com/office/officeart/2005/8/layout/orgChart1"/>
    <dgm:cxn modelId="{DA632FB2-3E72-4795-B920-7259C20749F9}" type="presParOf" srcId="{4E47DCC2-5883-4C03-A1A0-0CB9B8DA3FFF}" destId="{2A18EDB8-9BE3-4E8D-A83F-0F0CD7E0C45D}" srcOrd="4" destOrd="0" presId="urn:microsoft.com/office/officeart/2005/8/layout/orgChart1"/>
    <dgm:cxn modelId="{0B97C8B3-193B-4A36-B20C-6D85E7EFD336}" type="presParOf" srcId="{4E47DCC2-5883-4C03-A1A0-0CB9B8DA3FFF}" destId="{8231D271-4A98-44D2-B40C-65EB9BA644FC}" srcOrd="5" destOrd="0" presId="urn:microsoft.com/office/officeart/2005/8/layout/orgChart1"/>
    <dgm:cxn modelId="{41D16476-63A0-45C2-926D-40D2C646407D}" type="presParOf" srcId="{8231D271-4A98-44D2-B40C-65EB9BA644FC}" destId="{954ED62B-0B59-4A44-9AFD-E773AAA9C0A4}" srcOrd="0" destOrd="0" presId="urn:microsoft.com/office/officeart/2005/8/layout/orgChart1"/>
    <dgm:cxn modelId="{3F95BD8C-89F9-4A86-9ADB-8870AF8C9D39}" type="presParOf" srcId="{954ED62B-0B59-4A44-9AFD-E773AAA9C0A4}" destId="{3C1EE2A6-E3A9-4F36-A9E8-0CA06F24E915}" srcOrd="0" destOrd="0" presId="urn:microsoft.com/office/officeart/2005/8/layout/orgChart1"/>
    <dgm:cxn modelId="{26B84F50-E893-4DD3-9C77-853E67B89C4F}" type="presParOf" srcId="{954ED62B-0B59-4A44-9AFD-E773AAA9C0A4}" destId="{CFC27E8E-6E8E-4C55-BB0D-47A8850CF43E}" srcOrd="1" destOrd="0" presId="urn:microsoft.com/office/officeart/2005/8/layout/orgChart1"/>
    <dgm:cxn modelId="{3C7DDAD0-0995-4608-9CDB-F906130DC68C}" type="presParOf" srcId="{8231D271-4A98-44D2-B40C-65EB9BA644FC}" destId="{16AD36B6-A5D2-457B-AFE1-134A3792FE33}" srcOrd="1" destOrd="0" presId="urn:microsoft.com/office/officeart/2005/8/layout/orgChart1"/>
    <dgm:cxn modelId="{660CE2A3-F04B-4240-8066-A1618DD5CDFA}" type="presParOf" srcId="{8231D271-4A98-44D2-B40C-65EB9BA644FC}" destId="{7D872FFC-3EB2-4A95-B7A5-128D083B3FA8}" srcOrd="2" destOrd="0" presId="urn:microsoft.com/office/officeart/2005/8/layout/orgChart1"/>
    <dgm:cxn modelId="{DA863B44-E0C7-4275-B139-F9F8E8599B17}" type="presParOf" srcId="{4E47DCC2-5883-4C03-A1A0-0CB9B8DA3FFF}" destId="{5D6C8C71-592D-4921-A2D3-EC7CFA32C0DD}" srcOrd="6" destOrd="0" presId="urn:microsoft.com/office/officeart/2005/8/layout/orgChart1"/>
    <dgm:cxn modelId="{3692960D-9329-4EA9-8EE9-F334C0DA7A21}" type="presParOf" srcId="{4E47DCC2-5883-4C03-A1A0-0CB9B8DA3FFF}" destId="{2F5E10D3-7EDB-4BC2-9A59-28020CB1D020}" srcOrd="7" destOrd="0" presId="urn:microsoft.com/office/officeart/2005/8/layout/orgChart1"/>
    <dgm:cxn modelId="{9751A699-AC4C-4489-83AB-31FE16EC98F9}" type="presParOf" srcId="{2F5E10D3-7EDB-4BC2-9A59-28020CB1D020}" destId="{AB331616-02AC-4850-81E1-8F42A8200B94}" srcOrd="0" destOrd="0" presId="urn:microsoft.com/office/officeart/2005/8/layout/orgChart1"/>
    <dgm:cxn modelId="{29A63AF7-F267-4EDD-A562-6D906BB0B0D0}" type="presParOf" srcId="{AB331616-02AC-4850-81E1-8F42A8200B94}" destId="{CFAF0747-B79E-4DE0-84B6-B47CB8C96512}" srcOrd="0" destOrd="0" presId="urn:microsoft.com/office/officeart/2005/8/layout/orgChart1"/>
    <dgm:cxn modelId="{1FD9BD69-7065-474D-AC57-51E5E7E1ECB1}" type="presParOf" srcId="{AB331616-02AC-4850-81E1-8F42A8200B94}" destId="{DCE19DB5-C526-42A7-9AFF-2BAB0856CE11}" srcOrd="1" destOrd="0" presId="urn:microsoft.com/office/officeart/2005/8/layout/orgChart1"/>
    <dgm:cxn modelId="{A74CA6DE-6DA5-47B7-94FB-EA512014753E}" type="presParOf" srcId="{2F5E10D3-7EDB-4BC2-9A59-28020CB1D020}" destId="{1991C5E9-FBD4-4A54-A096-3AD122352CE3}" srcOrd="1" destOrd="0" presId="urn:microsoft.com/office/officeart/2005/8/layout/orgChart1"/>
    <dgm:cxn modelId="{CB5B6A48-FB64-4A94-8D4C-AE6D531628D5}" type="presParOf" srcId="{2F5E10D3-7EDB-4BC2-9A59-28020CB1D020}" destId="{FC09B008-59FC-4254-8131-EB0D811C94A6}" srcOrd="2" destOrd="0" presId="urn:microsoft.com/office/officeart/2005/8/layout/orgChart1"/>
    <dgm:cxn modelId="{7C6A4ECB-BB15-4B2D-BFBD-71B487F3DB5F}" type="presParOf" srcId="{AC419FFA-477A-48AC-924C-2C088EC5F29F}" destId="{094A228F-5263-40B8-9108-BB53CA5EBE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C5CF-B7BE-4D82-BFDD-53333FDBD582}">
      <dsp:nvSpPr>
        <dsp:cNvPr id="0" name=""/>
        <dsp:cNvSpPr/>
      </dsp:nvSpPr>
      <dsp:spPr>
        <a:xfrm rot="5400000">
          <a:off x="4293425" y="-810547"/>
          <a:ext cx="3104618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Popolček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Vysokopecná troska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Panvová troska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err="1" smtClean="0"/>
            <a:t>Mikrosilika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By-pasový </a:t>
          </a:r>
          <a:r>
            <a:rPr lang="sk-SK" sz="1900" kern="1200" dirty="0" err="1" smtClean="0"/>
            <a:t>odprašok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Sklený </a:t>
          </a:r>
          <a:r>
            <a:rPr lang="sk-SK" sz="1900" kern="1200" dirty="0" err="1" smtClean="0"/>
            <a:t>recyklát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Tehla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smtClean="0"/>
            <a:t>Vaječné </a:t>
          </a:r>
          <a:r>
            <a:rPr lang="sk-SK" sz="1900" kern="1200" dirty="0" err="1" smtClean="0"/>
            <a:t>škupinky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 err="1" smtClean="0"/>
            <a:t>Zeolit</a:t>
          </a:r>
          <a:endParaRPr lang="en-US" sz="1900" kern="1200" dirty="0"/>
        </a:p>
      </dsp:txBody>
      <dsp:txXfrm rot="-5400000">
        <a:off x="3094801" y="539632"/>
        <a:ext cx="5350312" cy="2801508"/>
      </dsp:txXfrm>
    </dsp:sp>
    <dsp:sp modelId="{524BF8F1-48D9-4389-ADE3-6E9EB1954EA0}">
      <dsp:nvSpPr>
        <dsp:cNvPr id="0" name=""/>
        <dsp:cNvSpPr/>
      </dsp:nvSpPr>
      <dsp:spPr>
        <a:xfrm>
          <a:off x="0" y="0"/>
          <a:ext cx="3094800" cy="388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Typy odpadov a náhrad cementu</a:t>
          </a:r>
          <a:endParaRPr lang="en-US" sz="3200" kern="1200" dirty="0"/>
        </a:p>
      </dsp:txBody>
      <dsp:txXfrm>
        <a:off x="151076" y="151076"/>
        <a:ext cx="2792648" cy="3578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C5CF-B7BE-4D82-BFDD-53333FDBD582}">
      <dsp:nvSpPr>
        <dsp:cNvPr id="0" name=""/>
        <dsp:cNvSpPr/>
      </dsp:nvSpPr>
      <dsp:spPr>
        <a:xfrm rot="5400000">
          <a:off x="4293425" y="-810547"/>
          <a:ext cx="3104618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Pitná voda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err="1" smtClean="0"/>
            <a:t>Deionizovaná</a:t>
          </a:r>
          <a:r>
            <a:rPr lang="sk-SK" sz="2000" kern="1200" dirty="0" smtClean="0"/>
            <a:t> voda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Prírodný kyslý dážď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Modelový kyslý dážď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Síranové roztoky (H</a:t>
          </a:r>
          <a:r>
            <a:rPr lang="sk-SK" sz="2000" kern="1200" baseline="-25000" dirty="0" smtClean="0"/>
            <a:t>2</a:t>
          </a:r>
          <a:r>
            <a:rPr lang="sk-SK" sz="2000" kern="1200" dirty="0" smtClean="0"/>
            <a:t>SO</a:t>
          </a:r>
          <a:r>
            <a:rPr lang="sk-SK" sz="2000" kern="1200" baseline="-25000" dirty="0" smtClean="0"/>
            <a:t>4</a:t>
          </a:r>
          <a:r>
            <a:rPr lang="sk-SK" sz="2000" kern="1200" dirty="0" smtClean="0"/>
            <a:t>, MgSO</a:t>
          </a:r>
          <a:r>
            <a:rPr lang="sk-SK" sz="2000" kern="1200" baseline="-25000" dirty="0" smtClean="0"/>
            <a:t>4</a:t>
          </a:r>
          <a:r>
            <a:rPr lang="sk-SK" sz="2000" kern="1200" dirty="0" smtClean="0"/>
            <a:t>, Na</a:t>
          </a:r>
          <a:r>
            <a:rPr lang="sk-SK" sz="2000" kern="1200" baseline="-25000" dirty="0" smtClean="0"/>
            <a:t>2</a:t>
          </a:r>
          <a:r>
            <a:rPr lang="sk-SK" sz="2000" kern="1200" dirty="0" smtClean="0"/>
            <a:t>SO</a:t>
          </a:r>
          <a:r>
            <a:rPr lang="sk-SK" sz="2000" kern="1200" baseline="-25000" dirty="0" smtClean="0"/>
            <a:t>4</a:t>
          </a:r>
          <a:r>
            <a:rPr lang="sk-SK" sz="2000" kern="1200" dirty="0" smtClean="0"/>
            <a:t>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Bakteriálne prostredie (síru-oxidujúce baktérie, síran-redukujúce baktérie)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Chloridové prostredie</a:t>
          </a:r>
          <a:endParaRPr lang="en-US" sz="2000" kern="1200" dirty="0"/>
        </a:p>
      </dsp:txBody>
      <dsp:txXfrm rot="-5400000">
        <a:off x="3094801" y="539632"/>
        <a:ext cx="5350312" cy="2801508"/>
      </dsp:txXfrm>
    </dsp:sp>
    <dsp:sp modelId="{524BF8F1-48D9-4389-ADE3-6E9EB1954EA0}">
      <dsp:nvSpPr>
        <dsp:cNvPr id="0" name=""/>
        <dsp:cNvSpPr/>
      </dsp:nvSpPr>
      <dsp:spPr>
        <a:xfrm>
          <a:off x="0" y="0"/>
          <a:ext cx="3094800" cy="388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Typy agresívnych prostredí</a:t>
          </a:r>
          <a:endParaRPr lang="en-US" sz="3200" kern="1200" dirty="0"/>
        </a:p>
      </dsp:txBody>
      <dsp:txXfrm>
        <a:off x="151076" y="151076"/>
        <a:ext cx="2792648" cy="3578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C5CF-B7BE-4D82-BFDD-53333FDBD582}">
      <dsp:nvSpPr>
        <dsp:cNvPr id="0" name=""/>
        <dsp:cNvSpPr/>
      </dsp:nvSpPr>
      <dsp:spPr>
        <a:xfrm rot="5400000">
          <a:off x="4293425" y="-810547"/>
          <a:ext cx="3104618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Statické – laboratórne nádržové krátkodobé a dlhodobé testy (3-18 mesiacov)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Statické in situ testy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err="1" smtClean="0"/>
            <a:t>Semidynamické</a:t>
          </a:r>
          <a:r>
            <a:rPr lang="sk-SK" sz="2000" kern="1200" dirty="0" smtClean="0"/>
            <a:t> – výmena agresívneho prostredia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Cyklické - korózna komora</a:t>
          </a:r>
          <a:endParaRPr lang="en-US" sz="2000" kern="1200" dirty="0"/>
        </a:p>
      </dsp:txBody>
      <dsp:txXfrm rot="-5400000">
        <a:off x="3094801" y="539632"/>
        <a:ext cx="5350312" cy="2801508"/>
      </dsp:txXfrm>
    </dsp:sp>
    <dsp:sp modelId="{524BF8F1-48D9-4389-ADE3-6E9EB1954EA0}">
      <dsp:nvSpPr>
        <dsp:cNvPr id="0" name=""/>
        <dsp:cNvSpPr/>
      </dsp:nvSpPr>
      <dsp:spPr>
        <a:xfrm>
          <a:off x="0" y="0"/>
          <a:ext cx="3094800" cy="388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Druhy testovacích procedúr</a:t>
          </a:r>
          <a:endParaRPr lang="en-US" sz="3200" kern="1200" dirty="0"/>
        </a:p>
      </dsp:txBody>
      <dsp:txXfrm>
        <a:off x="151076" y="151076"/>
        <a:ext cx="2792648" cy="3578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C5CF-B7BE-4D82-BFDD-53333FDBD582}">
      <dsp:nvSpPr>
        <dsp:cNvPr id="0" name=""/>
        <dsp:cNvSpPr/>
      </dsp:nvSpPr>
      <dsp:spPr>
        <a:xfrm rot="5400000">
          <a:off x="3913197" y="-810547"/>
          <a:ext cx="3865073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Zmeny hmotnosti</a:t>
          </a:r>
          <a:endParaRPr lang="en-US" sz="2000" kern="1200" dirty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Zmeny rozmerov</a:t>
          </a:r>
          <a:endParaRPr lang="en-US" sz="2000" kern="1200" dirty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Nasiakavosť </a:t>
          </a:r>
          <a:endParaRPr lang="en-US" sz="2000" kern="1200" dirty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Pevnostné charakteristiky</a:t>
          </a:r>
          <a:endParaRPr lang="en-US" sz="2000" kern="1200" dirty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Chemické zloženie </a:t>
          </a:r>
          <a:r>
            <a:rPr lang="sk-SK" sz="2000" kern="1200" dirty="0" err="1" smtClean="0"/>
            <a:t>kompozitov</a:t>
          </a:r>
          <a:r>
            <a:rPr lang="sk-SK" sz="2000" kern="1200" dirty="0" smtClean="0"/>
            <a:t> (XRF, FTIR)</a:t>
          </a:r>
          <a:endParaRPr lang="en-US" sz="2000" kern="1200" dirty="0"/>
        </a:p>
        <a:p>
          <a:pPr marL="228600" marR="0" lvl="1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k-SK" sz="2000" kern="1200" dirty="0" smtClean="0"/>
            <a:t>Mineralogické zloženie (XRD)</a:t>
          </a:r>
          <a:endParaRPr lang="en-US" sz="2000" kern="1200" dirty="0"/>
        </a:p>
        <a:p>
          <a:pPr marL="228600" marR="0" lvl="1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k-SK" sz="2000" kern="1200" dirty="0" smtClean="0"/>
            <a:t>Obsah hydratačných fáz (TG/DSC)</a:t>
          </a:r>
          <a:endParaRPr lang="en-US" sz="2000" kern="1200" dirty="0"/>
        </a:p>
        <a:p>
          <a:pPr marL="228600" marR="0" lvl="1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k-SK" sz="2000" kern="1200" dirty="0" smtClean="0"/>
            <a:t>Priepustnosť – prechod agresívnych iónov (RCP test)</a:t>
          </a:r>
          <a:endParaRPr lang="en-US" sz="2000" kern="1200" dirty="0" smtClean="0"/>
        </a:p>
        <a:p>
          <a:pPr marL="228600" marR="0" lvl="1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k-SK" sz="2000" kern="1200" dirty="0" smtClean="0"/>
            <a:t>Vylúhované množstvá Ca</a:t>
          </a:r>
          <a:endParaRPr lang="en-US" sz="2000" kern="1200" dirty="0" smtClean="0"/>
        </a:p>
        <a:p>
          <a:pPr marL="228600" marR="0" lvl="1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k-SK" sz="2000" kern="1200" dirty="0" smtClean="0"/>
            <a:t>Zmeny pH výluhov</a:t>
          </a:r>
          <a:endParaRPr lang="en-US" sz="2000" kern="1200" dirty="0" smtClean="0"/>
        </a:p>
        <a:p>
          <a:pPr marL="228600" marR="0" lvl="1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kern="1200" dirty="0" smtClean="0"/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3094801" y="196526"/>
        <a:ext cx="5313190" cy="3487719"/>
      </dsp:txXfrm>
    </dsp:sp>
    <dsp:sp modelId="{524BF8F1-48D9-4389-ADE3-6E9EB1954EA0}">
      <dsp:nvSpPr>
        <dsp:cNvPr id="0" name=""/>
        <dsp:cNvSpPr/>
      </dsp:nvSpPr>
      <dsp:spPr>
        <a:xfrm>
          <a:off x="0" y="1894"/>
          <a:ext cx="3094800" cy="3876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Študované parametre </a:t>
          </a:r>
          <a:endParaRPr lang="en-US" sz="3200" kern="1200" dirty="0"/>
        </a:p>
      </dsp:txBody>
      <dsp:txXfrm>
        <a:off x="151076" y="152970"/>
        <a:ext cx="2792648" cy="3574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C8C71-592D-4921-A2D3-EC7CFA32C0DD}">
      <dsp:nvSpPr>
        <dsp:cNvPr id="0" name=""/>
        <dsp:cNvSpPr/>
      </dsp:nvSpPr>
      <dsp:spPr>
        <a:xfrm>
          <a:off x="2239896" y="631959"/>
          <a:ext cx="1711646" cy="1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35"/>
              </a:lnTo>
              <a:lnTo>
                <a:pt x="1711646" y="90435"/>
              </a:lnTo>
              <a:lnTo>
                <a:pt x="1711646" y="18087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8EDB8-9BE3-4E8D-A83F-0F0CD7E0C45D}">
      <dsp:nvSpPr>
        <dsp:cNvPr id="0" name=""/>
        <dsp:cNvSpPr/>
      </dsp:nvSpPr>
      <dsp:spPr>
        <a:xfrm>
          <a:off x="2239896" y="631959"/>
          <a:ext cx="493410" cy="1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35"/>
              </a:lnTo>
              <a:lnTo>
                <a:pt x="493410" y="90435"/>
              </a:lnTo>
              <a:lnTo>
                <a:pt x="493410" y="18087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CDBC-9D09-4B2F-A7DE-1F688A1F600D}">
      <dsp:nvSpPr>
        <dsp:cNvPr id="0" name=""/>
        <dsp:cNvSpPr/>
      </dsp:nvSpPr>
      <dsp:spPr>
        <a:xfrm>
          <a:off x="1580898" y="631959"/>
          <a:ext cx="658997" cy="180870"/>
        </a:xfrm>
        <a:custGeom>
          <a:avLst/>
          <a:gdLst/>
          <a:ahLst/>
          <a:cxnLst/>
          <a:rect l="0" t="0" r="0" b="0"/>
          <a:pathLst>
            <a:path>
              <a:moveTo>
                <a:pt x="658997" y="0"/>
              </a:moveTo>
              <a:lnTo>
                <a:pt x="658997" y="90435"/>
              </a:lnTo>
              <a:lnTo>
                <a:pt x="0" y="90435"/>
              </a:lnTo>
              <a:lnTo>
                <a:pt x="0" y="18087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199A5-38F2-453B-9CFC-5CE470827ACE}">
      <dsp:nvSpPr>
        <dsp:cNvPr id="0" name=""/>
        <dsp:cNvSpPr/>
      </dsp:nvSpPr>
      <dsp:spPr>
        <a:xfrm>
          <a:off x="469768" y="631959"/>
          <a:ext cx="1770127" cy="180870"/>
        </a:xfrm>
        <a:custGeom>
          <a:avLst/>
          <a:gdLst/>
          <a:ahLst/>
          <a:cxnLst/>
          <a:rect l="0" t="0" r="0" b="0"/>
          <a:pathLst>
            <a:path>
              <a:moveTo>
                <a:pt x="1770127" y="0"/>
              </a:moveTo>
              <a:lnTo>
                <a:pt x="1770127" y="90435"/>
              </a:lnTo>
              <a:lnTo>
                <a:pt x="0" y="90435"/>
              </a:lnTo>
              <a:lnTo>
                <a:pt x="0" y="18087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3C233-4B92-4891-8ABA-056BE00B0A8B}">
      <dsp:nvSpPr>
        <dsp:cNvPr id="0" name=""/>
        <dsp:cNvSpPr/>
      </dsp:nvSpPr>
      <dsp:spPr>
        <a:xfrm>
          <a:off x="420614" y="201315"/>
          <a:ext cx="3638563" cy="4306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Agresívne prostredia simulujúce chemickú síranovú koróziu </a:t>
          </a:r>
          <a:endParaRPr lang="sk-SK" sz="11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14" y="201315"/>
        <a:ext cx="3638563" cy="430644"/>
      </dsp:txXfrm>
    </dsp:sp>
    <dsp:sp modelId="{5A82BA07-8C19-4C49-81DC-593AA5E56AB0}">
      <dsp:nvSpPr>
        <dsp:cNvPr id="0" name=""/>
        <dsp:cNvSpPr/>
      </dsp:nvSpPr>
      <dsp:spPr>
        <a:xfrm>
          <a:off x="964" y="812829"/>
          <a:ext cx="937606" cy="6923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sk-SK" sz="1100" b="1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SO</a:t>
          </a:r>
          <a:r>
            <a:rPr lang="sk-SK" sz="1100" b="1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pH 3,0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(0,005 hm.%)</a:t>
          </a:r>
          <a:endParaRPr lang="sk-SK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" y="812829"/>
        <a:ext cx="937606" cy="692303"/>
      </dsp:txXfrm>
    </dsp:sp>
    <dsp:sp modelId="{EF4F9C39-00A5-4722-BC96-8AE4CEE840E6}">
      <dsp:nvSpPr>
        <dsp:cNvPr id="0" name=""/>
        <dsp:cNvSpPr/>
      </dsp:nvSpPr>
      <dsp:spPr>
        <a:xfrm>
          <a:off x="1119441" y="812829"/>
          <a:ext cx="922913" cy="707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sk-SK" sz="1100" b="1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SO</a:t>
          </a:r>
          <a:r>
            <a:rPr lang="sk-SK" sz="1100" b="1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pH 4,0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(0,0005 hm.%)</a:t>
          </a:r>
          <a:endParaRPr lang="sk-SK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441" y="812829"/>
        <a:ext cx="922913" cy="707173"/>
      </dsp:txXfrm>
    </dsp:sp>
    <dsp:sp modelId="{3C1EE2A6-E3A9-4F36-A9E8-0CA06F24E915}">
      <dsp:nvSpPr>
        <dsp:cNvPr id="0" name=""/>
        <dsp:cNvSpPr/>
      </dsp:nvSpPr>
      <dsp:spPr>
        <a:xfrm>
          <a:off x="2223225" y="812829"/>
          <a:ext cx="1020161" cy="7096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roztok </a:t>
          </a: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MgSO</a:t>
          </a:r>
          <a:r>
            <a:rPr lang="sk-SK" sz="1100" b="1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c(SO</a:t>
          </a:r>
          <a:r>
            <a:rPr lang="sk-SK" sz="1100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kern="12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sk-SK" sz="1100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sk-SK" sz="1100" kern="12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10 g/l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(0,01 hm.%)</a:t>
          </a:r>
          <a:endParaRPr lang="sk-SK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3225" y="812829"/>
        <a:ext cx="1020161" cy="709641"/>
      </dsp:txXfrm>
    </dsp:sp>
    <dsp:sp modelId="{CFAF0747-B79E-4DE0-84B6-B47CB8C96512}">
      <dsp:nvSpPr>
        <dsp:cNvPr id="0" name=""/>
        <dsp:cNvSpPr/>
      </dsp:nvSpPr>
      <dsp:spPr>
        <a:xfrm>
          <a:off x="3424257" y="812829"/>
          <a:ext cx="1054569" cy="707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roztok </a:t>
          </a:r>
          <a:r>
            <a:rPr lang="sk-SK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MgSO</a:t>
          </a:r>
          <a:r>
            <a:rPr lang="sk-SK" sz="1100" b="1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c(SO</a:t>
          </a:r>
          <a:r>
            <a:rPr lang="sk-SK" sz="1100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k-SK" sz="1100" kern="12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sk-SK" sz="1100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sk-SK" sz="1100" kern="1200" baseline="30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k-SK" sz="1100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 g/l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(0,003 hm.%)</a:t>
          </a:r>
          <a:endParaRPr lang="sk-SK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257" y="812829"/>
        <a:ext cx="1054569" cy="70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0.1059</cdr:x>
      <cdr:y>0.0794</cdr:y>
    </cdr:from>
    <cdr:to>
      <cdr:x>0.8934</cdr:x>
      <cdr:y>0.22746</cdr:y>
    </cdr:to>
    <cdr:sp macro="" textlink="">
      <cdr:nvSpPr>
        <cdr:cNvPr id="2" name="Blok textu 1"/>
        <cdr:cNvSpPr txBox="1"/>
      </cdr:nvSpPr>
      <cdr:spPr>
        <a:xfrm xmlns:a="http://schemas.openxmlformats.org/drawingml/2006/main">
          <a:off x="495591" y="114300"/>
          <a:ext cx="3685461" cy="21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900">
              <a:latin typeface="Times New Roman" panose="02020603050405020304" pitchFamily="18" charset="0"/>
              <a:cs typeface="Times New Roman" panose="02020603050405020304" pitchFamily="18" charset="0"/>
            </a:rPr>
            <a:t>I - koncentrované prostredie      II - zriedené prostredie</a:t>
          </a:r>
          <a:endParaRPr lang="sk-SK" sz="9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852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4958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706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4108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296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0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87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0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5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1000" y="1515886"/>
            <a:ext cx="8991600" cy="1645920"/>
          </a:xfrm>
        </p:spPr>
        <p:txBody>
          <a:bodyPr>
            <a:noAutofit/>
          </a:bodyPr>
          <a:lstStyle/>
          <a:p>
            <a:r>
              <a:rPr lang="cs-CZ" sz="3200" b="1" dirty="0" err="1"/>
              <a:t>Využitie</a:t>
            </a:r>
            <a:r>
              <a:rPr lang="cs-CZ" sz="3200" b="1" dirty="0"/>
              <a:t> </a:t>
            </a:r>
            <a:r>
              <a:rPr lang="cs-CZ" sz="3200" b="1" dirty="0" err="1"/>
              <a:t>odpadov</a:t>
            </a:r>
            <a:r>
              <a:rPr lang="cs-CZ" sz="3200" b="1" dirty="0"/>
              <a:t> </a:t>
            </a:r>
            <a:r>
              <a:rPr lang="cs-CZ" sz="3200" b="1" dirty="0" err="1"/>
              <a:t>pre</a:t>
            </a:r>
            <a:r>
              <a:rPr lang="cs-CZ" sz="3200" b="1" dirty="0"/>
              <a:t> </a:t>
            </a:r>
            <a:r>
              <a:rPr lang="cs-CZ" sz="3200" b="1" dirty="0" err="1"/>
              <a:t>zvýšenie</a:t>
            </a:r>
            <a:r>
              <a:rPr lang="cs-CZ" sz="3200" b="1" dirty="0"/>
              <a:t> trvanlivosti cementových </a:t>
            </a:r>
            <a:r>
              <a:rPr lang="cs-CZ" sz="3200" b="1" dirty="0" err="1"/>
              <a:t>kompozitov</a:t>
            </a:r>
            <a:endParaRPr lang="en-US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90988" y="3734235"/>
            <a:ext cx="6801612" cy="2117925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ADRIANA EŠTOKOVÁ a kol.</a:t>
            </a:r>
          </a:p>
          <a:p>
            <a:r>
              <a:rPr lang="sk-SK" dirty="0" smtClean="0"/>
              <a:t>Inštitút pre udržateľné a cirkulárne stavebníctvo</a:t>
            </a:r>
          </a:p>
          <a:p>
            <a:r>
              <a:rPr lang="sk-SK" dirty="0" smtClean="0"/>
              <a:t>Stavebná fakulta</a:t>
            </a:r>
          </a:p>
          <a:p>
            <a:r>
              <a:rPr lang="sk-SK" dirty="0" smtClean="0"/>
              <a:t>Technická univerzita v Košiciach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8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Síranové prostredie</a:t>
            </a:r>
            <a:endParaRPr lang="en-US" dirty="0"/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672625"/>
              </p:ext>
            </p:extLst>
          </p:nvPr>
        </p:nvGraphicFramePr>
        <p:xfrm>
          <a:off x="269965" y="1520625"/>
          <a:ext cx="6156961" cy="396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906">
                  <a:extLst>
                    <a:ext uri="{9D8B030D-6E8A-4147-A177-3AD203B41FA5}">
                      <a16:colId xmlns:a16="http://schemas.microsoft.com/office/drawing/2014/main" val="3423467387"/>
                    </a:ext>
                  </a:extLst>
                </a:gridCol>
                <a:gridCol w="707611">
                  <a:extLst>
                    <a:ext uri="{9D8B030D-6E8A-4147-A177-3AD203B41FA5}">
                      <a16:colId xmlns:a16="http://schemas.microsoft.com/office/drawing/2014/main" val="1601138644"/>
                    </a:ext>
                  </a:extLst>
                </a:gridCol>
                <a:gridCol w="707611">
                  <a:extLst>
                    <a:ext uri="{9D8B030D-6E8A-4147-A177-3AD203B41FA5}">
                      <a16:colId xmlns:a16="http://schemas.microsoft.com/office/drawing/2014/main" val="1823210685"/>
                    </a:ext>
                  </a:extLst>
                </a:gridCol>
                <a:gridCol w="707611">
                  <a:extLst>
                    <a:ext uri="{9D8B030D-6E8A-4147-A177-3AD203B41FA5}">
                      <a16:colId xmlns:a16="http://schemas.microsoft.com/office/drawing/2014/main" val="715419468"/>
                    </a:ext>
                  </a:extLst>
                </a:gridCol>
                <a:gridCol w="707611">
                  <a:extLst>
                    <a:ext uri="{9D8B030D-6E8A-4147-A177-3AD203B41FA5}">
                      <a16:colId xmlns:a16="http://schemas.microsoft.com/office/drawing/2014/main" val="2726565212"/>
                    </a:ext>
                  </a:extLst>
                </a:gridCol>
                <a:gridCol w="707611">
                  <a:extLst>
                    <a:ext uri="{9D8B030D-6E8A-4147-A177-3AD203B41FA5}">
                      <a16:colId xmlns:a16="http://schemas.microsoft.com/office/drawing/2014/main" val="2725198943"/>
                    </a:ext>
                  </a:extLst>
                </a:gridCol>
              </a:tblGrid>
              <a:tr h="168758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Zloženie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 anchor="ctr"/>
                </a:tc>
                <a:tc gridSpan="5"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Špecifikácia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63174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1160252794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CEM I 42,5 N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366938074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Prímes na báze trosky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2628410871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Kremičitý úlet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1482411024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Zeolit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1483513152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Voda (l)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191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524104263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Kamenivo fr. 0/4 mm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2685264202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Kamenivo fr. 4/8 mm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230674763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Kamenivo fr. 8/16 mm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26661639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Plastifikačná prísada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3,1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3,1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2,65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881209256"/>
                  </a:ext>
                </a:extLst>
              </a:tr>
              <a:tr h="33751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Vodný súčiniteľ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0,45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4102325804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34507"/>
              </p:ext>
            </p:extLst>
          </p:nvPr>
        </p:nvGraphicFramePr>
        <p:xfrm>
          <a:off x="6635933" y="1580181"/>
          <a:ext cx="5129348" cy="390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518">
                  <a:extLst>
                    <a:ext uri="{9D8B030D-6E8A-4147-A177-3AD203B41FA5}">
                      <a16:colId xmlns:a16="http://schemas.microsoft.com/office/drawing/2014/main" val="2937741083"/>
                    </a:ext>
                  </a:extLst>
                </a:gridCol>
                <a:gridCol w="726442">
                  <a:extLst>
                    <a:ext uri="{9D8B030D-6E8A-4147-A177-3AD203B41FA5}">
                      <a16:colId xmlns:a16="http://schemas.microsoft.com/office/drawing/2014/main" val="545172936"/>
                    </a:ext>
                  </a:extLst>
                </a:gridCol>
                <a:gridCol w="918194">
                  <a:extLst>
                    <a:ext uri="{9D8B030D-6E8A-4147-A177-3AD203B41FA5}">
                      <a16:colId xmlns:a16="http://schemas.microsoft.com/office/drawing/2014/main" val="343160210"/>
                    </a:ext>
                  </a:extLst>
                </a:gridCol>
                <a:gridCol w="918194">
                  <a:extLst>
                    <a:ext uri="{9D8B030D-6E8A-4147-A177-3AD203B41FA5}">
                      <a16:colId xmlns:a16="http://schemas.microsoft.com/office/drawing/2014/main" val="4142284004"/>
                    </a:ext>
                  </a:extLst>
                </a:gridCol>
              </a:tblGrid>
              <a:tr h="228320">
                <a:tc>
                  <a:txBody>
                    <a:bodyPr/>
                    <a:lstStyle/>
                    <a:p>
                      <a:pPr indent="-107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Zloženie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 anchor="ctr"/>
                </a:tc>
                <a:tc grid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Špecifikácia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041343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X0V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X0S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2463820630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CEM I 42,5 N (kg)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360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360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360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3600050177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Voda (l)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170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198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1710903500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Kamenivo fr. 0/4 mm (kg)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825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396177667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Kamenivo fr. 4/8 mm (kg)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235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504033642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Kamenivo fr. 8/16 mm (kg)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1358599084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Plastifikačná prísada (l)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3,1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2,6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1193487812"/>
                  </a:ext>
                </a:extLst>
              </a:tr>
              <a:tr h="456640">
                <a:tc>
                  <a:txBody>
                    <a:bodyPr/>
                    <a:lstStyle/>
                    <a:p>
                      <a:pPr indent="-10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Vodný súčiniteľ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0,55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extLst>
                  <a:ext uri="{0D108BD9-81ED-4DB2-BD59-A6C34878D82A}">
                    <a16:rowId xmlns:a16="http://schemas.microsoft.com/office/drawing/2014/main" val="235370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3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Síranové prostredie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2569531"/>
              </p:ext>
            </p:extLst>
          </p:nvPr>
        </p:nvGraphicFramePr>
        <p:xfrm>
          <a:off x="2063932" y="2967231"/>
          <a:ext cx="4479792" cy="172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10177"/>
          </a:xfrm>
        </p:spPr>
        <p:txBody>
          <a:bodyPr/>
          <a:lstStyle/>
          <a:p>
            <a:r>
              <a:rPr lang="sk-SK" dirty="0"/>
              <a:t>skúšobné vzorky o rozmeroch </a:t>
            </a:r>
            <a:r>
              <a:rPr lang="sk-SK" dirty="0" smtClean="0"/>
              <a:t>50 </a:t>
            </a:r>
            <a:r>
              <a:rPr lang="sk-SK" dirty="0"/>
              <a:t>mm </a:t>
            </a:r>
            <a:r>
              <a:rPr lang="sk-SK" dirty="0" smtClean="0"/>
              <a:t>× 50 </a:t>
            </a:r>
            <a:r>
              <a:rPr lang="sk-SK" dirty="0"/>
              <a:t>mm </a:t>
            </a:r>
            <a:r>
              <a:rPr lang="sk-SK" dirty="0" smtClean="0"/>
              <a:t>× 10 mm,</a:t>
            </a:r>
          </a:p>
          <a:p>
            <a:r>
              <a:rPr lang="sk-SK" dirty="0" smtClean="0"/>
              <a:t>v </a:t>
            </a:r>
            <a:r>
              <a:rPr lang="sk-SK" dirty="0"/>
              <a:t>laboratóriu za modelových podmienok po dobu 180 resp. 270 </a:t>
            </a:r>
            <a:r>
              <a:rPr lang="sk-SK" dirty="0" smtClean="0"/>
              <a:t>dní,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referenčné média boli testované pitná, destilovaná a dažďová </a:t>
            </a:r>
            <a:r>
              <a:rPr lang="sk-SK" dirty="0" smtClean="0"/>
              <a:t>voda,</a:t>
            </a:r>
          </a:p>
          <a:p>
            <a:r>
              <a:rPr lang="sk-SK" dirty="0" err="1" smtClean="0"/>
              <a:t>deterioračné</a:t>
            </a:r>
            <a:r>
              <a:rPr lang="sk-SK" dirty="0" smtClean="0"/>
              <a:t> parametre: </a:t>
            </a:r>
            <a:r>
              <a:rPr lang="sk-SK" dirty="0"/>
              <a:t>zmeny hmotnosti a hrúbky vzoriek, povrchové a mineralogické zmeny, vylúhovateľnosť základných komponentov cementovej matrice (vápnik, kremík) ako aj zmeny v kvapalnej </a:t>
            </a:r>
            <a:r>
              <a:rPr lang="sk-SK" dirty="0" smtClean="0"/>
              <a:t>fáze.</a:t>
            </a:r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73128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pre všetky testované vzorky vo všetkých prostrediach </a:t>
            </a:r>
            <a:r>
              <a:rPr lang="sk-SK" dirty="0" smtClean="0"/>
              <a:t>sa hodnoty </a:t>
            </a:r>
            <a:r>
              <a:rPr lang="sk-SK" b="1" dirty="0"/>
              <a:t>nasiakavosti</a:t>
            </a:r>
            <a:r>
              <a:rPr lang="sk-SK" dirty="0"/>
              <a:t> </a:t>
            </a:r>
            <a:r>
              <a:rPr lang="sk-SK" b="1" dirty="0" smtClean="0"/>
              <a:t>zvýšili</a:t>
            </a:r>
            <a:r>
              <a:rPr lang="sk-SK" dirty="0" smtClean="0"/>
              <a:t> </a:t>
            </a:r>
            <a:r>
              <a:rPr lang="sk-SK" dirty="0"/>
              <a:t>v porovnaní s hodnotami nasiakavosti pred </a:t>
            </a:r>
            <a:r>
              <a:rPr lang="sk-SK" dirty="0" smtClean="0"/>
              <a:t>experimentom,</a:t>
            </a:r>
            <a:endParaRPr lang="sk-SK" b="1" dirty="0" smtClean="0"/>
          </a:p>
          <a:p>
            <a:r>
              <a:rPr lang="sk-SK" dirty="0"/>
              <a:t>u všetkých testovaných vzoriek bol </a:t>
            </a:r>
            <a:r>
              <a:rPr lang="sk-SK" b="1" dirty="0" smtClean="0"/>
              <a:t>pokles </a:t>
            </a:r>
            <a:r>
              <a:rPr lang="sk-SK" b="1" dirty="0"/>
              <a:t>hmotností </a:t>
            </a:r>
            <a:r>
              <a:rPr lang="sk-SK" dirty="0" smtClean="0"/>
              <a:t>v</a:t>
            </a:r>
            <a:r>
              <a:rPr lang="sk-SK" dirty="0"/>
              <a:t> percentuálnom rozmedzí </a:t>
            </a:r>
            <a:r>
              <a:rPr lang="sk-SK" dirty="0" smtClean="0"/>
              <a:t>od </a:t>
            </a:r>
            <a:r>
              <a:rPr lang="sk-SK" dirty="0"/>
              <a:t>0,03 do 2,42</a:t>
            </a:r>
            <a:r>
              <a:rPr lang="sk-SK" dirty="0" smtClean="0"/>
              <a:t>%,</a:t>
            </a:r>
          </a:p>
          <a:p>
            <a:r>
              <a:rPr lang="sk-SK" dirty="0" smtClean="0"/>
              <a:t>k</a:t>
            </a:r>
            <a:r>
              <a:rPr lang="sk-SK" dirty="0"/>
              <a:t> </a:t>
            </a:r>
            <a:r>
              <a:rPr lang="sk-SK" b="1" dirty="0"/>
              <a:t>poklesu</a:t>
            </a:r>
            <a:r>
              <a:rPr lang="sk-SK" dirty="0"/>
              <a:t> priemernej hodnoty </a:t>
            </a:r>
            <a:r>
              <a:rPr lang="sk-SK" b="1" dirty="0"/>
              <a:t>hrúbky</a:t>
            </a:r>
            <a:r>
              <a:rPr lang="sk-SK" dirty="0"/>
              <a:t> došlo u 40% vzoriek a to v percentuálnom rozmedzí od 0,26% do 2,66</a:t>
            </a:r>
            <a:r>
              <a:rPr lang="sk-SK" dirty="0" smtClean="0"/>
              <a:t>%; </a:t>
            </a:r>
            <a:r>
              <a:rPr lang="sk-SK" b="1" dirty="0"/>
              <a:t>nárastu</a:t>
            </a:r>
            <a:r>
              <a:rPr lang="sk-SK" dirty="0"/>
              <a:t> </a:t>
            </a:r>
            <a:r>
              <a:rPr lang="sk-SK" b="1" dirty="0"/>
              <a:t>hrúbky</a:t>
            </a:r>
            <a:r>
              <a:rPr lang="sk-SK" dirty="0"/>
              <a:t> v rozsahu od 0,3% do 2,09%, čo môže byť spôsobené buď novovzniknutými povrchovými </a:t>
            </a:r>
            <a:r>
              <a:rPr lang="sk-SK" dirty="0" err="1" smtClean="0"/>
              <a:t>precipitátmi</a:t>
            </a:r>
            <a:r>
              <a:rPr lang="sk-SK" dirty="0" smtClean="0"/>
              <a:t>,</a:t>
            </a:r>
          </a:p>
          <a:p>
            <a:r>
              <a:rPr lang="sk-SK" dirty="0" smtClean="0"/>
              <a:t>vylúhované </a:t>
            </a:r>
            <a:r>
              <a:rPr lang="sk-SK" dirty="0"/>
              <a:t>podiely vápnika sa pohybovali v rozmedzí od </a:t>
            </a:r>
            <a:r>
              <a:rPr lang="sk-SK" dirty="0" smtClean="0"/>
              <a:t>0,30 % </a:t>
            </a:r>
            <a:r>
              <a:rPr lang="sk-SK" dirty="0"/>
              <a:t>(vzorka </a:t>
            </a:r>
            <a:r>
              <a:rPr lang="sk-SK" dirty="0" smtClean="0"/>
              <a:t>L2 </a:t>
            </a:r>
            <a:r>
              <a:rPr lang="sk-SK" dirty="0"/>
              <a:t>v H</a:t>
            </a:r>
            <a:r>
              <a:rPr lang="sk-SK" baseline="-25000" dirty="0"/>
              <a:t>2</a:t>
            </a:r>
            <a:r>
              <a:rPr lang="sk-SK" dirty="0"/>
              <a:t>O) do 24,93% (vzorka V0 v prostredí H</a:t>
            </a:r>
            <a:r>
              <a:rPr lang="sk-SK" baseline="-25000" dirty="0"/>
              <a:t>2</a:t>
            </a:r>
            <a:r>
              <a:rPr lang="sk-SK" dirty="0"/>
              <a:t>SO</a:t>
            </a:r>
            <a:r>
              <a:rPr lang="sk-SK" baseline="-25000" dirty="0"/>
              <a:t>4</a:t>
            </a:r>
            <a:r>
              <a:rPr lang="sk-SK" dirty="0"/>
              <a:t> s pH 3</a:t>
            </a:r>
            <a:r>
              <a:rPr lang="sk-SK" dirty="0" smtClean="0"/>
              <a:t>),</a:t>
            </a:r>
          </a:p>
          <a:p>
            <a:r>
              <a:rPr lang="sk-SK" dirty="0"/>
              <a:t>na povrchu vzoriek pozorované aj vizuálne zmeny a novovzniknuté povrchové zlúčeniny, štúdiom ktorých bola identifikovaná prítomnosť síranových zlúčenín, napríklad sadrovca a </a:t>
            </a:r>
            <a:r>
              <a:rPr lang="sk-SK" dirty="0" err="1" smtClean="0"/>
              <a:t>basanitu</a:t>
            </a:r>
            <a:r>
              <a:rPr lang="sk-SK" dirty="0" smtClean="0"/>
              <a:t>.</a:t>
            </a:r>
            <a:endParaRPr lang="en-US" dirty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972860"/>
            <a:ext cx="2838347" cy="286286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796" y="4737462"/>
            <a:ext cx="2666415" cy="2002971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77334" y="5811173"/>
            <a:ext cx="844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Ondrejka</a:t>
            </a:r>
            <a:r>
              <a:rPr lang="en-US" sz="1200" dirty="0"/>
              <a:t> </a:t>
            </a:r>
            <a:r>
              <a:rPr lang="en-US" sz="1200" dirty="0" err="1"/>
              <a:t>Harbulakova</a:t>
            </a:r>
            <a:r>
              <a:rPr lang="en-US" sz="1200" dirty="0"/>
              <a:t>, V., </a:t>
            </a:r>
            <a:r>
              <a:rPr lang="en-US" sz="1200" dirty="0" err="1"/>
              <a:t>Estokova</a:t>
            </a:r>
            <a:r>
              <a:rPr lang="en-US" sz="1200" dirty="0"/>
              <a:t>, A., </a:t>
            </a:r>
            <a:r>
              <a:rPr lang="en-US" sz="1200" dirty="0" err="1"/>
              <a:t>Stevulova</a:t>
            </a:r>
            <a:r>
              <a:rPr lang="en-US" sz="1200" dirty="0"/>
              <a:t>, N., &amp; </a:t>
            </a:r>
            <a:r>
              <a:rPr lang="en-US" sz="1200" dirty="0" err="1"/>
              <a:t>Luptakova</a:t>
            </a:r>
            <a:r>
              <a:rPr lang="en-US" sz="1200" dirty="0"/>
              <a:t>, A. (2014). Different aggressive media influence related to selected characteristics of concrete composites investigation. </a:t>
            </a:r>
            <a:r>
              <a:rPr lang="en-US" sz="1200" i="1" dirty="0"/>
              <a:t>International Journal of Energy and Environmental Engineering</a:t>
            </a:r>
            <a:r>
              <a:rPr lang="en-US" sz="1200" dirty="0"/>
              <a:t>, </a:t>
            </a:r>
            <a:r>
              <a:rPr lang="en-US" sz="1200" i="1" dirty="0"/>
              <a:t>5</a:t>
            </a:r>
            <a:r>
              <a:rPr lang="en-US" sz="1200" dirty="0"/>
              <a:t>, 1-6.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93022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459" y="208713"/>
            <a:ext cx="8596668" cy="1320800"/>
          </a:xfrm>
        </p:spPr>
        <p:txBody>
          <a:bodyPr/>
          <a:lstStyle/>
          <a:p>
            <a:r>
              <a:rPr lang="sk-SK" dirty="0" smtClean="0"/>
              <a:t>Síranové prostredie - nasiakavosti</a:t>
            </a:r>
            <a:endParaRPr lang="en-US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199755"/>
              </p:ext>
            </p:extLst>
          </p:nvPr>
        </p:nvGraphicFramePr>
        <p:xfrm>
          <a:off x="827312" y="950098"/>
          <a:ext cx="7210698" cy="458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055">
                  <a:extLst>
                    <a:ext uri="{9D8B030D-6E8A-4147-A177-3AD203B41FA5}">
                      <a16:colId xmlns:a16="http://schemas.microsoft.com/office/drawing/2014/main" val="1169458198"/>
                    </a:ext>
                  </a:extLst>
                </a:gridCol>
                <a:gridCol w="1671055">
                  <a:extLst>
                    <a:ext uri="{9D8B030D-6E8A-4147-A177-3AD203B41FA5}">
                      <a16:colId xmlns:a16="http://schemas.microsoft.com/office/drawing/2014/main" val="3645836015"/>
                    </a:ext>
                  </a:extLst>
                </a:gridCol>
                <a:gridCol w="1010845">
                  <a:extLst>
                    <a:ext uri="{9D8B030D-6E8A-4147-A177-3AD203B41FA5}">
                      <a16:colId xmlns:a16="http://schemas.microsoft.com/office/drawing/2014/main" val="3553636643"/>
                    </a:ext>
                  </a:extLst>
                </a:gridCol>
                <a:gridCol w="1010845">
                  <a:extLst>
                    <a:ext uri="{9D8B030D-6E8A-4147-A177-3AD203B41FA5}">
                      <a16:colId xmlns:a16="http://schemas.microsoft.com/office/drawing/2014/main" val="121666718"/>
                    </a:ext>
                  </a:extLst>
                </a:gridCol>
                <a:gridCol w="1010845">
                  <a:extLst>
                    <a:ext uri="{9D8B030D-6E8A-4147-A177-3AD203B41FA5}">
                      <a16:colId xmlns:a16="http://schemas.microsoft.com/office/drawing/2014/main" val="1238717040"/>
                    </a:ext>
                  </a:extLst>
                </a:gridCol>
                <a:gridCol w="836053">
                  <a:extLst>
                    <a:ext uri="{9D8B030D-6E8A-4147-A177-3AD203B41FA5}">
                      <a16:colId xmlns:a16="http://schemas.microsoft.com/office/drawing/2014/main" val="3039610393"/>
                    </a:ext>
                  </a:extLst>
                </a:gridCol>
              </a:tblGrid>
              <a:tr h="204286">
                <a:tc>
                  <a:txBody>
                    <a:bodyPr/>
                    <a:lstStyle/>
                    <a:p>
                      <a:pPr indent="323850" algn="just"/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Prostredie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Vzorka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</a:t>
                      </a:r>
                      <a:r>
                        <a:rPr lang="sk-SK" sz="1200" baseline="-25000">
                          <a:effectLst/>
                        </a:rPr>
                        <a:t>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</a:t>
                      </a:r>
                      <a:r>
                        <a:rPr lang="sk-SK" sz="1200" baseline="-250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 (%)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2601111640"/>
                  </a:ext>
                </a:extLst>
              </a:tr>
              <a:tr h="204286">
                <a:tc row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Pred experimentom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 rowSpan="3">
                  <a:txBody>
                    <a:bodyPr/>
                    <a:lstStyle/>
                    <a:p>
                      <a:pPr indent="323850" algn="just"/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67,15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70,35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3,31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2257592590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96,71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102,14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5,61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3567286487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115,22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122,51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105523642"/>
                  </a:ext>
                </a:extLst>
              </a:tr>
              <a:tr h="204286">
                <a:tc rowSpan="15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 experimente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 row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r>
                        <a:rPr lang="sk-SK" sz="1200" baseline="-25000">
                          <a:effectLst/>
                        </a:rPr>
                        <a:t>2</a:t>
                      </a:r>
                      <a:r>
                        <a:rPr lang="sk-SK" sz="1200">
                          <a:effectLst/>
                        </a:rPr>
                        <a:t>SO</a:t>
                      </a:r>
                      <a:r>
                        <a:rPr lang="sk-SK" sz="1200" baseline="-25000">
                          <a:effectLst/>
                        </a:rPr>
                        <a:t>4</a:t>
                      </a:r>
                      <a:r>
                        <a:rPr lang="sk-SK" sz="1200">
                          <a:effectLst/>
                        </a:rPr>
                        <a:t> pH 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105,30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112,27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3309363509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98,23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104,77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62850197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106,84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113,99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3555834589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H</a:t>
                      </a:r>
                      <a:r>
                        <a:rPr lang="sk-SK" sz="1200" baseline="-25000" dirty="0">
                          <a:effectLst/>
                        </a:rPr>
                        <a:t>2</a:t>
                      </a:r>
                      <a:r>
                        <a:rPr lang="sk-SK" sz="1200" dirty="0">
                          <a:effectLst/>
                        </a:rPr>
                        <a:t>SO</a:t>
                      </a:r>
                      <a:r>
                        <a:rPr lang="sk-SK" sz="1200" baseline="-25000" dirty="0">
                          <a:effectLst/>
                        </a:rPr>
                        <a:t>4</a:t>
                      </a:r>
                      <a:r>
                        <a:rPr lang="sk-SK" sz="1200" dirty="0">
                          <a:effectLst/>
                        </a:rPr>
                        <a:t> pH 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70,52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75,09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1891327677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87,42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93,12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1664097650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84,28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89,87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1690161922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MgSO</a:t>
                      </a:r>
                      <a:r>
                        <a:rPr lang="sk-SK" sz="1200" baseline="-25000">
                          <a:effectLst/>
                        </a:rPr>
                        <a:t>4</a:t>
                      </a:r>
                      <a:r>
                        <a:rPr lang="sk-SK" sz="1200">
                          <a:effectLst/>
                        </a:rPr>
                        <a:t> (10 g/l)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95,98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101,80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6,06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2997109580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97,82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105,04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7,38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2224074448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104,81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112,59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7,42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3162290573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MgSO</a:t>
                      </a:r>
                      <a:r>
                        <a:rPr lang="sk-SK" sz="1200" baseline="-25000">
                          <a:effectLst/>
                        </a:rPr>
                        <a:t>4</a:t>
                      </a:r>
                      <a:r>
                        <a:rPr lang="sk-SK" sz="1200">
                          <a:effectLst/>
                        </a:rPr>
                        <a:t> (3 g/l)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86,10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91,20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5,92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649486734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107,92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114,75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2323108160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82,79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88,92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7,40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1152570364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r>
                        <a:rPr lang="sk-SK" sz="1200" baseline="-25000">
                          <a:effectLst/>
                        </a:rPr>
                        <a:t>2</a:t>
                      </a:r>
                      <a:r>
                        <a:rPr lang="sk-SK" sz="1200">
                          <a:effectLst/>
                        </a:rPr>
                        <a:t>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62,08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65,93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204489333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100,95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107,95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6,93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979552180"/>
                  </a:ext>
                </a:extLst>
              </a:tr>
              <a:tr h="204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86,83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94,39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8,71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57" marR="27857" marT="0" marB="0" anchor="ctr"/>
                </a:tc>
                <a:extLst>
                  <a:ext uri="{0D108BD9-81ED-4DB2-BD59-A6C34878D82A}">
                    <a16:rowId xmlns:a16="http://schemas.microsoft.com/office/drawing/2014/main" val="3673662773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827312" y="5682844"/>
            <a:ext cx="9056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Najvhodnejšia receptúra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z hľadiska absolútnych hodnôt nasiakavostí a najmenšieho prieniku agresívneho média do betónovej vzorky sa javí receptúra L1 so 65% prímesou vysokopecnej mletej granulovanej </a:t>
            </a:r>
            <a:r>
              <a:rPr lang="sk-SK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trosky.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8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Závery pre síranovú expozíciu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 najagresívnejšie prostredie simulujúce chemickú koróziu (H</a:t>
            </a:r>
            <a:r>
              <a:rPr lang="sk-SK" baseline="-25000" dirty="0"/>
              <a:t>2</a:t>
            </a:r>
            <a:r>
              <a:rPr lang="sk-SK" dirty="0"/>
              <a:t>SO</a:t>
            </a:r>
            <a:r>
              <a:rPr lang="sk-SK" baseline="-25000" dirty="0"/>
              <a:t>4</a:t>
            </a:r>
            <a:r>
              <a:rPr lang="sk-SK" dirty="0"/>
              <a:t> s pH 3) sú z pohľadu na celkový pomer vylúhovaného vápnika a kremíka </a:t>
            </a:r>
            <a:r>
              <a:rPr lang="sk-SK" b="1" dirty="0"/>
              <a:t>najstabilnejšie</a:t>
            </a:r>
            <a:r>
              <a:rPr lang="sk-SK" dirty="0"/>
              <a:t> obe </a:t>
            </a:r>
            <a:r>
              <a:rPr lang="sk-SK" b="1" dirty="0"/>
              <a:t>receptúry s obsahom </a:t>
            </a:r>
            <a:r>
              <a:rPr lang="sk-SK" b="1" dirty="0" smtClean="0"/>
              <a:t>trosky</a:t>
            </a:r>
            <a:r>
              <a:rPr lang="sk-SK" dirty="0" smtClean="0"/>
              <a:t>,</a:t>
            </a:r>
          </a:p>
          <a:p>
            <a:r>
              <a:rPr lang="sk-SK" dirty="0"/>
              <a:t>pri porovnaní všetkých receptúr v rôznych agresívnych prostrediach nie je možné jednoznačne určiť najodolnejšiu receptúru pre všetky </a:t>
            </a:r>
            <a:r>
              <a:rPr lang="sk-SK" dirty="0" smtClean="0"/>
              <a:t>prostredia.</a:t>
            </a:r>
            <a:endParaRPr lang="en-US" dirty="0"/>
          </a:p>
        </p:txBody>
      </p:sp>
      <p:sp>
        <p:nvSpPr>
          <p:cNvPr id="4" name="Obdĺžnik 3"/>
          <p:cNvSpPr/>
          <p:nvPr/>
        </p:nvSpPr>
        <p:spPr>
          <a:xfrm>
            <a:off x="1079861" y="5102000"/>
            <a:ext cx="8665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400" i="1" dirty="0" smtClean="0"/>
          </a:p>
          <a:p>
            <a:endParaRPr lang="sk-SK" sz="1400" i="1" dirty="0"/>
          </a:p>
          <a:p>
            <a:r>
              <a:rPr lang="en-US" sz="1400" dirty="0" err="1"/>
              <a:t>Estokova</a:t>
            </a:r>
            <a:r>
              <a:rPr lang="en-US" sz="1400" dirty="0"/>
              <a:t>, A., &amp; </a:t>
            </a:r>
            <a:r>
              <a:rPr lang="en-US" sz="1400" dirty="0" err="1"/>
              <a:t>Kovalcikova</a:t>
            </a:r>
            <a:r>
              <a:rPr lang="en-US" sz="1400" dirty="0"/>
              <a:t>, M. (2022). Chemical </a:t>
            </a:r>
            <a:r>
              <a:rPr lang="en-US" sz="1400" dirty="0" err="1"/>
              <a:t>sulphate</a:t>
            </a:r>
            <a:r>
              <a:rPr lang="en-US" sz="1400" dirty="0"/>
              <a:t> corrosion on cement composites in various model environments. </a:t>
            </a:r>
            <a:r>
              <a:rPr lang="en-US" sz="1400" i="1" dirty="0"/>
              <a:t>Current Materials Science: Formerly: Recent Patents on Materials Science</a:t>
            </a:r>
            <a:r>
              <a:rPr lang="en-US" sz="1400" dirty="0"/>
              <a:t>, </a:t>
            </a:r>
            <a:r>
              <a:rPr lang="en-US" sz="1400" i="1" dirty="0"/>
              <a:t>15</a:t>
            </a:r>
            <a:r>
              <a:rPr lang="en-US" sz="1400" dirty="0"/>
              <a:t>(2), 164-174.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7248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Bakteriálne prostredie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411651"/>
            <a:ext cx="8596668" cy="3880773"/>
          </a:xfrm>
        </p:spPr>
        <p:txBody>
          <a:bodyPr/>
          <a:lstStyle/>
          <a:p>
            <a:r>
              <a:rPr lang="sk-SK" dirty="0"/>
              <a:t>síru-oxidujúce baktérie </a:t>
            </a:r>
            <a:r>
              <a:rPr lang="sk-SK" i="1" dirty="0" err="1"/>
              <a:t>Acidithiobacillus</a:t>
            </a:r>
            <a:r>
              <a:rPr lang="sk-SK" i="1" dirty="0"/>
              <a:t> </a:t>
            </a:r>
            <a:r>
              <a:rPr lang="sk-SK" i="1" dirty="0" err="1" smtClean="0"/>
              <a:t>thiooxidans</a:t>
            </a:r>
            <a:r>
              <a:rPr lang="sk-SK" i="1" dirty="0" smtClean="0"/>
              <a:t>, </a:t>
            </a:r>
            <a:r>
              <a:rPr lang="sk-SK" dirty="0" smtClean="0"/>
              <a:t>koncentrované a zriedené médium</a:t>
            </a:r>
            <a:endParaRPr lang="sk-SK" dirty="0"/>
          </a:p>
          <a:p>
            <a:r>
              <a:rPr lang="sk-SK" dirty="0" smtClean="0"/>
              <a:t>statické testy - pri </a:t>
            </a:r>
            <a:r>
              <a:rPr lang="sk-SK" dirty="0"/>
              <a:t>laboratórnej teplote v sklenených </a:t>
            </a:r>
            <a:r>
              <a:rPr lang="sk-SK" dirty="0" smtClean="0"/>
              <a:t>nádobách, 270 dní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04502"/>
              </p:ext>
            </p:extLst>
          </p:nvPr>
        </p:nvGraphicFramePr>
        <p:xfrm>
          <a:off x="1092442" y="2596017"/>
          <a:ext cx="7407121" cy="3388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671">
                  <a:extLst>
                    <a:ext uri="{9D8B030D-6E8A-4147-A177-3AD203B41FA5}">
                      <a16:colId xmlns:a16="http://schemas.microsoft.com/office/drawing/2014/main" val="4276124190"/>
                    </a:ext>
                  </a:extLst>
                </a:gridCol>
                <a:gridCol w="851290">
                  <a:extLst>
                    <a:ext uri="{9D8B030D-6E8A-4147-A177-3AD203B41FA5}">
                      <a16:colId xmlns:a16="http://schemas.microsoft.com/office/drawing/2014/main" val="4045267151"/>
                    </a:ext>
                  </a:extLst>
                </a:gridCol>
                <a:gridCol w="851290">
                  <a:extLst>
                    <a:ext uri="{9D8B030D-6E8A-4147-A177-3AD203B41FA5}">
                      <a16:colId xmlns:a16="http://schemas.microsoft.com/office/drawing/2014/main" val="3279460926"/>
                    </a:ext>
                  </a:extLst>
                </a:gridCol>
                <a:gridCol w="851290">
                  <a:extLst>
                    <a:ext uri="{9D8B030D-6E8A-4147-A177-3AD203B41FA5}">
                      <a16:colId xmlns:a16="http://schemas.microsoft.com/office/drawing/2014/main" val="3684205542"/>
                    </a:ext>
                  </a:extLst>
                </a:gridCol>
                <a:gridCol w="851290">
                  <a:extLst>
                    <a:ext uri="{9D8B030D-6E8A-4147-A177-3AD203B41FA5}">
                      <a16:colId xmlns:a16="http://schemas.microsoft.com/office/drawing/2014/main" val="4217160542"/>
                    </a:ext>
                  </a:extLst>
                </a:gridCol>
                <a:gridCol w="851290">
                  <a:extLst>
                    <a:ext uri="{9D8B030D-6E8A-4147-A177-3AD203B41FA5}">
                      <a16:colId xmlns:a16="http://schemas.microsoft.com/office/drawing/2014/main" val="1464516295"/>
                    </a:ext>
                  </a:extLst>
                </a:gridCol>
              </a:tblGrid>
              <a:tr h="210416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Zloženie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 anchor="ctr"/>
                </a:tc>
                <a:tc gridSpan="5"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Špecifikácia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67903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L1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L2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V1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V2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V3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451187805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CEM I 42,5 N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247508811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Prímes na báze trosky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4244300406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Kremičitý úlet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053753296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Zeolit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2706156231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Voda (l)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744267188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Kamenivo fr. 0/4 mm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101151754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Kamenivo fr. 4/8 mm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7189837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Kamenivo fr. 8/16 mm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45748799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Plastifikačná prísada (kg)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3,1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3,1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2,65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364377893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Vodný súčiniteľ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0,47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0,55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0,5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0,45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0,45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25" marR="46025" marT="0" marB="0"/>
                </a:tc>
                <a:extLst>
                  <a:ext uri="{0D108BD9-81ED-4DB2-BD59-A6C34878D82A}">
                    <a16:rowId xmlns:a16="http://schemas.microsoft.com/office/drawing/2014/main" val="145357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78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Bakteriálne prostredie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4146144"/>
            <a:ext cx="8596668" cy="2168433"/>
          </a:xfrm>
        </p:spPr>
        <p:txBody>
          <a:bodyPr/>
          <a:lstStyle/>
          <a:p>
            <a:r>
              <a:rPr lang="sk-SK" dirty="0"/>
              <a:t>nie je možné jednoznačne určiť najodolnejšiu </a:t>
            </a:r>
            <a:r>
              <a:rPr lang="sk-SK" dirty="0" smtClean="0"/>
              <a:t>receptúru,</a:t>
            </a:r>
          </a:p>
          <a:p>
            <a:r>
              <a:rPr lang="sk-SK" dirty="0" smtClean="0"/>
              <a:t>cementové </a:t>
            </a:r>
            <a:r>
              <a:rPr lang="sk-SK" dirty="0" err="1"/>
              <a:t>kompozity</a:t>
            </a:r>
            <a:r>
              <a:rPr lang="sk-SK" dirty="0"/>
              <a:t> na báze </a:t>
            </a:r>
            <a:r>
              <a:rPr lang="sk-SK" b="1" dirty="0"/>
              <a:t>trosky </a:t>
            </a:r>
            <a:r>
              <a:rPr lang="sk-SK" b="1" dirty="0" smtClean="0"/>
              <a:t>vykazovali </a:t>
            </a:r>
            <a:r>
              <a:rPr lang="sk-SK" b="1" dirty="0"/>
              <a:t>vyššie odolnosti </a:t>
            </a:r>
            <a:r>
              <a:rPr lang="sk-SK" dirty="0"/>
              <a:t>v bakteriálnom síranovom prostredí, ako vzorky s inými </a:t>
            </a:r>
            <a:r>
              <a:rPr lang="sk-SK" dirty="0" smtClean="0"/>
              <a:t>prímesami,</a:t>
            </a:r>
          </a:p>
          <a:p>
            <a:r>
              <a:rPr lang="sk-SK" dirty="0" smtClean="0"/>
              <a:t>v</a:t>
            </a:r>
            <a:r>
              <a:rPr lang="sk-SK" dirty="0"/>
              <a:t> porovnaní s referenčnou vzorkou bez prímesí, </a:t>
            </a:r>
            <a:r>
              <a:rPr lang="sk-SK" dirty="0" smtClean="0"/>
              <a:t>percentuálne </a:t>
            </a:r>
            <a:r>
              <a:rPr lang="sk-SK" dirty="0"/>
              <a:t>podiely vylúhovaného vápnika </a:t>
            </a:r>
            <a:r>
              <a:rPr lang="sk-SK" dirty="0" smtClean="0"/>
              <a:t>v</a:t>
            </a:r>
            <a:r>
              <a:rPr lang="sk-SK" dirty="0"/>
              <a:t> prípade troskových vzoriek </a:t>
            </a:r>
            <a:r>
              <a:rPr lang="sk-SK" dirty="0" smtClean="0"/>
              <a:t>- </a:t>
            </a:r>
            <a:r>
              <a:rPr lang="sk-SK" dirty="0"/>
              <a:t>3,7 </a:t>
            </a:r>
            <a:r>
              <a:rPr lang="sk-SK" dirty="0" smtClean="0"/>
              <a:t>násobne nižšie.</a:t>
            </a:r>
            <a:endParaRPr lang="en-US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202601213"/>
              </p:ext>
            </p:extLst>
          </p:nvPr>
        </p:nvGraphicFramePr>
        <p:xfrm>
          <a:off x="677334" y="1620657"/>
          <a:ext cx="5753735" cy="213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48" y="252906"/>
            <a:ext cx="3041538" cy="284404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783771" y="5969139"/>
            <a:ext cx="8717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Strigáč</a:t>
            </a:r>
            <a:r>
              <a:rPr lang="en-US" sz="1400" i="1" dirty="0"/>
              <a:t>, J., </a:t>
            </a:r>
            <a:r>
              <a:rPr lang="en-US" sz="1400" i="1" dirty="0" err="1"/>
              <a:t>Martauz</a:t>
            </a:r>
            <a:r>
              <a:rPr lang="en-US" sz="1400" i="1" dirty="0"/>
              <a:t>, P., </a:t>
            </a:r>
            <a:r>
              <a:rPr lang="en-US" sz="1400" i="1" dirty="0" err="1"/>
              <a:t>Eštoková</a:t>
            </a:r>
            <a:r>
              <a:rPr lang="en-US" sz="1400" i="1" dirty="0"/>
              <a:t>, A., </a:t>
            </a:r>
            <a:r>
              <a:rPr lang="en-US" sz="1400" i="1" dirty="0" err="1"/>
              <a:t>Števulová</a:t>
            </a:r>
            <a:r>
              <a:rPr lang="en-US" sz="1400" i="1" dirty="0"/>
              <a:t>, N., &amp; </a:t>
            </a:r>
            <a:r>
              <a:rPr lang="en-US" sz="1400" i="1" dirty="0" err="1"/>
              <a:t>Luptáková</a:t>
            </a:r>
            <a:r>
              <a:rPr lang="en-US" sz="1400" i="1" dirty="0"/>
              <a:t>, A. (2016). Bio-corrosion resistance of concretes containing antimicrobial ground granulated </a:t>
            </a:r>
            <a:r>
              <a:rPr lang="en-US" sz="1400" i="1" dirty="0" err="1"/>
              <a:t>blastfurnace</a:t>
            </a:r>
            <a:r>
              <a:rPr lang="en-US" sz="1400" i="1" dirty="0"/>
              <a:t> slag BIOLANOVA and novel hybrid H-CEMENT. Solid State Phenomena, 244, 57-64.</a:t>
            </a:r>
          </a:p>
        </p:txBody>
      </p:sp>
    </p:spTree>
    <p:extLst>
      <p:ext uri="{BB962C8B-B14F-4D97-AF65-F5344CB8AC3E}">
        <p14:creationId xmlns:p14="http://schemas.microsoft.com/office/powerpoint/2010/main" val="176005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52092"/>
            <a:ext cx="8596668" cy="1320800"/>
          </a:xfrm>
        </p:spPr>
        <p:txBody>
          <a:bodyPr/>
          <a:lstStyle/>
          <a:p>
            <a:r>
              <a:rPr lang="sk-SK" dirty="0" smtClean="0"/>
              <a:t>Porovnanie trvanlivosti chemické/biologické síranové prostredie</a:t>
            </a:r>
            <a:endParaRPr lang="en-US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77334" y="2160589"/>
            <a:ext cx="5813113" cy="3880773"/>
          </a:xfrm>
        </p:spPr>
        <p:txBody>
          <a:bodyPr>
            <a:normAutofit/>
          </a:bodyPr>
          <a:lstStyle/>
          <a:p>
            <a:r>
              <a:rPr lang="sk-SK" dirty="0" smtClean="0"/>
              <a:t>u chemickej korózie dominoval </a:t>
            </a:r>
            <a:r>
              <a:rPr lang="sk-SK" dirty="0"/>
              <a:t>proces </a:t>
            </a:r>
            <a:r>
              <a:rPr lang="sk-SK" dirty="0" smtClean="0"/>
              <a:t>lúhovania nad tvorbou sulfátových zlúčenín, v </a:t>
            </a:r>
            <a:r>
              <a:rPr lang="sk-SK" dirty="0"/>
              <a:t>prípade biologickej korózie to záviselo od zloženia cementových </a:t>
            </a:r>
            <a:r>
              <a:rPr lang="sk-SK" dirty="0" err="1"/>
              <a:t>kompozitov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u </a:t>
            </a:r>
            <a:r>
              <a:rPr lang="sk-SK" dirty="0"/>
              <a:t>vzoriek po biologickej korózii došlo k väčšiemu úbytku </a:t>
            </a:r>
            <a:r>
              <a:rPr lang="sk-SK" dirty="0" smtClean="0"/>
              <a:t>obsahu </a:t>
            </a:r>
            <a:r>
              <a:rPr lang="sk-SK" dirty="0" err="1"/>
              <a:t>portlanditu</a:t>
            </a:r>
            <a:r>
              <a:rPr lang="sk-SK" dirty="0"/>
              <a:t> vo </a:t>
            </a:r>
            <a:r>
              <a:rPr lang="sk-SK" dirty="0" smtClean="0"/>
              <a:t>vzorkách,</a:t>
            </a:r>
          </a:p>
          <a:p>
            <a:r>
              <a:rPr lang="sk-SK" dirty="0"/>
              <a:t>jednoznačný záver o </a:t>
            </a:r>
            <a:r>
              <a:rPr lang="sk-SK" b="1" dirty="0"/>
              <a:t>agresívnejšom pôsobení baktérií a negatívnejšom vplyve biologickej </a:t>
            </a:r>
            <a:r>
              <a:rPr lang="sk-SK" b="1" dirty="0" smtClean="0"/>
              <a:t>korózie.</a:t>
            </a:r>
            <a:endParaRPr lang="sk-SK" dirty="0"/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56113" y="2959791"/>
            <a:ext cx="12278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sk-SK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56113" y="4297483"/>
            <a:ext cx="12278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738767542"/>
              </p:ext>
            </p:extLst>
          </p:nvPr>
        </p:nvGraphicFramePr>
        <p:xfrm>
          <a:off x="6813204" y="1775561"/>
          <a:ext cx="4769196" cy="285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o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66" y="4746800"/>
            <a:ext cx="3929380" cy="19418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Obdĺžnik 10"/>
          <p:cNvSpPr/>
          <p:nvPr/>
        </p:nvSpPr>
        <p:spPr>
          <a:xfrm>
            <a:off x="820340" y="556629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err="1"/>
              <a:t>Estokova</a:t>
            </a:r>
            <a:r>
              <a:rPr lang="en-US" sz="1400" i="1" dirty="0"/>
              <a:t>, A., </a:t>
            </a:r>
            <a:r>
              <a:rPr lang="en-US" sz="1400" i="1" dirty="0" err="1"/>
              <a:t>Kovalcikova</a:t>
            </a:r>
            <a:r>
              <a:rPr lang="en-US" sz="1400" i="1" dirty="0"/>
              <a:t>, M., </a:t>
            </a:r>
            <a:r>
              <a:rPr lang="en-US" sz="1400" i="1" dirty="0" err="1"/>
              <a:t>Luptakova</a:t>
            </a:r>
            <a:r>
              <a:rPr lang="en-US" sz="1400" i="1" dirty="0"/>
              <a:t>, A., &amp; </a:t>
            </a:r>
            <a:r>
              <a:rPr lang="en-US" sz="1400" i="1" dirty="0" err="1"/>
              <a:t>Prascakova</a:t>
            </a:r>
            <a:r>
              <a:rPr lang="en-US" sz="1400" i="1" dirty="0"/>
              <a:t>, M. (2016). Testing silica fume-based concrete composites under chemical and microbiological sulfate attacks. Materials, 9(5), 324.</a:t>
            </a:r>
            <a:endParaRPr lang="sk-SK" sz="1400" i="1" dirty="0"/>
          </a:p>
        </p:txBody>
      </p:sp>
    </p:spTree>
    <p:extLst>
      <p:ext uri="{BB962C8B-B14F-4D97-AF65-F5344CB8AC3E}">
        <p14:creationId xmlns:p14="http://schemas.microsoft.com/office/powerpoint/2010/main" val="418261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 situ experimenty – v stokovej sieti</a:t>
            </a:r>
            <a:endParaRPr lang="en-US" dirty="0"/>
          </a:p>
        </p:txBody>
      </p:sp>
      <p:pic>
        <p:nvPicPr>
          <p:cNvPr id="6146" name="Graf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09" y="2130039"/>
            <a:ext cx="45878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1040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" y="2130039"/>
            <a:ext cx="367486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objekt pre obsah 4"/>
          <p:cNvSpPr>
            <a:spLocks noGrp="1"/>
          </p:cNvSpPr>
          <p:nvPr>
            <p:ph idx="1"/>
          </p:nvPr>
        </p:nvSpPr>
        <p:spPr>
          <a:xfrm>
            <a:off x="747002" y="1364933"/>
            <a:ext cx="7517432" cy="3880773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vzorky umiestnené v zberači, ktorý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odvádza splaškové vody a vody z povrchového odtoku </a:t>
            </a:r>
            <a:r>
              <a:rPr lang="sk-SK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(jednotná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kanalizácia). </a:t>
            </a:r>
            <a:endParaRPr lang="en-US" dirty="0">
              <a:latin typeface="PMOHAK+TimesNewRoman,BoldItal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>
            <a:off x="774436" y="6175099"/>
            <a:ext cx="8499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Harbuľáková</a:t>
            </a:r>
            <a:r>
              <a:rPr lang="en-US" sz="1400" i="1" dirty="0"/>
              <a:t>, V., </a:t>
            </a:r>
            <a:r>
              <a:rPr lang="en-US" sz="1400" i="1" dirty="0" err="1"/>
              <a:t>Eštoková</a:t>
            </a:r>
            <a:r>
              <a:rPr lang="en-US" sz="1400" i="1" dirty="0"/>
              <a:t>, A., &amp; </a:t>
            </a:r>
            <a:r>
              <a:rPr lang="en-US" sz="1400" i="1" dirty="0" err="1"/>
              <a:t>Števulová</a:t>
            </a:r>
            <a:r>
              <a:rPr lang="en-US" sz="1400" i="1" dirty="0"/>
              <a:t>, N. (2010). The investigation of </a:t>
            </a:r>
            <a:r>
              <a:rPr lang="en-US" sz="1400" i="1" dirty="0" err="1"/>
              <a:t>concrete’biodeterioration</a:t>
            </a:r>
            <a:r>
              <a:rPr lang="en-US" sz="1400" i="1" dirty="0"/>
              <a:t> in sewer pipes, case study. Pollack </a:t>
            </a:r>
            <a:r>
              <a:rPr lang="en-US" sz="1400" i="1" dirty="0" err="1"/>
              <a:t>Periodica</a:t>
            </a:r>
            <a:r>
              <a:rPr lang="en-US" sz="1400" i="1" dirty="0"/>
              <a:t>, 5(1), 87-95.</a:t>
            </a:r>
          </a:p>
        </p:txBody>
      </p:sp>
    </p:spTree>
    <p:extLst>
      <p:ext uri="{BB962C8B-B14F-4D97-AF65-F5344CB8AC3E}">
        <p14:creationId xmlns:p14="http://schemas.microsoft.com/office/powerpoint/2010/main" val="316909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Agresívne prostredie kyslého dažďa – </a:t>
            </a:r>
            <a:r>
              <a:rPr lang="sk-SK" dirty="0" err="1" smtClean="0"/>
              <a:t>semi</a:t>
            </a:r>
            <a:r>
              <a:rPr lang="sk-SK" dirty="0" smtClean="0"/>
              <a:t>-statické nádržové testy</a:t>
            </a:r>
            <a:endParaRPr lang="en-US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18130"/>
              </p:ext>
            </p:extLst>
          </p:nvPr>
        </p:nvGraphicFramePr>
        <p:xfrm>
          <a:off x="860629" y="1930400"/>
          <a:ext cx="6759371" cy="203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747">
                  <a:extLst>
                    <a:ext uri="{9D8B030D-6E8A-4147-A177-3AD203B41FA5}">
                      <a16:colId xmlns:a16="http://schemas.microsoft.com/office/drawing/2014/main" val="120661423"/>
                    </a:ext>
                  </a:extLst>
                </a:gridCol>
                <a:gridCol w="883407">
                  <a:extLst>
                    <a:ext uri="{9D8B030D-6E8A-4147-A177-3AD203B41FA5}">
                      <a16:colId xmlns:a16="http://schemas.microsoft.com/office/drawing/2014/main" val="2394518172"/>
                    </a:ext>
                  </a:extLst>
                </a:gridCol>
                <a:gridCol w="951247">
                  <a:extLst>
                    <a:ext uri="{9D8B030D-6E8A-4147-A177-3AD203B41FA5}">
                      <a16:colId xmlns:a16="http://schemas.microsoft.com/office/drawing/2014/main" val="1007606013"/>
                    </a:ext>
                  </a:extLst>
                </a:gridCol>
                <a:gridCol w="950502">
                  <a:extLst>
                    <a:ext uri="{9D8B030D-6E8A-4147-A177-3AD203B41FA5}">
                      <a16:colId xmlns:a16="http://schemas.microsoft.com/office/drawing/2014/main" val="2827775874"/>
                    </a:ext>
                  </a:extLst>
                </a:gridCol>
                <a:gridCol w="1057107">
                  <a:extLst>
                    <a:ext uri="{9D8B030D-6E8A-4147-A177-3AD203B41FA5}">
                      <a16:colId xmlns:a16="http://schemas.microsoft.com/office/drawing/2014/main" val="1881023099"/>
                    </a:ext>
                  </a:extLst>
                </a:gridCol>
                <a:gridCol w="1056361">
                  <a:extLst>
                    <a:ext uri="{9D8B030D-6E8A-4147-A177-3AD203B41FA5}">
                      <a16:colId xmlns:a16="http://schemas.microsoft.com/office/drawing/2014/main" val="3381682473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Materiál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Označenie vzorky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Cement [g]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Voda [g]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Prímes [g]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Vodný súčiniteľ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4215895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Referenčný kompozit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3850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1732,5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1018498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Kompozit so </a:t>
                      </a:r>
                      <a:r>
                        <a:rPr lang="sk-SK" sz="1100" dirty="0" err="1">
                          <a:effectLst/>
                        </a:rPr>
                        <a:t>zeolitom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3978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8635625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Kompozit s mikrosilikou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3272,5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1732,5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577,5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54388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Kompozit s kombináciou zeolitu a trosky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3272,5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1732,5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577,5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863425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Kompozit s popolčekom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3272,5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1732,5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577,5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0,45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2498165"/>
                  </a:ext>
                </a:extLst>
              </a:tr>
            </a:tbl>
          </a:graphicData>
        </a:graphic>
      </p:graphicFrame>
      <p:sp>
        <p:nvSpPr>
          <p:cNvPr id="6" name="Zástupný objekt pre obsah 4"/>
          <p:cNvSpPr txBox="1">
            <a:spLocks/>
          </p:cNvSpPr>
          <p:nvPr/>
        </p:nvSpPr>
        <p:spPr>
          <a:xfrm>
            <a:off x="677334" y="2160589"/>
            <a:ext cx="581311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Zástupný objekt pre obsah 4"/>
          <p:cNvSpPr txBox="1">
            <a:spLocks/>
          </p:cNvSpPr>
          <p:nvPr/>
        </p:nvSpPr>
        <p:spPr>
          <a:xfrm>
            <a:off x="829734" y="4146235"/>
            <a:ext cx="5813113" cy="204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vzorky</a:t>
            </a:r>
            <a:r>
              <a:rPr lang="en-US" dirty="0" smtClean="0"/>
              <a:t> </a:t>
            </a:r>
            <a:r>
              <a:rPr lang="en-US" dirty="0" err="1"/>
              <a:t>cementových</a:t>
            </a:r>
            <a:r>
              <a:rPr lang="en-US" dirty="0"/>
              <a:t> </a:t>
            </a:r>
            <a:r>
              <a:rPr lang="en-US" dirty="0" err="1"/>
              <a:t>pást</a:t>
            </a:r>
            <a:r>
              <a:rPr lang="en-US" dirty="0"/>
              <a:t> </a:t>
            </a:r>
            <a:r>
              <a:rPr lang="en-US" dirty="0" err="1"/>
              <a:t>ponorené</a:t>
            </a:r>
            <a:r>
              <a:rPr lang="en-US" dirty="0"/>
              <a:t> v </a:t>
            </a:r>
            <a:r>
              <a:rPr lang="en-US" dirty="0" err="1"/>
              <a:t>modelových</a:t>
            </a:r>
            <a:r>
              <a:rPr lang="en-US" dirty="0"/>
              <a:t> </a:t>
            </a:r>
            <a:r>
              <a:rPr lang="en-US" dirty="0" err="1"/>
              <a:t>kyslých</a:t>
            </a:r>
            <a:r>
              <a:rPr lang="en-US" dirty="0"/>
              <a:t> </a:t>
            </a:r>
            <a:r>
              <a:rPr lang="en-US" dirty="0" err="1" smtClean="0"/>
              <a:t>prostrediach</a:t>
            </a:r>
            <a:r>
              <a:rPr lang="sk-SK" dirty="0" smtClean="0"/>
              <a:t> po dobu 5 mesiacov,</a:t>
            </a:r>
          </a:p>
          <a:p>
            <a:r>
              <a:rPr lang="en-US" dirty="0" err="1" smtClean="0"/>
              <a:t>pravidelne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upravovalo</a:t>
            </a:r>
            <a:r>
              <a:rPr lang="en-US" dirty="0"/>
              <a:t> pH </a:t>
            </a:r>
            <a:r>
              <a:rPr lang="en-US" dirty="0" err="1"/>
              <a:t>prostredia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východiskovú</a:t>
            </a:r>
            <a:r>
              <a:rPr lang="en-US" dirty="0"/>
              <a:t> </a:t>
            </a:r>
            <a:r>
              <a:rPr lang="en-US" dirty="0" err="1" smtClean="0"/>
              <a:t>hodnotu</a:t>
            </a:r>
            <a:r>
              <a:rPr lang="sk-SK" dirty="0" smtClean="0"/>
              <a:t>.</a:t>
            </a:r>
            <a:endParaRPr lang="en-US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58003"/>
              </p:ext>
            </p:extLst>
          </p:nvPr>
        </p:nvGraphicFramePr>
        <p:xfrm>
          <a:off x="6795247" y="4146235"/>
          <a:ext cx="451104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330">
                  <a:extLst>
                    <a:ext uri="{9D8B030D-6E8A-4147-A177-3AD203B41FA5}">
                      <a16:colId xmlns:a16="http://schemas.microsoft.com/office/drawing/2014/main" val="2042528953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4230301008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1049662922"/>
                    </a:ext>
                  </a:extLst>
                </a:gridCol>
              </a:tblGrid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Prostredie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Označenie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226210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Ca(OH)</a:t>
                      </a:r>
                      <a:r>
                        <a:rPr lang="sk-SK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795723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Deionizovaná voda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031139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Vlastný prírodný dážď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024135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Modelový kyslý dážď – veľmi agresívne kyslé prostredie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SD2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9343526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Modelový kyslý dážď – agresívne kyslé prostredie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SD4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333740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Modelový kyslý dážď – mierne kyslé prostredie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SD6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03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Trvanlivosť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585823"/>
            <a:ext cx="7160380" cy="3880773"/>
          </a:xfrm>
        </p:spPr>
        <p:txBody>
          <a:bodyPr/>
          <a:lstStyle/>
          <a:p>
            <a:r>
              <a:rPr lang="sk-SK" dirty="0" smtClean="0"/>
              <a:t>Jeden z faktorov spoľahlivosti stavieb,</a:t>
            </a:r>
          </a:p>
          <a:p>
            <a:r>
              <a:rPr lang="sk-SK" dirty="0" smtClean="0"/>
              <a:t>Jeden z pilierov udržateľnosti v stavebníctve.</a:t>
            </a:r>
          </a:p>
          <a:p>
            <a:endParaRPr lang="sk-SK" dirty="0"/>
          </a:p>
          <a:p>
            <a:pPr algn="just"/>
            <a:r>
              <a:rPr lang="sk-SK" b="1" dirty="0"/>
              <a:t>Trvanlivosť</a:t>
            </a:r>
            <a:r>
              <a:rPr lang="sk-SK" dirty="0"/>
              <a:t> je schopnosť udržiavať požadovanú technickú vlastnosť po celý čas prevádzkovej životnosti s ohľadom na špecifikovanú údržbu. [ISO 15686-1: 2000]</a:t>
            </a:r>
          </a:p>
          <a:p>
            <a:pPr algn="just"/>
            <a:endParaRPr lang="sk-SK" dirty="0"/>
          </a:p>
          <a:p>
            <a:pPr algn="just"/>
            <a:r>
              <a:rPr lang="sk-SK" b="1" dirty="0"/>
              <a:t>Trvanlivosť stavebného materiálu </a:t>
            </a:r>
            <a:r>
              <a:rPr lang="sk-SK" dirty="0"/>
              <a:t>je schopnosť materiálu a konštrukcie dlhodobo odolávať vonkajším vplyvom prostredia a účinkom zaťaženia.  </a:t>
            </a:r>
          </a:p>
          <a:p>
            <a:endParaRPr lang="sk-SK" dirty="0" smtClean="0"/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07" y="2571096"/>
            <a:ext cx="2568146" cy="16919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08" y="289252"/>
            <a:ext cx="2568146" cy="19614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08" y="4604019"/>
            <a:ext cx="256814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Zmeny v nasiakavosti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Nasiakavosť vzoriek sa zmenila vo väčšine prípadoch len </a:t>
            </a:r>
            <a:r>
              <a:rPr lang="sk-SK" b="1" dirty="0" smtClean="0"/>
              <a:t>minimálne</a:t>
            </a:r>
            <a:r>
              <a:rPr lang="sk-SK" dirty="0" smtClean="0"/>
              <a:t> </a:t>
            </a:r>
            <a:r>
              <a:rPr lang="sk-SK" b="1" dirty="0" smtClean="0"/>
              <a:t>okrem vzoriek </a:t>
            </a:r>
            <a:r>
              <a:rPr lang="sk-SK" b="1" dirty="0"/>
              <a:t>Z a MS</a:t>
            </a:r>
            <a:r>
              <a:rPr lang="sk-SK" dirty="0"/>
              <a:t>. Tie dosiahli po experimente vždy vyššie hodnoty nasiakavosti oproti pôvodným. To poukazuje na ich nižšiu odolnosť v porovnaní s pastami s popolčekom a </a:t>
            </a:r>
            <a:r>
              <a:rPr lang="sk-SK" dirty="0" err="1"/>
              <a:t>zeoslagom</a:t>
            </a:r>
            <a:r>
              <a:rPr lang="sk-SK" dirty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205B5BF-413E-47A2-A791-E5E06DBB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167528"/>
              </p:ext>
            </p:extLst>
          </p:nvPr>
        </p:nvGraphicFramePr>
        <p:xfrm>
          <a:off x="1402214" y="3623400"/>
          <a:ext cx="3573453" cy="291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EA27BD2-3501-4D1A-911E-1098C81E8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177450"/>
              </p:ext>
            </p:extLst>
          </p:nvPr>
        </p:nvGraphicFramePr>
        <p:xfrm>
          <a:off x="5027605" y="3743142"/>
          <a:ext cx="4194458" cy="267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Zástupný objekt pre obsah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8" t="14444" b="26086"/>
          <a:stretch/>
        </p:blipFill>
        <p:spPr bwMode="auto">
          <a:xfrm>
            <a:off x="9803245" y="82968"/>
            <a:ext cx="2154371" cy="2199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45" y="2457197"/>
            <a:ext cx="2107696" cy="201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16247" r="26040" b="32667"/>
          <a:stretch/>
        </p:blipFill>
        <p:spPr bwMode="auto">
          <a:xfrm>
            <a:off x="9803245" y="4650542"/>
            <a:ext cx="2107696" cy="192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75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Zmeny priepustnosti – RCP test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507446"/>
            <a:ext cx="8596668" cy="3880773"/>
          </a:xfrm>
        </p:spPr>
        <p:txBody>
          <a:bodyPr/>
          <a:lstStyle/>
          <a:p>
            <a:r>
              <a:rPr lang="sk-SK" dirty="0"/>
              <a:t>Čím bolo prostredie agresívnejšie, tým sa menej prejavil pozitívny účinok </a:t>
            </a:r>
            <a:r>
              <a:rPr lang="sk-SK" dirty="0" smtClean="0"/>
              <a:t>prímesi, </a:t>
            </a:r>
          </a:p>
          <a:p>
            <a:r>
              <a:rPr lang="sk-SK" dirty="0" smtClean="0"/>
              <a:t>Najefektívnejšie </a:t>
            </a:r>
            <a:r>
              <a:rPr lang="sk-SK" dirty="0"/>
              <a:t>pôsobenie minerálnych prímesí bolo zistené v prostredí prírodného dažďa a </a:t>
            </a:r>
            <a:r>
              <a:rPr lang="sk-SK" dirty="0" err="1"/>
              <a:t>deionizovanej</a:t>
            </a:r>
            <a:r>
              <a:rPr lang="sk-SK" dirty="0"/>
              <a:t> </a:t>
            </a:r>
            <a:r>
              <a:rPr lang="sk-SK" dirty="0" smtClean="0"/>
              <a:t>vody,</a:t>
            </a:r>
          </a:p>
          <a:p>
            <a:r>
              <a:rPr lang="sk-SK" dirty="0" smtClean="0"/>
              <a:t>použitím </a:t>
            </a:r>
            <a:r>
              <a:rPr lang="sk-SK" dirty="0"/>
              <a:t>akejkoľvek prímesi sa zníži priepustnosť cementovej pasty, avšak </a:t>
            </a:r>
            <a:r>
              <a:rPr lang="sk-SK" b="1" dirty="0"/>
              <a:t>najlepšie</a:t>
            </a:r>
            <a:r>
              <a:rPr lang="sk-SK" dirty="0"/>
              <a:t> výsledky boli dosiahnuté pridaním </a:t>
            </a:r>
            <a:r>
              <a:rPr lang="sk-SK" b="1" dirty="0"/>
              <a:t>popolčeka (P) alebo </a:t>
            </a:r>
            <a:r>
              <a:rPr lang="sk-SK" b="1" dirty="0" err="1"/>
              <a:t>zeolitu</a:t>
            </a:r>
            <a:r>
              <a:rPr lang="sk-SK" b="1" dirty="0"/>
              <a:t> (Z).</a:t>
            </a:r>
            <a:endParaRPr lang="en-US" b="1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E16A870-8C89-478D-8C1E-5C1F2191D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183434"/>
              </p:ext>
            </p:extLst>
          </p:nvPr>
        </p:nvGraphicFramePr>
        <p:xfrm>
          <a:off x="5817326" y="3296920"/>
          <a:ext cx="5621609" cy="356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ĺžnik 4"/>
              <p:cNvSpPr/>
              <p:nvPr/>
            </p:nvSpPr>
            <p:spPr>
              <a:xfrm>
                <a:off x="1271809" y="3720745"/>
                <a:ext cx="4405821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𝐾𝑍𝑃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100−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"/>
                                              <m:endChr m:val="(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×100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dĺž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09" y="3720745"/>
                <a:ext cx="4405821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ĺžnik 5"/>
          <p:cNvSpPr/>
          <p:nvPr/>
        </p:nvSpPr>
        <p:spPr>
          <a:xfrm>
            <a:off x="60960" y="4789714"/>
            <a:ext cx="5616670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KZP 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koeficient zníženia priepustnosti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I-max (</a:t>
            </a:r>
            <a:r>
              <a:rPr lang="sk-SK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k-SK" sz="1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nameraná hodnota I-max prímesi v prostredí p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I-max (C0</a:t>
            </a:r>
            <a:r>
              <a:rPr lang="sk-SK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nameraná hodnota I-max referenčnej vzorky v prostredí p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Agresívne prostredie kyslého dažďa – cyklické testy v komore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Zámes</a:t>
            </a:r>
            <a:r>
              <a:rPr lang="en-US" dirty="0" smtClean="0"/>
              <a:t> </a:t>
            </a:r>
            <a:r>
              <a:rPr lang="en-US" dirty="0"/>
              <a:t>č. 1. CEM: </a:t>
            </a:r>
            <a:r>
              <a:rPr lang="en-US" dirty="0" err="1"/>
              <a:t>cementový</a:t>
            </a:r>
            <a:r>
              <a:rPr lang="en-US" dirty="0"/>
              <a:t> </a:t>
            </a:r>
            <a:r>
              <a:rPr lang="en-US" dirty="0" err="1"/>
              <a:t>kompozit</a:t>
            </a:r>
            <a:r>
              <a:rPr lang="en-US" dirty="0"/>
              <a:t> </a:t>
            </a:r>
            <a:r>
              <a:rPr lang="en-US" b="1" dirty="0"/>
              <a:t>bez</a:t>
            </a:r>
            <a:r>
              <a:rPr lang="en-US" dirty="0"/>
              <a:t> </a:t>
            </a:r>
            <a:r>
              <a:rPr lang="en-US" dirty="0" err="1"/>
              <a:t>použitej</a:t>
            </a:r>
            <a:r>
              <a:rPr lang="en-US" dirty="0"/>
              <a:t> </a:t>
            </a:r>
            <a:r>
              <a:rPr lang="en-US" dirty="0" err="1"/>
              <a:t>náhrady</a:t>
            </a:r>
            <a:r>
              <a:rPr lang="en-US" dirty="0"/>
              <a:t> </a:t>
            </a:r>
            <a:r>
              <a:rPr lang="en-US" dirty="0" err="1"/>
              <a:t>cementu</a:t>
            </a:r>
            <a:r>
              <a:rPr lang="en-US" dirty="0"/>
              <a:t>. </a:t>
            </a:r>
          </a:p>
          <a:p>
            <a:r>
              <a:rPr lang="en-US" dirty="0" err="1"/>
              <a:t>Zámes</a:t>
            </a:r>
            <a:r>
              <a:rPr lang="en-US" dirty="0"/>
              <a:t> č. 2. VPT: </a:t>
            </a:r>
            <a:r>
              <a:rPr lang="en-US" dirty="0" err="1"/>
              <a:t>cementový</a:t>
            </a:r>
            <a:r>
              <a:rPr lang="en-US" dirty="0"/>
              <a:t> </a:t>
            </a:r>
            <a:r>
              <a:rPr lang="en-US" dirty="0" err="1"/>
              <a:t>kompozit</a:t>
            </a:r>
            <a:r>
              <a:rPr lang="en-US" dirty="0"/>
              <a:t> s 20% </a:t>
            </a:r>
            <a:r>
              <a:rPr lang="en-US" dirty="0" err="1"/>
              <a:t>hmotnostnou</a:t>
            </a:r>
            <a:r>
              <a:rPr lang="en-US" dirty="0"/>
              <a:t> </a:t>
            </a:r>
            <a:r>
              <a:rPr lang="en-US" dirty="0" err="1"/>
              <a:t>náhradou</a:t>
            </a:r>
            <a:r>
              <a:rPr lang="en-US" dirty="0"/>
              <a:t> </a:t>
            </a:r>
            <a:r>
              <a:rPr lang="en-US" b="1" dirty="0" err="1"/>
              <a:t>vysokopecnou</a:t>
            </a:r>
            <a:r>
              <a:rPr lang="en-US" b="1" dirty="0"/>
              <a:t> </a:t>
            </a:r>
            <a:r>
              <a:rPr lang="en-US" b="1" dirty="0" err="1"/>
              <a:t>troskou</a:t>
            </a:r>
            <a:r>
              <a:rPr lang="en-US" dirty="0"/>
              <a:t>. </a:t>
            </a:r>
          </a:p>
          <a:p>
            <a:r>
              <a:rPr lang="en-US" dirty="0" err="1"/>
              <a:t>Zámes</a:t>
            </a:r>
            <a:r>
              <a:rPr lang="en-US" dirty="0"/>
              <a:t> č. 3. BO: </a:t>
            </a:r>
            <a:r>
              <a:rPr lang="en-US" dirty="0" err="1"/>
              <a:t>cementový</a:t>
            </a:r>
            <a:r>
              <a:rPr lang="en-US" dirty="0"/>
              <a:t> </a:t>
            </a:r>
            <a:r>
              <a:rPr lang="en-US" dirty="0" err="1"/>
              <a:t>kompozit</a:t>
            </a:r>
            <a:r>
              <a:rPr lang="en-US" dirty="0"/>
              <a:t> s 20% </a:t>
            </a:r>
            <a:r>
              <a:rPr lang="en-US" dirty="0" err="1"/>
              <a:t>hmotnostnou</a:t>
            </a:r>
            <a:r>
              <a:rPr lang="en-US" dirty="0"/>
              <a:t> </a:t>
            </a:r>
            <a:r>
              <a:rPr lang="en-US" dirty="0" err="1"/>
              <a:t>náhradou</a:t>
            </a:r>
            <a:r>
              <a:rPr lang="en-US" dirty="0"/>
              <a:t> </a:t>
            </a:r>
            <a:r>
              <a:rPr lang="en-US" b="1" dirty="0" err="1"/>
              <a:t>bypassového</a:t>
            </a:r>
            <a:r>
              <a:rPr lang="en-US" b="1" dirty="0"/>
              <a:t> </a:t>
            </a:r>
            <a:r>
              <a:rPr lang="en-US" b="1" dirty="0" err="1"/>
              <a:t>odprašku</a:t>
            </a:r>
            <a:r>
              <a:rPr lang="en-US" dirty="0"/>
              <a:t>. </a:t>
            </a:r>
          </a:p>
          <a:p>
            <a:r>
              <a:rPr lang="en-US" dirty="0" err="1"/>
              <a:t>Zámes</a:t>
            </a:r>
            <a:r>
              <a:rPr lang="en-US" dirty="0"/>
              <a:t> č. 4. ŠKR: </a:t>
            </a:r>
            <a:r>
              <a:rPr lang="en-US" dirty="0" err="1"/>
              <a:t>cementový</a:t>
            </a:r>
            <a:r>
              <a:rPr lang="en-US" dirty="0"/>
              <a:t> </a:t>
            </a:r>
            <a:r>
              <a:rPr lang="en-US" dirty="0" err="1"/>
              <a:t>kompozit</a:t>
            </a:r>
            <a:r>
              <a:rPr lang="en-US" dirty="0"/>
              <a:t> s 20% </a:t>
            </a:r>
            <a:r>
              <a:rPr lang="en-US" dirty="0" err="1"/>
              <a:t>hmotnostnou</a:t>
            </a:r>
            <a:r>
              <a:rPr lang="en-US" dirty="0"/>
              <a:t> </a:t>
            </a:r>
            <a:r>
              <a:rPr lang="en-US" dirty="0" err="1"/>
              <a:t>náhradou</a:t>
            </a:r>
            <a:r>
              <a:rPr lang="en-US" dirty="0"/>
              <a:t> </a:t>
            </a:r>
            <a:r>
              <a:rPr lang="sk-SK" b="1" dirty="0" smtClean="0"/>
              <a:t>vaječných </a:t>
            </a:r>
            <a:r>
              <a:rPr lang="en-US" b="1" dirty="0" err="1" smtClean="0"/>
              <a:t>škrupiniek</a:t>
            </a:r>
            <a:r>
              <a:rPr lang="en-US" dirty="0"/>
              <a:t>. </a:t>
            </a:r>
          </a:p>
          <a:p>
            <a:r>
              <a:rPr lang="en-US" dirty="0" err="1"/>
              <a:t>Zámes</a:t>
            </a:r>
            <a:r>
              <a:rPr lang="en-US" dirty="0"/>
              <a:t> č. 5. SKL: </a:t>
            </a:r>
            <a:r>
              <a:rPr lang="en-US" dirty="0" err="1"/>
              <a:t>cementový</a:t>
            </a:r>
            <a:r>
              <a:rPr lang="en-US" dirty="0"/>
              <a:t> </a:t>
            </a:r>
            <a:r>
              <a:rPr lang="en-US" dirty="0" err="1"/>
              <a:t>kompozit</a:t>
            </a:r>
            <a:r>
              <a:rPr lang="en-US" dirty="0"/>
              <a:t> s 20% </a:t>
            </a:r>
            <a:r>
              <a:rPr lang="en-US" dirty="0" err="1"/>
              <a:t>hmotnostnou</a:t>
            </a:r>
            <a:r>
              <a:rPr lang="en-US" dirty="0"/>
              <a:t> </a:t>
            </a:r>
            <a:r>
              <a:rPr lang="en-US" dirty="0" err="1"/>
              <a:t>náhradou</a:t>
            </a:r>
            <a:r>
              <a:rPr lang="en-US" dirty="0"/>
              <a:t> </a:t>
            </a:r>
            <a:r>
              <a:rPr lang="en-US" b="1" dirty="0" err="1"/>
              <a:t>skleného</a:t>
            </a:r>
            <a:r>
              <a:rPr lang="en-US" b="1" dirty="0"/>
              <a:t> </a:t>
            </a:r>
            <a:r>
              <a:rPr lang="en-US" b="1" dirty="0" err="1"/>
              <a:t>recyklátu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0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349206"/>
            <a:ext cx="8596668" cy="3880773"/>
          </a:xfrm>
        </p:spPr>
        <p:txBody>
          <a:bodyPr/>
          <a:lstStyle/>
          <a:p>
            <a:r>
              <a:rPr lang="en-US" dirty="0" err="1"/>
              <a:t>modelový</a:t>
            </a:r>
            <a:r>
              <a:rPr lang="en-US" dirty="0"/>
              <a:t> </a:t>
            </a:r>
            <a:r>
              <a:rPr lang="en-US" dirty="0" err="1"/>
              <a:t>roztok</a:t>
            </a:r>
            <a:r>
              <a:rPr lang="en-US" dirty="0"/>
              <a:t> s pH </a:t>
            </a:r>
            <a:r>
              <a:rPr lang="en-US" dirty="0" smtClean="0"/>
              <a:t>4</a:t>
            </a:r>
            <a:r>
              <a:rPr lang="sk-SK" dirty="0" smtClean="0"/>
              <a:t>: </a:t>
            </a:r>
            <a:r>
              <a:rPr lang="en-US" dirty="0" err="1" smtClean="0"/>
              <a:t>kyselina</a:t>
            </a:r>
            <a:r>
              <a:rPr lang="en-US" dirty="0" smtClean="0"/>
              <a:t> </a:t>
            </a:r>
            <a:r>
              <a:rPr lang="en-US" dirty="0" err="1"/>
              <a:t>sírová</a:t>
            </a:r>
            <a:r>
              <a:rPr lang="en-US" dirty="0"/>
              <a:t> a </a:t>
            </a:r>
            <a:r>
              <a:rPr lang="en-US" dirty="0" err="1" smtClean="0"/>
              <a:t>dusičná</a:t>
            </a:r>
            <a:r>
              <a:rPr lang="sk-SK" dirty="0" smtClean="0"/>
              <a:t> </a:t>
            </a:r>
            <a:r>
              <a:rPr lang="en-US" dirty="0"/>
              <a:t>v </a:t>
            </a:r>
            <a:r>
              <a:rPr lang="en-US" dirty="0" err="1"/>
              <a:t>pomere</a:t>
            </a:r>
            <a:r>
              <a:rPr lang="en-US" dirty="0"/>
              <a:t> </a:t>
            </a:r>
            <a:r>
              <a:rPr lang="en-US" dirty="0" smtClean="0"/>
              <a:t>6:4</a:t>
            </a:r>
            <a:r>
              <a:rPr lang="sk-SK" dirty="0" smtClean="0"/>
              <a:t>,</a:t>
            </a:r>
          </a:p>
          <a:p>
            <a:r>
              <a:rPr lang="en-US" dirty="0" smtClean="0"/>
              <a:t>2 </a:t>
            </a:r>
            <a:r>
              <a:rPr lang="en-US" dirty="0" err="1"/>
              <a:t>mesačný</a:t>
            </a:r>
            <a:r>
              <a:rPr lang="en-US" dirty="0"/>
              <a:t> </a:t>
            </a:r>
            <a:r>
              <a:rPr lang="en-US" dirty="0" err="1"/>
              <a:t>cyklus</a:t>
            </a:r>
            <a:r>
              <a:rPr lang="en-US" dirty="0"/>
              <a:t> </a:t>
            </a:r>
            <a:r>
              <a:rPr lang="sk-SK" dirty="0" smtClean="0"/>
              <a:t>v koróznej komore:</a:t>
            </a:r>
          </a:p>
          <a:p>
            <a:pPr lvl="1"/>
            <a:r>
              <a:rPr lang="pl-PL" dirty="0" smtClean="0"/>
              <a:t>20 </a:t>
            </a:r>
            <a:r>
              <a:rPr lang="pl-PL" dirty="0"/>
              <a:t>minút rozprašovanie modelového roztoku, </a:t>
            </a:r>
          </a:p>
          <a:p>
            <a:pPr lvl="1"/>
            <a:r>
              <a:rPr lang="pl-PL" dirty="0" smtClean="0"/>
              <a:t>20 </a:t>
            </a:r>
            <a:r>
              <a:rPr lang="pl-PL" dirty="0"/>
              <a:t>minút pôsobenie roztoku na povrchu kompozitov bez rozprašovania, 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/>
              <a:t>minút</a:t>
            </a:r>
            <a:r>
              <a:rPr lang="en-US" dirty="0"/>
              <a:t> </a:t>
            </a:r>
            <a:r>
              <a:rPr lang="en-US" dirty="0" err="1"/>
              <a:t>rozprašovanie</a:t>
            </a:r>
            <a:r>
              <a:rPr lang="en-US" dirty="0"/>
              <a:t> </a:t>
            </a:r>
            <a:r>
              <a:rPr lang="en-US" dirty="0" err="1"/>
              <a:t>modelového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, </a:t>
            </a:r>
          </a:p>
          <a:p>
            <a:pPr lvl="1"/>
            <a:r>
              <a:rPr lang="pl-PL" dirty="0" smtClean="0"/>
              <a:t>5 </a:t>
            </a:r>
            <a:r>
              <a:rPr lang="pl-PL" dirty="0"/>
              <a:t>hodín pôsobenie roztoku na povrchu kompozitov bez rozprašovania. </a:t>
            </a:r>
            <a:endParaRPr lang="pl-PL" dirty="0" smtClean="0"/>
          </a:p>
          <a:p>
            <a:pPr lvl="1"/>
            <a:endParaRPr lang="pl-PL" dirty="0"/>
          </a:p>
          <a:p>
            <a:pPr marL="457200" lvl="1" indent="0">
              <a:buNone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Hodnotenie zmien parametrov</a:t>
            </a:r>
            <a:endParaRPr lang="pl-PL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  <a:p>
            <a:pPr lvl="2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ĺžnik 3"/>
              <p:cNvSpPr/>
              <p:nvPr/>
            </p:nvSpPr>
            <p:spPr>
              <a:xfrm>
                <a:off x="930536" y="3718016"/>
                <a:ext cx="7863840" cy="259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sk-S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ZV</a:t>
                </a:r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(i)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𝐶𝐾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𝑟𝑒𝑓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𝐶𝐾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𝑝𝑟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í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𝑚𝑒𝑠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𝐶𝐾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𝑟𝑒𝑓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sk-SK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100 [%]</a:t>
                </a:r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			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kde: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ZV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zmena danej vlastnosti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sk-SK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CK</a:t>
                </a:r>
                <a:r>
                  <a:rPr lang="sk-SK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ref</a:t>
                </a:r>
                <a:r>
                  <a:rPr lang="sk-SK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hodnota danej vlastnosti cementového kompozitu bez prímesi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sk-SK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CK</a:t>
                </a:r>
                <a:r>
                  <a:rPr lang="sk-SK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prímes</a:t>
                </a:r>
                <a:r>
                  <a:rPr lang="sk-SK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sk-SK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hodnota danej vlastnosti cementového kompozitu s prímesou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Obdĺž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36" y="3718016"/>
                <a:ext cx="7863840" cy="2599430"/>
              </a:xfrm>
              <a:prstGeom prst="rect">
                <a:avLst/>
              </a:prstGeom>
              <a:blipFill>
                <a:blip r:embed="rId2"/>
                <a:stretch>
                  <a:fillRect l="-698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02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34776"/>
            <a:ext cx="8596668" cy="1320800"/>
          </a:xfrm>
        </p:spPr>
        <p:txBody>
          <a:bodyPr/>
          <a:lstStyle/>
          <a:p>
            <a:r>
              <a:rPr lang="sk-SK" dirty="0" smtClean="0"/>
              <a:t>Výsledky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6006" y="972674"/>
            <a:ext cx="3919684" cy="2605997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7334" y="3740250"/>
            <a:ext cx="4063063" cy="2516686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4"/>
          <a:stretch>
            <a:fillRect/>
          </a:stretch>
        </p:blipFill>
        <p:spPr>
          <a:xfrm>
            <a:off x="4922309" y="972674"/>
            <a:ext cx="3865074" cy="2576367"/>
          </a:xfrm>
          <a:prstGeom prst="rect">
            <a:avLst/>
          </a:prstGeom>
        </p:spPr>
      </p:pic>
      <p:pic>
        <p:nvPicPr>
          <p:cNvPr id="7" name="Zástupný objekt pre obsah 6"/>
          <p:cNvPicPr>
            <a:picLocks noGrp="1"/>
          </p:cNvPicPr>
          <p:nvPr>
            <p:ph idx="1"/>
          </p:nvPr>
        </p:nvPicPr>
        <p:blipFill rotWithShape="1">
          <a:blip r:embed="rId5"/>
          <a:srcRect t="2454" b="7046"/>
          <a:stretch/>
        </p:blipFill>
        <p:spPr bwMode="auto">
          <a:xfrm>
            <a:off x="5013529" y="3740250"/>
            <a:ext cx="3403583" cy="2758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99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62829"/>
              </p:ext>
            </p:extLst>
          </p:nvPr>
        </p:nvGraphicFramePr>
        <p:xfrm>
          <a:off x="677334" y="378936"/>
          <a:ext cx="8596311" cy="3787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441">
                  <a:extLst>
                    <a:ext uri="{9D8B030D-6E8A-4147-A177-3AD203B41FA5}">
                      <a16:colId xmlns:a16="http://schemas.microsoft.com/office/drawing/2014/main" val="4248818530"/>
                    </a:ext>
                  </a:extLst>
                </a:gridCol>
                <a:gridCol w="2422441">
                  <a:extLst>
                    <a:ext uri="{9D8B030D-6E8A-4147-A177-3AD203B41FA5}">
                      <a16:colId xmlns:a16="http://schemas.microsoft.com/office/drawing/2014/main" val="2675548353"/>
                    </a:ext>
                  </a:extLst>
                </a:gridCol>
                <a:gridCol w="861350">
                  <a:extLst>
                    <a:ext uri="{9D8B030D-6E8A-4147-A177-3AD203B41FA5}">
                      <a16:colId xmlns:a16="http://schemas.microsoft.com/office/drawing/2014/main" val="933222206"/>
                    </a:ext>
                  </a:extLst>
                </a:gridCol>
                <a:gridCol w="861350">
                  <a:extLst>
                    <a:ext uri="{9D8B030D-6E8A-4147-A177-3AD203B41FA5}">
                      <a16:colId xmlns:a16="http://schemas.microsoft.com/office/drawing/2014/main" val="481657366"/>
                    </a:ext>
                  </a:extLst>
                </a:gridCol>
                <a:gridCol w="861350">
                  <a:extLst>
                    <a:ext uri="{9D8B030D-6E8A-4147-A177-3AD203B41FA5}">
                      <a16:colId xmlns:a16="http://schemas.microsoft.com/office/drawing/2014/main" val="3510054283"/>
                    </a:ext>
                  </a:extLst>
                </a:gridCol>
                <a:gridCol w="861350">
                  <a:extLst>
                    <a:ext uri="{9D8B030D-6E8A-4147-A177-3AD203B41FA5}">
                      <a16:colId xmlns:a16="http://schemas.microsoft.com/office/drawing/2014/main" val="636128209"/>
                    </a:ext>
                  </a:extLst>
                </a:gridCol>
                <a:gridCol w="306029">
                  <a:extLst>
                    <a:ext uri="{9D8B030D-6E8A-4147-A177-3AD203B41FA5}">
                      <a16:colId xmlns:a16="http://schemas.microsoft.com/office/drawing/2014/main" val="4011040996"/>
                    </a:ext>
                  </a:extLst>
                </a:gridCol>
              </a:tblGrid>
              <a:tr h="3219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Vzorka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CEM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VPT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BO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ŠKR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Sklo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6053439"/>
                  </a:ext>
                </a:extLst>
              </a:tr>
              <a:tr h="3067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Pevnosť v tlaku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Pred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866642"/>
                  </a:ext>
                </a:extLst>
              </a:tr>
              <a:tr h="321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Po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723213"/>
                  </a:ext>
                </a:extLst>
              </a:tr>
              <a:tr h="3067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Pevnosť v ťahu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Pred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3856382"/>
                  </a:ext>
                </a:extLst>
              </a:tr>
              <a:tr h="321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Po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237306"/>
                  </a:ext>
                </a:extLst>
              </a:tr>
              <a:tr h="3067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Nasiakavosť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Pred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803570"/>
                  </a:ext>
                </a:extLst>
              </a:tr>
              <a:tr h="321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Po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291551"/>
                  </a:ext>
                </a:extLst>
              </a:tr>
              <a:tr h="3067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Prechod iónov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Pred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4945651"/>
                  </a:ext>
                </a:extLst>
              </a:tr>
              <a:tr h="321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Po KD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0,98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1,20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178582"/>
                  </a:ext>
                </a:extLst>
              </a:tr>
              <a:tr h="306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C-S-H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2251325"/>
                  </a:ext>
                </a:extLst>
              </a:tr>
              <a:tr h="3219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Ca/Si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222280"/>
                  </a:ext>
                </a:extLst>
              </a:tr>
              <a:tr h="3219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Vyhodnotenie prímesí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224225"/>
                  </a:ext>
                </a:extLst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677334" y="4396740"/>
            <a:ext cx="9396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základe týchto výsledkov sa dá stanoviť vplyv prímesí ako náhrad cementu z hľadiska ich odolnosti voči kyslému dažďu v poradí: vysokopecná troska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vaječné škrupinky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sklo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bypass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0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41147"/>
              </p:ext>
            </p:extLst>
          </p:nvPr>
        </p:nvGraphicFramePr>
        <p:xfrm>
          <a:off x="924604" y="152580"/>
          <a:ext cx="8596311" cy="330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679">
                  <a:extLst>
                    <a:ext uri="{9D8B030D-6E8A-4147-A177-3AD203B41FA5}">
                      <a16:colId xmlns:a16="http://schemas.microsoft.com/office/drawing/2014/main" val="1760650032"/>
                    </a:ext>
                  </a:extLst>
                </a:gridCol>
                <a:gridCol w="1772437">
                  <a:extLst>
                    <a:ext uri="{9D8B030D-6E8A-4147-A177-3AD203B41FA5}">
                      <a16:colId xmlns:a16="http://schemas.microsoft.com/office/drawing/2014/main" val="4045846282"/>
                    </a:ext>
                  </a:extLst>
                </a:gridCol>
                <a:gridCol w="974839">
                  <a:extLst>
                    <a:ext uri="{9D8B030D-6E8A-4147-A177-3AD203B41FA5}">
                      <a16:colId xmlns:a16="http://schemas.microsoft.com/office/drawing/2014/main" val="544706632"/>
                    </a:ext>
                  </a:extLst>
                </a:gridCol>
                <a:gridCol w="974839">
                  <a:extLst>
                    <a:ext uri="{9D8B030D-6E8A-4147-A177-3AD203B41FA5}">
                      <a16:colId xmlns:a16="http://schemas.microsoft.com/office/drawing/2014/main" val="1085271086"/>
                    </a:ext>
                  </a:extLst>
                </a:gridCol>
                <a:gridCol w="974839">
                  <a:extLst>
                    <a:ext uri="{9D8B030D-6E8A-4147-A177-3AD203B41FA5}">
                      <a16:colId xmlns:a16="http://schemas.microsoft.com/office/drawing/2014/main" val="2885876908"/>
                    </a:ext>
                  </a:extLst>
                </a:gridCol>
                <a:gridCol w="974839">
                  <a:extLst>
                    <a:ext uri="{9D8B030D-6E8A-4147-A177-3AD203B41FA5}">
                      <a16:colId xmlns:a16="http://schemas.microsoft.com/office/drawing/2014/main" val="1572885271"/>
                    </a:ext>
                  </a:extLst>
                </a:gridCol>
                <a:gridCol w="974839">
                  <a:extLst>
                    <a:ext uri="{9D8B030D-6E8A-4147-A177-3AD203B41FA5}">
                      <a16:colId xmlns:a16="http://schemas.microsoft.com/office/drawing/2014/main" val="2022361429"/>
                    </a:ext>
                  </a:extLst>
                </a:gridCol>
              </a:tblGrid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Impact category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BFS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876310078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Stratospheric ozone depletion (SOD)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CFC11 eq] (x10</a:t>
                      </a:r>
                      <a:r>
                        <a:rPr lang="en-US" sz="800" baseline="30000">
                          <a:effectLst/>
                        </a:rPr>
                        <a:t>-9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897019200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Ionizing radiation (IR)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[kBq Co-60 eq]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2750046819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Ozone formation, (Human health) (OF)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NOx eq] (x10</a:t>
                      </a:r>
                      <a:r>
                        <a:rPr lang="en-US" sz="800" baseline="30000">
                          <a:effectLst/>
                        </a:rPr>
                        <a:t>-4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312837616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Fine particulate matter formation (FPMF)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PM2.5 eq] (x10</a:t>
                      </a:r>
                      <a:r>
                        <a:rPr lang="en-US" sz="800" baseline="30000">
                          <a:effectLst/>
                        </a:rPr>
                        <a:t>-5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794425838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Ozone formation, (Terrestrial ecosystems)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NOx eq] (x10</a:t>
                      </a:r>
                      <a:r>
                        <a:rPr lang="en-US" sz="800" baseline="30000">
                          <a:effectLst/>
                        </a:rPr>
                        <a:t>-4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941889675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Terrestrial acidification (TA)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SO2 eq] (x10</a:t>
                      </a:r>
                      <a:r>
                        <a:rPr lang="en-US" sz="800" baseline="30000">
                          <a:effectLst/>
                        </a:rPr>
                        <a:t>-4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819143587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Freshwater eutrophication (FEU)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P eq] (x10</a:t>
                      </a:r>
                      <a:r>
                        <a:rPr lang="en-US" sz="800" baseline="30000">
                          <a:effectLst/>
                        </a:rPr>
                        <a:t>-6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960026214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 eutrophication (MEU)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N eq] (x10</a:t>
                      </a:r>
                      <a:r>
                        <a:rPr lang="en-US" sz="800" baseline="30000">
                          <a:effectLst/>
                        </a:rPr>
                        <a:t>-7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306219502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Terrestrial ecotoxicity (TEC)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1,4-DCB]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783282489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Freshwater ecotoxicity (FEC)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1,4-DCB] (x10</a:t>
                      </a:r>
                      <a:r>
                        <a:rPr lang="en-US" sz="800" baseline="30000">
                          <a:effectLst/>
                        </a:rPr>
                        <a:t>-5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-1.70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316880678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Marine ecotoxicity (MEC)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1,4-DCB] (x10</a:t>
                      </a:r>
                      <a:r>
                        <a:rPr lang="en-US" sz="800" baseline="30000">
                          <a:effectLst/>
                        </a:rPr>
                        <a:t>-5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91.0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368923310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Human carcinogenic toxicity (HCT)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1,4-DCB]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(x10</a:t>
                      </a:r>
                      <a:r>
                        <a:rPr lang="en-US" sz="800" baseline="30000">
                          <a:effectLst/>
                        </a:rPr>
                        <a:t>-3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76441238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Human non-carcinogenic toxicity (HNCT)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1,4-DCB]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(x10</a:t>
                      </a:r>
                      <a:r>
                        <a:rPr lang="en-US" sz="800" baseline="30000">
                          <a:effectLst/>
                        </a:rPr>
                        <a:t>-3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883533871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Land use (LU)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[m</a:t>
                      </a:r>
                      <a:r>
                        <a:rPr lang="en-US" sz="800" baseline="300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a crop eq]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(x10-4)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2346766736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Mineral resource scarcity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Cu eq] (x10</a:t>
                      </a:r>
                      <a:r>
                        <a:rPr lang="en-US" sz="800" baseline="30000">
                          <a:effectLst/>
                        </a:rPr>
                        <a:t>-4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744775543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Fossil resource scarcity (FRS)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[kg oil eq] (x10</a:t>
                      </a:r>
                      <a:r>
                        <a:rPr lang="en-US" sz="800" baseline="30000">
                          <a:effectLst/>
                        </a:rPr>
                        <a:t>-4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947602073"/>
                  </a:ext>
                </a:extLst>
              </a:tr>
              <a:tr h="15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Water consumption (WTC)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[m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r>
                        <a:rPr lang="en-US" sz="800">
                          <a:effectLst/>
                        </a:rPr>
                        <a:t>]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0.21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216062742"/>
                  </a:ext>
                </a:extLst>
              </a:tr>
            </a:tbl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4E9EC70-9C22-6C4F-C22D-66BDD7226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380456"/>
              </p:ext>
            </p:extLst>
          </p:nvPr>
        </p:nvGraphicFramePr>
        <p:xfrm>
          <a:off x="2559787" y="3460860"/>
          <a:ext cx="4831761" cy="33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753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možné </a:t>
            </a:r>
            <a:r>
              <a:rPr lang="sk-SK" dirty="0" smtClean="0"/>
              <a:t>využívať priemyselné odpady pri</a:t>
            </a:r>
            <a:r>
              <a:rPr lang="sk-SK" dirty="0"/>
              <a:t> výrobe cementových </a:t>
            </a:r>
            <a:r>
              <a:rPr lang="sk-SK" dirty="0" err="1" smtClean="0"/>
              <a:t>kompozitov</a:t>
            </a:r>
            <a:r>
              <a:rPr lang="sk-SK" dirty="0" smtClean="0"/>
              <a:t> k zlepšeniu trvanlivosti,</a:t>
            </a:r>
          </a:p>
          <a:p>
            <a:r>
              <a:rPr lang="sk-SK" dirty="0" smtClean="0"/>
              <a:t>je však </a:t>
            </a:r>
            <a:r>
              <a:rPr lang="sk-SK" dirty="0"/>
              <a:t>nutné ešte optimalizovať množstvo </a:t>
            </a:r>
            <a:r>
              <a:rPr lang="sk-SK" dirty="0" smtClean="0"/>
              <a:t>a typ použitých náhrad,</a:t>
            </a:r>
          </a:p>
          <a:p>
            <a:r>
              <a:rPr lang="sk-SK" dirty="0" smtClean="0"/>
              <a:t>potenciál má výskum netradičných odpadov.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Trvanlivosť stavebných materiálov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Intenzita typických degradačných faktorov,</a:t>
            </a:r>
          </a:p>
          <a:p>
            <a:r>
              <a:rPr lang="sk-SK" dirty="0"/>
              <a:t>Poloha stavebných materiálov a konštrukčných prvkov v objekte s ohľadom na spôsob ich vystavenia rôznym degradačným faktorom.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Vlastné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charakteristiky jednotlivých stavebných materiálov a ich degradácia pôsobením rôznych vonkajších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faktorov, napr. u cementových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kompozitov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sk-SK" sz="1800" dirty="0"/>
              <a:t>vodný </a:t>
            </a:r>
            <a:r>
              <a:rPr lang="sk-SK" sz="1800" dirty="0" smtClean="0"/>
              <a:t>súčiniteľ,</a:t>
            </a:r>
            <a:endParaRPr lang="sk-SK" sz="1800" dirty="0"/>
          </a:p>
          <a:p>
            <a:pPr lvl="1"/>
            <a:r>
              <a:rPr lang="sk-SK" sz="1800" dirty="0"/>
              <a:t>odolnosť betónu v tlaku,</a:t>
            </a:r>
          </a:p>
          <a:p>
            <a:pPr lvl="1"/>
            <a:r>
              <a:rPr lang="sk-SK" sz="1800" dirty="0"/>
              <a:t>priepustnosť betónu,</a:t>
            </a:r>
          </a:p>
          <a:p>
            <a:pPr lvl="1"/>
            <a:r>
              <a:rPr lang="sk-SK" sz="1800" dirty="0"/>
              <a:t>vodotesnosť betónu,</a:t>
            </a:r>
          </a:p>
          <a:p>
            <a:pPr lvl="1"/>
            <a:r>
              <a:rPr lang="sk-SK" sz="1800" dirty="0"/>
              <a:t>elektrochemické vlastnosti.</a:t>
            </a:r>
          </a:p>
          <a:p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Odpady v stavebníctve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455194"/>
            <a:ext cx="8596668" cy="3880773"/>
          </a:xfrm>
        </p:spPr>
        <p:txBody>
          <a:bodyPr/>
          <a:lstStyle/>
          <a:p>
            <a:r>
              <a:rPr lang="sk-SK" dirty="0" smtClean="0"/>
              <a:t>Zníženie uhlíkovej stopy,</a:t>
            </a:r>
          </a:p>
          <a:p>
            <a:r>
              <a:rPr lang="sk-SK" dirty="0" smtClean="0"/>
              <a:t>Podpora obehového hospodárstva,</a:t>
            </a:r>
          </a:p>
          <a:p>
            <a:r>
              <a:rPr lang="sk-SK" dirty="0" smtClean="0"/>
              <a:t>Zníženie množstva skládkovaných materiálov,</a:t>
            </a:r>
          </a:p>
          <a:p>
            <a:r>
              <a:rPr lang="sk-SK" dirty="0" smtClean="0"/>
              <a:t>Ovplyvnenie vlastností cementových </a:t>
            </a:r>
            <a:r>
              <a:rPr lang="sk-SK" dirty="0" err="1" smtClean="0"/>
              <a:t>kompozitov</a:t>
            </a:r>
            <a:r>
              <a:rPr lang="sk-SK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6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 odpadov pri výrobe cementových </a:t>
            </a:r>
            <a:r>
              <a:rPr lang="sk-SK" dirty="0" err="1" smtClean="0"/>
              <a:t>kompozitov</a:t>
            </a:r>
            <a:r>
              <a:rPr lang="sk-SK" dirty="0" smtClean="0"/>
              <a:t> na </a:t>
            </a:r>
            <a:r>
              <a:rPr lang="sk-SK" dirty="0" err="1" smtClean="0"/>
              <a:t>SvF</a:t>
            </a:r>
            <a:r>
              <a:rPr lang="sk-SK" dirty="0" smtClean="0"/>
              <a:t> TUKE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k-SK" dirty="0" smtClean="0"/>
              <a:t>Náhrada plniva – recyklovaný betón, sklo, plasty, atď.</a:t>
            </a:r>
          </a:p>
          <a:p>
            <a:pPr marL="400050" lvl="1" indent="0">
              <a:buNone/>
            </a:pPr>
            <a:r>
              <a:rPr lang="en-US" sz="1400" i="1" dirty="0" err="1"/>
              <a:t>Václavík</a:t>
            </a:r>
            <a:r>
              <a:rPr lang="en-US" sz="1400" i="1" dirty="0"/>
              <a:t>, V., </a:t>
            </a:r>
            <a:r>
              <a:rPr lang="en-US" sz="1400" i="1" dirty="0" err="1"/>
              <a:t>Ondová</a:t>
            </a:r>
            <a:r>
              <a:rPr lang="en-US" sz="1400" i="1" dirty="0"/>
              <a:t>, M., </a:t>
            </a:r>
            <a:r>
              <a:rPr lang="en-US" sz="1400" i="1" dirty="0" err="1"/>
              <a:t>Dvorský</a:t>
            </a:r>
            <a:r>
              <a:rPr lang="en-US" sz="1400" i="1" dirty="0"/>
              <a:t>, T., </a:t>
            </a:r>
            <a:r>
              <a:rPr lang="en-US" sz="1400" i="1" dirty="0" err="1"/>
              <a:t>Eštoková</a:t>
            </a:r>
            <a:r>
              <a:rPr lang="en-US" sz="1400" i="1" dirty="0"/>
              <a:t>, A., </a:t>
            </a:r>
            <a:r>
              <a:rPr lang="en-US" sz="1400" i="1" dirty="0" err="1"/>
              <a:t>Fabiánová</a:t>
            </a:r>
            <a:r>
              <a:rPr lang="en-US" sz="1400" i="1" dirty="0"/>
              <a:t>, M., &amp; Gola, L. (2020). Sustainability potential evaluation of concrete with steel slag aggregates by the LCA method. Sustainability, 12(23), 9873.</a:t>
            </a:r>
            <a:endParaRPr lang="sk-SK" sz="1400" i="1" dirty="0"/>
          </a:p>
          <a:p>
            <a:pPr marL="400050" lvl="1" indent="0">
              <a:buNone/>
            </a:pPr>
            <a:r>
              <a:rPr lang="en-US" sz="1400" i="1" dirty="0"/>
              <a:t>Jang, H., Kim, J., &amp; </a:t>
            </a:r>
            <a:r>
              <a:rPr lang="en-US" sz="1400" i="1" dirty="0" err="1"/>
              <a:t>Sicakova</a:t>
            </a:r>
            <a:r>
              <a:rPr lang="en-US" sz="1400" i="1" dirty="0"/>
              <a:t>, A. (2021). Effect of aggregate size on recycled aggregate concrete under equivalent mortar volume mix design. Applied Sciences, 11(23), 11274.</a:t>
            </a:r>
          </a:p>
          <a:p>
            <a:pPr>
              <a:buFont typeface="+mj-lt"/>
              <a:buAutoNum type="arabicPeriod"/>
            </a:pPr>
            <a:endParaRPr lang="sk-SK" dirty="0"/>
          </a:p>
          <a:p>
            <a:pPr>
              <a:buFont typeface="+mj-lt"/>
              <a:buAutoNum type="arabicPeriod"/>
            </a:pPr>
            <a:r>
              <a:rPr lang="sk-SK" dirty="0" smtClean="0"/>
              <a:t>Náhrada spojiva – popolček, troska, </a:t>
            </a:r>
            <a:r>
              <a:rPr lang="sk-SK" dirty="0" err="1" smtClean="0"/>
              <a:t>mikrosilika</a:t>
            </a:r>
            <a:r>
              <a:rPr lang="sk-SK" dirty="0" smtClean="0"/>
              <a:t>, atď.</a:t>
            </a:r>
          </a:p>
          <a:p>
            <a:pPr marL="400050" lvl="1" indent="0">
              <a:buNone/>
            </a:pPr>
            <a:r>
              <a:rPr lang="en-US" sz="1400" i="1" dirty="0" err="1"/>
              <a:t>Figmig</a:t>
            </a:r>
            <a:r>
              <a:rPr lang="en-US" sz="1400" i="1" dirty="0"/>
              <a:t>, R., </a:t>
            </a:r>
            <a:r>
              <a:rPr lang="en-US" sz="1400" i="1" dirty="0" err="1"/>
              <a:t>Estokova</a:t>
            </a:r>
            <a:r>
              <a:rPr lang="en-US" sz="1400" i="1" dirty="0"/>
              <a:t>, A., &amp; </a:t>
            </a:r>
            <a:r>
              <a:rPr lang="en-US" sz="1400" i="1" dirty="0" err="1"/>
              <a:t>Luptak</a:t>
            </a:r>
            <a:r>
              <a:rPr lang="en-US" sz="1400" i="1" dirty="0"/>
              <a:t>, M. (2021). Concept of Evaluation of Mineral Additives’ Effect on Cement Pastes’ Durability and Environmental Suitability. Materials, 14(6), 1448</a:t>
            </a:r>
            <a:r>
              <a:rPr lang="en-US" sz="1400" i="1" dirty="0" smtClean="0"/>
              <a:t>.</a:t>
            </a:r>
            <a:endParaRPr lang="sk-SK" sz="1400" i="1" dirty="0" smtClean="0"/>
          </a:p>
          <a:p>
            <a:pPr marL="400050" lvl="1" indent="0">
              <a:buNone/>
            </a:pPr>
            <a:r>
              <a:rPr lang="en-US" sz="1400" i="1" dirty="0" err="1"/>
              <a:t>Ondova</a:t>
            </a:r>
            <a:r>
              <a:rPr lang="en-US" sz="1400" i="1" dirty="0"/>
              <a:t>, M., </a:t>
            </a:r>
            <a:r>
              <a:rPr lang="en-US" sz="1400" i="1" dirty="0" err="1"/>
              <a:t>Stevulova</a:t>
            </a:r>
            <a:r>
              <a:rPr lang="en-US" sz="1400" i="1" dirty="0"/>
              <a:t>, N., </a:t>
            </a:r>
            <a:r>
              <a:rPr lang="en-US" sz="1400" i="1" dirty="0" err="1"/>
              <a:t>Palascakova</a:t>
            </a:r>
            <a:r>
              <a:rPr lang="en-US" sz="1400" i="1" dirty="0"/>
              <a:t>, L., &amp; </a:t>
            </a:r>
            <a:r>
              <a:rPr lang="en-US" sz="1400" i="1" dirty="0" err="1"/>
              <a:t>Estokova</a:t>
            </a:r>
            <a:r>
              <a:rPr lang="en-US" sz="1400" i="1" dirty="0"/>
              <a:t>, A. (2014). The study of concrete properties prepared with a proportion of fly ash. Pollack </a:t>
            </a:r>
            <a:r>
              <a:rPr lang="en-US" sz="1400" i="1" dirty="0" err="1"/>
              <a:t>Periodica</a:t>
            </a:r>
            <a:r>
              <a:rPr lang="en-US" sz="1400" i="1" dirty="0"/>
              <a:t>, 9(Supplement-1), 105-115.</a:t>
            </a:r>
            <a:endParaRPr lang="sk-SK" sz="1400" i="1" dirty="0"/>
          </a:p>
        </p:txBody>
      </p:sp>
    </p:spTree>
    <p:extLst>
      <p:ext uri="{BB962C8B-B14F-4D97-AF65-F5344CB8AC3E}">
        <p14:creationId xmlns:p14="http://schemas.microsoft.com/office/powerpoint/2010/main" val="119776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 trvanlivosti cementových </a:t>
            </a:r>
            <a:r>
              <a:rPr lang="sk-SK" dirty="0" err="1" smtClean="0"/>
              <a:t>kompozitov</a:t>
            </a:r>
            <a:r>
              <a:rPr lang="sk-SK" dirty="0" smtClean="0"/>
              <a:t> </a:t>
            </a:r>
            <a:r>
              <a:rPr lang="sk-SK" dirty="0"/>
              <a:t>na </a:t>
            </a:r>
            <a:r>
              <a:rPr lang="sk-SK" dirty="0" err="1"/>
              <a:t>SvF</a:t>
            </a:r>
            <a:r>
              <a:rPr lang="sk-SK" dirty="0"/>
              <a:t> TUKE</a:t>
            </a:r>
            <a:endParaRPr lang="en-US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20754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41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 trvanlivosti cementových </a:t>
            </a:r>
            <a:r>
              <a:rPr lang="sk-SK" dirty="0" err="1" smtClean="0"/>
              <a:t>kompozitov</a:t>
            </a:r>
            <a:r>
              <a:rPr lang="sk-SK" dirty="0" smtClean="0"/>
              <a:t> </a:t>
            </a:r>
            <a:r>
              <a:rPr lang="sk-SK" dirty="0"/>
              <a:t>na </a:t>
            </a:r>
            <a:r>
              <a:rPr lang="sk-SK" dirty="0" err="1"/>
              <a:t>SvF</a:t>
            </a:r>
            <a:r>
              <a:rPr lang="sk-SK" dirty="0"/>
              <a:t> TUKE</a:t>
            </a:r>
            <a:endParaRPr lang="en-US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882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93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62306"/>
            <a:ext cx="6298232" cy="1320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Výskum trvanlivosti cementových </a:t>
            </a:r>
            <a:r>
              <a:rPr lang="sk-SK" dirty="0" err="1" smtClean="0"/>
              <a:t>kompozitov</a:t>
            </a:r>
            <a:r>
              <a:rPr lang="sk-SK" dirty="0" smtClean="0"/>
              <a:t> </a:t>
            </a:r>
            <a:r>
              <a:rPr lang="sk-SK" dirty="0"/>
              <a:t>na </a:t>
            </a:r>
            <a:r>
              <a:rPr lang="sk-SK" dirty="0" err="1"/>
              <a:t>SvF</a:t>
            </a:r>
            <a:r>
              <a:rPr lang="sk-SK" dirty="0"/>
              <a:t> TUKE</a:t>
            </a:r>
            <a:endParaRPr lang="en-US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00344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9579" y="4750917"/>
            <a:ext cx="2865120" cy="1889500"/>
          </a:xfrm>
          <a:prstGeom prst="rect">
            <a:avLst/>
          </a:prstGeom>
        </p:spPr>
      </p:pic>
      <p:pic>
        <p:nvPicPr>
          <p:cNvPr id="1026" name="Picture 2" descr="100_264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13766" b="22662"/>
          <a:stretch/>
        </p:blipFill>
        <p:spPr bwMode="auto">
          <a:xfrm>
            <a:off x="9149579" y="2549887"/>
            <a:ext cx="2832761" cy="18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01064" y="816955"/>
            <a:ext cx="2581275" cy="143383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1725" y="445002"/>
            <a:ext cx="2037809" cy="156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29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 trvanlivosti cementových </a:t>
            </a:r>
            <a:r>
              <a:rPr lang="sk-SK" dirty="0" err="1" smtClean="0"/>
              <a:t>kompozitov</a:t>
            </a:r>
            <a:r>
              <a:rPr lang="sk-SK" dirty="0" smtClean="0"/>
              <a:t> </a:t>
            </a:r>
            <a:r>
              <a:rPr lang="sk-SK" dirty="0"/>
              <a:t>na </a:t>
            </a:r>
            <a:r>
              <a:rPr lang="sk-SK" dirty="0" err="1"/>
              <a:t>SvF</a:t>
            </a:r>
            <a:r>
              <a:rPr lang="sk-SK" dirty="0"/>
              <a:t> TUKE</a:t>
            </a:r>
            <a:endParaRPr lang="en-US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5563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39836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2008</Words>
  <Application>Microsoft Office PowerPoint</Application>
  <PresentationFormat>Širokouhlá</PresentationFormat>
  <Paragraphs>694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7" baseType="lpstr">
      <vt:lpstr>SimSun</vt:lpstr>
      <vt:lpstr>Arial</vt:lpstr>
      <vt:lpstr>Calibri</vt:lpstr>
      <vt:lpstr>Cambria Math</vt:lpstr>
      <vt:lpstr>PMOHAK+TimesNewRoman,BoldItalic</vt:lpstr>
      <vt:lpstr>Times New Roman</vt:lpstr>
      <vt:lpstr>Trebuchet MS</vt:lpstr>
      <vt:lpstr>Wingdings 3</vt:lpstr>
      <vt:lpstr>Fazeta</vt:lpstr>
      <vt:lpstr>Využitie odpadov pre zvýšenie trvanlivosti cementových kompozitov</vt:lpstr>
      <vt:lpstr>Trvanlivosť</vt:lpstr>
      <vt:lpstr>Trvanlivosť stavebných materiálov</vt:lpstr>
      <vt:lpstr>Odpady v stavebníctve</vt:lpstr>
      <vt:lpstr>Výskum odpadov pri výrobe cementových kompozitov na SvF TUKE</vt:lpstr>
      <vt:lpstr>Výskum trvanlivosti cementových kompozitov na SvF TUKE</vt:lpstr>
      <vt:lpstr>Výskum trvanlivosti cementových kompozitov na SvF TUKE</vt:lpstr>
      <vt:lpstr>Výskum trvanlivosti cementových kompozitov na SvF TUKE</vt:lpstr>
      <vt:lpstr>Výskum trvanlivosti cementových kompozitov na SvF TUKE</vt:lpstr>
      <vt:lpstr>Síranové prostredie</vt:lpstr>
      <vt:lpstr>Síranové prostredie</vt:lpstr>
      <vt:lpstr>Výsledky</vt:lpstr>
      <vt:lpstr>Síranové prostredie - nasiakavosti</vt:lpstr>
      <vt:lpstr>Závery pre síranovú expozíciu</vt:lpstr>
      <vt:lpstr>Bakteriálne prostredie</vt:lpstr>
      <vt:lpstr>Bakteriálne prostredie</vt:lpstr>
      <vt:lpstr>Porovnanie trvanlivosti chemické/biologické síranové prostredie</vt:lpstr>
      <vt:lpstr>In situ experimenty – v stokovej sieti</vt:lpstr>
      <vt:lpstr>Agresívne prostredie kyslého dažďa – semi-statické nádržové testy</vt:lpstr>
      <vt:lpstr>Zmeny v nasiakavosti</vt:lpstr>
      <vt:lpstr>Zmeny priepustnosti – RCP test</vt:lpstr>
      <vt:lpstr>Agresívne prostredie kyslého dažďa – cyklické testy v komore</vt:lpstr>
      <vt:lpstr>Prezentácia programu PowerPoint</vt:lpstr>
      <vt:lpstr>Výsledky</vt:lpstr>
      <vt:lpstr>Prezentácia programu PowerPoint</vt:lpstr>
      <vt:lpstr>Prezentácia programu PowerPoint</vt:lpstr>
      <vt:lpstr>Záver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Využitie odpadov pre zvýšenie trvanlivosti cementových kompozitov</dc:title>
  <dc:creator>ADA User</dc:creator>
  <cp:lastModifiedBy>ADA User</cp:lastModifiedBy>
  <cp:revision>28</cp:revision>
  <dcterms:created xsi:type="dcterms:W3CDTF">2023-10-05T07:50:06Z</dcterms:created>
  <dcterms:modified xsi:type="dcterms:W3CDTF">2023-10-06T09:50:30Z</dcterms:modified>
</cp:coreProperties>
</file>