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64" r:id="rId3"/>
    <p:sldId id="266" r:id="rId4"/>
    <p:sldId id="265" r:id="rId5"/>
    <p:sldId id="291" r:id="rId6"/>
    <p:sldId id="304" r:id="rId7"/>
    <p:sldId id="274" r:id="rId8"/>
    <p:sldId id="276" r:id="rId9"/>
    <p:sldId id="303" r:id="rId10"/>
    <p:sldId id="277" r:id="rId11"/>
    <p:sldId id="280" r:id="rId12"/>
    <p:sldId id="278" r:id="rId13"/>
    <p:sldId id="279" r:id="rId14"/>
    <p:sldId id="282" r:id="rId15"/>
    <p:sldId id="293" r:id="rId16"/>
    <p:sldId id="294" r:id="rId17"/>
    <p:sldId id="295" r:id="rId18"/>
    <p:sldId id="298" r:id="rId19"/>
    <p:sldId id="288" r:id="rId20"/>
    <p:sldId id="290" r:id="rId21"/>
    <p:sldId id="289" r:id="rId22"/>
    <p:sldId id="292" r:id="rId23"/>
    <p:sldId id="297" r:id="rId24"/>
    <p:sldId id="296" r:id="rId25"/>
    <p:sldId id="299" r:id="rId26"/>
    <p:sldId id="281" r:id="rId27"/>
    <p:sldId id="261" r:id="rId28"/>
  </p:sldIdLst>
  <p:sldSz cx="9144000" cy="6858000" type="screen4x3"/>
  <p:notesSz cx="6810375" cy="99425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Pr&#367;saky%20Lit&#233;%20betony%20a%20SCC%20kostky_graf%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Pr&#367;saky%20Lit&#233;%20betony%20a%20SCC%20kostky_graf%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data\chromkova\PROJEKTY\TREND\&#344;E&#352;EN&#205;%20projektu%20od%202021\2023\LIT&#201;%20a%20SCC%20grafy%20vyhodnocen&#237;%202022%20a%20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9225721784777"/>
          <c:y val="0.11615443230886462"/>
          <c:w val="0.70550459317585301"/>
          <c:h val="0.573326677104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[1]graf!$A$10:$B$10</c:f>
              <c:strCache>
                <c:ptCount val="1"/>
                <c:pt idx="0">
                  <c:v>P tlak 50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[1]graf!$C$9:$E$9</c:f>
              <c:strCache>
                <c:ptCount val="3"/>
                <c:pt idx="0">
                  <c:v>STL</c:v>
                </c:pt>
                <c:pt idx="1">
                  <c:v>L1</c:v>
                </c:pt>
                <c:pt idx="2">
                  <c:v>L2</c:v>
                </c:pt>
              </c:strCache>
            </c:strRef>
          </c:cat>
          <c:val>
            <c:numRef>
              <c:f>[1]graf!$C$10:$E$10</c:f>
              <c:numCache>
                <c:formatCode>General</c:formatCode>
                <c:ptCount val="3"/>
                <c:pt idx="0">
                  <c:v>93.43185550082103</c:v>
                </c:pt>
                <c:pt idx="1">
                  <c:v>78.755282366500197</c:v>
                </c:pt>
                <c:pt idx="2">
                  <c:v>65.854080221300137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75-4FA2-9711-1C52B6427763}"/>
            </c:ext>
          </c:extLst>
        </c:ser>
        <c:ser>
          <c:idx val="1"/>
          <c:order val="1"/>
          <c:tx>
            <c:strRef>
              <c:f>[1]graf!$A$11:$B$11</c:f>
              <c:strCache>
                <c:ptCount val="1"/>
                <c:pt idx="0">
                  <c:v>P tlak 100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[1]graf!$C$9:$E$9</c:f>
              <c:strCache>
                <c:ptCount val="3"/>
                <c:pt idx="0">
                  <c:v>STL</c:v>
                </c:pt>
                <c:pt idx="1">
                  <c:v>L1</c:v>
                </c:pt>
                <c:pt idx="2">
                  <c:v>L2</c:v>
                </c:pt>
              </c:strCache>
            </c:strRef>
          </c:cat>
          <c:val>
            <c:numRef>
              <c:f>[1]graf!$C$11:$E$11</c:f>
              <c:numCache>
                <c:formatCode>General</c:formatCode>
                <c:ptCount val="3"/>
                <c:pt idx="0">
                  <c:v>85.570607553366173</c:v>
                </c:pt>
                <c:pt idx="1">
                  <c:v>66.749903956972716</c:v>
                </c:pt>
                <c:pt idx="2">
                  <c:v>52.558782849239272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75-4FA2-9711-1C52B6427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639504"/>
        <c:axId val="1856607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[1]graf!$A$12:$B$12</c15:sqref>
                        </c15:formulaRef>
                      </c:ext>
                    </c:extLst>
                    <c:strCache>
                      <c:ptCount val="1"/>
                      <c:pt idx="0">
                        <c:v>P tlak 150 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[1]graf!$C$9:$E$9</c15:sqref>
                        </c15:formulaRef>
                      </c:ext>
                    </c:extLst>
                    <c:strCache>
                      <c:ptCount val="3"/>
                      <c:pt idx="0">
                        <c:v>STL</c:v>
                      </c:pt>
                      <c:pt idx="1">
                        <c:v>L1</c:v>
                      </c:pt>
                      <c:pt idx="2">
                        <c:v>L2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[1]graf!$C$12:$E$12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975-4FA2-9711-1C52B642776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[1]graf!$A$13:$B$13</c:f>
              <c:strCache>
                <c:ptCount val="1"/>
                <c:pt idx="0">
                  <c:v>P tlak limit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[1]graf!$C$9:$E$9</c:f>
              <c:strCache>
                <c:ptCount val="3"/>
                <c:pt idx="0">
                  <c:v>STL</c:v>
                </c:pt>
                <c:pt idx="1">
                  <c:v>L1</c:v>
                </c:pt>
                <c:pt idx="2">
                  <c:v>L2</c:v>
                </c:pt>
              </c:strCache>
            </c:strRef>
          </c:cat>
          <c:val>
            <c:numRef>
              <c:f>[1]graf!$C$13:$E$13</c:f>
              <c:numCache>
                <c:formatCode>General</c:formatCode>
                <c:ptCount val="3"/>
                <c:pt idx="0">
                  <c:v>75</c:v>
                </c:pt>
                <c:pt idx="1">
                  <c:v>75</c:v>
                </c:pt>
                <c:pt idx="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75-4FA2-9711-1C52B64277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639504"/>
        <c:axId val="1856607184"/>
      </c:lineChart>
      <c:catAx>
        <c:axId val="185663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07184"/>
        <c:crossesAt val="0"/>
        <c:auto val="1"/>
        <c:lblAlgn val="ctr"/>
        <c:lblOffset val="100"/>
        <c:noMultiLvlLbl val="0"/>
      </c:catAx>
      <c:valAx>
        <c:axId val="1856607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Index mrazuvzdornosti - tlak</a:t>
                </a:r>
                <a:r>
                  <a:rPr lang="en-US"/>
                  <a:t>[</a:t>
                </a:r>
                <a:r>
                  <a:rPr lang="cs-CZ"/>
                  <a:t>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4.6541776027996501E-2"/>
              <c:y val="0.15314944722818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0262467191601"/>
          <c:y val="0.85307525320141897"/>
          <c:w val="0.70189020122484691"/>
          <c:h val="9.8903974152034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3114610673667"/>
          <c:y val="0.13668289107260023"/>
          <c:w val="0.71779615048118972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List1!$O$52</c:f>
              <c:strCache>
                <c:ptCount val="1"/>
                <c:pt idx="0">
                  <c:v>Příčný tah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List1!$P$51:$R$51</c:f>
              <c:strCache>
                <c:ptCount val="3"/>
                <c:pt idx="0">
                  <c:v>K2-ST</c:v>
                </c:pt>
                <c:pt idx="1">
                  <c:v>K2-1</c:v>
                </c:pt>
                <c:pt idx="2">
                  <c:v>K2-2</c:v>
                </c:pt>
              </c:strCache>
            </c:strRef>
          </c:cat>
          <c:val>
            <c:numRef>
              <c:f>List1!$P$52:$R$52</c:f>
              <c:numCache>
                <c:formatCode>General</c:formatCode>
                <c:ptCount val="3"/>
                <c:pt idx="0">
                  <c:v>3.8</c:v>
                </c:pt>
                <c:pt idx="1">
                  <c:v>2.9</c:v>
                </c:pt>
                <c:pt idx="2">
                  <c:v>2.79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AC-4A27-B36E-351BF1F43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1222720"/>
        <c:axId val="531227640"/>
      </c:barChart>
      <c:lineChart>
        <c:grouping val="standard"/>
        <c:varyColors val="0"/>
        <c:ser>
          <c:idx val="1"/>
          <c:order val="1"/>
          <c:tx>
            <c:strRef>
              <c:f>List1!$O$53</c:f>
              <c:strCache>
                <c:ptCount val="1"/>
                <c:pt idx="0">
                  <c:v>max. průsak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List1!$P$51:$R$51</c:f>
              <c:strCache>
                <c:ptCount val="3"/>
                <c:pt idx="0">
                  <c:v>K2-ST</c:v>
                </c:pt>
                <c:pt idx="1">
                  <c:v>K2-1</c:v>
                </c:pt>
                <c:pt idx="2">
                  <c:v>K2-2</c:v>
                </c:pt>
              </c:strCache>
            </c:strRef>
          </c:cat>
          <c:val>
            <c:numRef>
              <c:f>List1!$P$53:$R$53</c:f>
              <c:numCache>
                <c:formatCode>General</c:formatCode>
                <c:ptCount val="3"/>
                <c:pt idx="0">
                  <c:v>31</c:v>
                </c:pt>
                <c:pt idx="1">
                  <c:v>44.7</c:v>
                </c:pt>
                <c:pt idx="2">
                  <c:v>48.3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2AC-4A27-B36E-351BF1F43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280624"/>
        <c:axId val="465283576"/>
      </c:lineChart>
      <c:catAx>
        <c:axId val="531222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227640"/>
        <c:crosses val="autoZero"/>
        <c:auto val="1"/>
        <c:lblAlgn val="ctr"/>
        <c:lblOffset val="100"/>
        <c:noMultiLvlLbl val="0"/>
      </c:catAx>
      <c:valAx>
        <c:axId val="531227640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</a:t>
                </a:r>
                <a:r>
                  <a:rPr lang="cs-CZ"/>
                  <a:t>evnost</a:t>
                </a:r>
                <a:r>
                  <a:rPr lang="cs-CZ" baseline="0"/>
                  <a:t> v př</a:t>
                </a:r>
                <a:r>
                  <a:rPr lang="en-US"/>
                  <a:t>íčn</a:t>
                </a:r>
                <a:r>
                  <a:rPr lang="cs-CZ"/>
                  <a:t>ém</a:t>
                </a:r>
                <a:r>
                  <a:rPr lang="en-US"/>
                  <a:t> tah</a:t>
                </a:r>
                <a:r>
                  <a:rPr lang="cs-CZ"/>
                  <a:t>u</a:t>
                </a:r>
                <a:r>
                  <a:rPr lang="en-US"/>
                  <a:t> [MPa]</a:t>
                </a:r>
              </a:p>
            </c:rich>
          </c:tx>
          <c:layout>
            <c:manualLayout>
              <c:xMode val="edge"/>
              <c:yMode val="edge"/>
              <c:x val="2.7777777777777776E-2"/>
              <c:y val="0.162248311676848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222720"/>
        <c:crosses val="autoZero"/>
        <c:crossBetween val="between"/>
      </c:valAx>
      <c:valAx>
        <c:axId val="465283576"/>
        <c:scaling>
          <c:orientation val="minMax"/>
          <c:max val="5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Hloubka průsaku tlakovou vodou [mm]</a:t>
                </a:r>
              </a:p>
            </c:rich>
          </c:tx>
          <c:layout>
            <c:manualLayout>
              <c:xMode val="edge"/>
              <c:yMode val="edge"/>
              <c:x val="0.92720822397200353"/>
              <c:y val="9.30092592592592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5280624"/>
        <c:crosses val="max"/>
        <c:crossBetween val="between"/>
      </c:valAx>
      <c:catAx>
        <c:axId val="46528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283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14413823272084"/>
          <c:y val="0.91749584448567301"/>
          <c:w val="0.4292672790901137"/>
          <c:h val="6.27314580967968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9225721784777"/>
          <c:y val="0.11615443230886462"/>
          <c:w val="0.70550459317585301"/>
          <c:h val="0.573326677104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'SCC mráz'!$H$27:$I$27</c:f>
              <c:strCache>
                <c:ptCount val="2"/>
                <c:pt idx="0">
                  <c:v>P tlak</c:v>
                </c:pt>
                <c:pt idx="1">
                  <c:v>100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'SCC mráz'!$J$26:$M$26</c:f>
              <c:strCache>
                <c:ptCount val="4"/>
                <c:pt idx="0">
                  <c:v>K2-0</c:v>
                </c:pt>
                <c:pt idx="1">
                  <c:v>K2-0,05</c:v>
                </c:pt>
                <c:pt idx="2">
                  <c:v>K2-0,1</c:v>
                </c:pt>
                <c:pt idx="3">
                  <c:v>KV-0</c:v>
                </c:pt>
              </c:strCache>
            </c:strRef>
          </c:cat>
          <c:val>
            <c:numRef>
              <c:f>'SCC mráz'!$J$27:$M$27</c:f>
              <c:numCache>
                <c:formatCode>0.00</c:formatCode>
                <c:ptCount val="4"/>
                <c:pt idx="0">
                  <c:v>49.915333960489185</c:v>
                </c:pt>
                <c:pt idx="1">
                  <c:v>96.583986074847701</c:v>
                </c:pt>
                <c:pt idx="2">
                  <c:v>92.311507936507937</c:v>
                </c:pt>
                <c:pt idx="3">
                  <c:v>90.289643675765774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3-461D-A96F-0C7C828E0FAA}"/>
            </c:ext>
          </c:extLst>
        </c:ser>
        <c:ser>
          <c:idx val="1"/>
          <c:order val="1"/>
          <c:tx>
            <c:strRef>
              <c:f>'SCC mráz'!$H$28:$I$28</c:f>
              <c:strCache>
                <c:ptCount val="2"/>
                <c:pt idx="0">
                  <c:v>P tlak</c:v>
                </c:pt>
                <c:pt idx="1">
                  <c:v>150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'SCC mráz'!$J$26:$M$26</c:f>
              <c:strCache>
                <c:ptCount val="4"/>
                <c:pt idx="0">
                  <c:v>K2-0</c:v>
                </c:pt>
                <c:pt idx="1">
                  <c:v>K2-0,05</c:v>
                </c:pt>
                <c:pt idx="2">
                  <c:v>K2-0,1</c:v>
                </c:pt>
                <c:pt idx="3">
                  <c:v>KV-0</c:v>
                </c:pt>
              </c:strCache>
            </c:strRef>
          </c:cat>
          <c:val>
            <c:numRef>
              <c:f>'SCC mráz'!$J$28:$M$28</c:f>
              <c:numCache>
                <c:formatCode>0.00</c:formatCode>
                <c:ptCount val="4"/>
                <c:pt idx="0">
                  <c:v>0</c:v>
                </c:pt>
                <c:pt idx="1">
                  <c:v>90.665796344647518</c:v>
                </c:pt>
                <c:pt idx="2">
                  <c:v>96.949404761904773</c:v>
                </c:pt>
                <c:pt idx="3">
                  <c:v>69.0143779954157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3-461D-A96F-0C7C828E0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639504"/>
        <c:axId val="1856607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'SCC mráz'!$H$29:$I$29</c15:sqref>
                        </c15:formulaRef>
                      </c:ext>
                    </c:extLst>
                    <c:strCache>
                      <c:ptCount val="2"/>
                      <c:pt idx="0">
                        <c:v>P tlak</c:v>
                      </c:pt>
                      <c:pt idx="1">
                        <c:v>200 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'SCC mráz'!$J$26:$M$26</c15:sqref>
                        </c15:formulaRef>
                      </c:ext>
                    </c:extLst>
                    <c:strCache>
                      <c:ptCount val="4"/>
                      <c:pt idx="0">
                        <c:v>K2-0</c:v>
                      </c:pt>
                      <c:pt idx="1">
                        <c:v>K2-0,05</c:v>
                      </c:pt>
                      <c:pt idx="2">
                        <c:v>K2-0,1</c:v>
                      </c:pt>
                      <c:pt idx="3">
                        <c:v>KV-0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'SCC mráz'!$J$29:$M$29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5F3-461D-A96F-0C7C828E0FA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'SCC mráz'!$H$30:$I$30</c:f>
              <c:strCache>
                <c:ptCount val="2"/>
                <c:pt idx="0">
                  <c:v>P tlak</c:v>
                </c:pt>
                <c:pt idx="1">
                  <c:v>limit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'SCC mráz'!$J$26:$M$26</c:f>
              <c:strCache>
                <c:ptCount val="4"/>
                <c:pt idx="0">
                  <c:v>K2-0</c:v>
                </c:pt>
                <c:pt idx="1">
                  <c:v>K2-0,05</c:v>
                </c:pt>
                <c:pt idx="2">
                  <c:v>K2-0,1</c:v>
                </c:pt>
                <c:pt idx="3">
                  <c:v>KV-0</c:v>
                </c:pt>
              </c:strCache>
            </c:strRef>
          </c:cat>
          <c:val>
            <c:numRef>
              <c:f>'SCC mráz'!$J$30:$M$30</c:f>
              <c:numCache>
                <c:formatCode>General</c:formatCode>
                <c:ptCount val="4"/>
                <c:pt idx="0" formatCode="0.0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F3-461D-A96F-0C7C828E0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639504"/>
        <c:axId val="1856607184"/>
      </c:lineChart>
      <c:catAx>
        <c:axId val="185663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07184"/>
        <c:crossesAt val="0"/>
        <c:auto val="1"/>
        <c:lblAlgn val="ctr"/>
        <c:lblOffset val="100"/>
        <c:noMultiLvlLbl val="0"/>
      </c:catAx>
      <c:valAx>
        <c:axId val="1856607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Index mrazuvzdornosti - tlak </a:t>
                </a:r>
                <a:r>
                  <a:rPr lang="en-US"/>
                  <a:t>[</a:t>
                </a:r>
                <a:r>
                  <a:rPr lang="cs-CZ"/>
                  <a:t>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4.6541776027996501E-2"/>
              <c:y val="0.15314944722818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0262467191601"/>
          <c:y val="0.85307525320141897"/>
          <c:w val="0.70189020122484691"/>
          <c:h val="9.8903974152034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9225721784777"/>
          <c:y val="0.11615443230886462"/>
          <c:w val="0.70550459317585301"/>
          <c:h val="0.573326677104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'SCC mráz'!$H$22:$I$22</c:f>
              <c:strCache>
                <c:ptCount val="2"/>
                <c:pt idx="0">
                  <c:v>P tah za ohybu</c:v>
                </c:pt>
                <c:pt idx="1">
                  <c:v>100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'SCC mráz'!$J$21:$M$21</c:f>
              <c:strCache>
                <c:ptCount val="4"/>
                <c:pt idx="0">
                  <c:v>K2-0</c:v>
                </c:pt>
                <c:pt idx="1">
                  <c:v>K2-0,05</c:v>
                </c:pt>
                <c:pt idx="2">
                  <c:v>K2-0,1</c:v>
                </c:pt>
                <c:pt idx="3">
                  <c:v>KV-0</c:v>
                </c:pt>
              </c:strCache>
            </c:strRef>
          </c:cat>
          <c:val>
            <c:numRef>
              <c:f>'SCC mráz'!$J$22:$M$22</c:f>
              <c:numCache>
                <c:formatCode>0.00</c:formatCode>
                <c:ptCount val="4"/>
                <c:pt idx="0">
                  <c:v>33.0757341576507</c:v>
                </c:pt>
                <c:pt idx="1">
                  <c:v>86.942148760330568</c:v>
                </c:pt>
                <c:pt idx="2">
                  <c:v>86.769759450171819</c:v>
                </c:pt>
                <c:pt idx="3">
                  <c:v>72.291296625222031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3-49FA-A4B3-609F167FD71D}"/>
            </c:ext>
          </c:extLst>
        </c:ser>
        <c:ser>
          <c:idx val="1"/>
          <c:order val="1"/>
          <c:tx>
            <c:strRef>
              <c:f>'SCC mráz'!$H$23:$I$23</c:f>
              <c:strCache>
                <c:ptCount val="2"/>
                <c:pt idx="0">
                  <c:v>P tah za ohybu</c:v>
                </c:pt>
                <c:pt idx="1">
                  <c:v>150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'SCC mráz'!$J$21:$M$21</c:f>
              <c:strCache>
                <c:ptCount val="4"/>
                <c:pt idx="0">
                  <c:v>K2-0</c:v>
                </c:pt>
                <c:pt idx="1">
                  <c:v>K2-0,05</c:v>
                </c:pt>
                <c:pt idx="2">
                  <c:v>K2-0,1</c:v>
                </c:pt>
                <c:pt idx="3">
                  <c:v>KV-0</c:v>
                </c:pt>
              </c:strCache>
            </c:strRef>
          </c:cat>
          <c:val>
            <c:numRef>
              <c:f>'SCC mráz'!$J$23:$M$23</c:f>
              <c:numCache>
                <c:formatCode>0.00</c:formatCode>
                <c:ptCount val="4"/>
                <c:pt idx="0">
                  <c:v>19.783616692426587</c:v>
                </c:pt>
                <c:pt idx="1">
                  <c:v>92.56198347107437</c:v>
                </c:pt>
                <c:pt idx="2">
                  <c:v>91.237113402061837</c:v>
                </c:pt>
                <c:pt idx="3">
                  <c:v>48.667850799289525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C3-49FA-A4B3-609F167FD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639504"/>
        <c:axId val="1856607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'SCC mráz'!$H$24:$I$24</c15:sqref>
                        </c15:formulaRef>
                      </c:ext>
                    </c:extLst>
                    <c:strCache>
                      <c:ptCount val="2"/>
                      <c:pt idx="0">
                        <c:v>P tah za ohybu</c:v>
                      </c:pt>
                      <c:pt idx="1">
                        <c:v>200 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'SCC mráz'!$J$21:$M$21</c15:sqref>
                        </c15:formulaRef>
                      </c:ext>
                    </c:extLst>
                    <c:strCache>
                      <c:ptCount val="4"/>
                      <c:pt idx="0">
                        <c:v>K2-0</c:v>
                      </c:pt>
                      <c:pt idx="1">
                        <c:v>K2-0,05</c:v>
                      </c:pt>
                      <c:pt idx="2">
                        <c:v>K2-0,1</c:v>
                      </c:pt>
                      <c:pt idx="3">
                        <c:v>KV-0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'SCC mráz'!$J$24:$M$24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96C3-49FA-A4B3-609F167FD71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'SCC mráz'!$H$25:$I$25</c:f>
              <c:strCache>
                <c:ptCount val="2"/>
                <c:pt idx="0">
                  <c:v>P tah za ohybu</c:v>
                </c:pt>
                <c:pt idx="1">
                  <c:v>limit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'SCC mráz'!$J$21:$M$21</c:f>
              <c:strCache>
                <c:ptCount val="4"/>
                <c:pt idx="0">
                  <c:v>K2-0</c:v>
                </c:pt>
                <c:pt idx="1">
                  <c:v>K2-0,05</c:v>
                </c:pt>
                <c:pt idx="2">
                  <c:v>K2-0,1</c:v>
                </c:pt>
                <c:pt idx="3">
                  <c:v>KV-0</c:v>
                </c:pt>
              </c:strCache>
            </c:strRef>
          </c:cat>
          <c:val>
            <c:numRef>
              <c:f>'SCC mráz'!$J$25:$M$25</c:f>
              <c:numCache>
                <c:formatCode>General</c:formatCode>
                <c:ptCount val="4"/>
                <c:pt idx="0" formatCode="0.0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C3-49FA-A4B3-609F167FD7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639504"/>
        <c:axId val="1856607184"/>
      </c:lineChart>
      <c:catAx>
        <c:axId val="185663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07184"/>
        <c:crossesAt val="0"/>
        <c:auto val="1"/>
        <c:lblAlgn val="ctr"/>
        <c:lblOffset val="100"/>
        <c:noMultiLvlLbl val="0"/>
      </c:catAx>
      <c:valAx>
        <c:axId val="1856607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Index - tah za ohybu</a:t>
                </a:r>
                <a:r>
                  <a:rPr lang="en-US"/>
                  <a:t> [</a:t>
                </a:r>
                <a:r>
                  <a:rPr lang="cs-CZ"/>
                  <a:t>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4.6541776027996501E-2"/>
              <c:y val="0.17739183375273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2359580052493438E-2"/>
          <c:y val="0.85307525320141897"/>
          <c:w val="0.89077909011373568"/>
          <c:h val="9.8903974152034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9225721784777"/>
          <c:y val="0.11615443230886462"/>
          <c:w val="0.70550459317585301"/>
          <c:h val="0.573326677104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'LITÉ mráz'!$H$6:$I$6</c:f>
              <c:strCache>
                <c:ptCount val="2"/>
                <c:pt idx="0">
                  <c:v>P ohyb</c:v>
                </c:pt>
                <c:pt idx="1">
                  <c:v>50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'LITÉ mráz'!$J$5:$L$5</c:f>
              <c:strCache>
                <c:ptCount val="3"/>
                <c:pt idx="0">
                  <c:v>STL</c:v>
                </c:pt>
                <c:pt idx="1">
                  <c:v>L1</c:v>
                </c:pt>
                <c:pt idx="2">
                  <c:v>L2</c:v>
                </c:pt>
              </c:strCache>
            </c:strRef>
          </c:cat>
          <c:val>
            <c:numRef>
              <c:f>'LITÉ mráz'!$J$6:$L$6</c:f>
              <c:numCache>
                <c:formatCode>0.00</c:formatCode>
                <c:ptCount val="3"/>
                <c:pt idx="0">
                  <c:v>93.159609120521168</c:v>
                </c:pt>
                <c:pt idx="1">
                  <c:v>50.871632329635496</c:v>
                </c:pt>
                <c:pt idx="2">
                  <c:v>42.314049586776861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82-4F71-BFB1-99F8D524DF87}"/>
            </c:ext>
          </c:extLst>
        </c:ser>
        <c:ser>
          <c:idx val="1"/>
          <c:order val="1"/>
          <c:tx>
            <c:strRef>
              <c:f>'LITÉ mráz'!$H$7:$I$7</c:f>
              <c:strCache>
                <c:ptCount val="2"/>
                <c:pt idx="0">
                  <c:v>P ohyb</c:v>
                </c:pt>
                <c:pt idx="1">
                  <c:v>100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'LITÉ mráz'!$J$5:$L$5</c:f>
              <c:strCache>
                <c:ptCount val="3"/>
                <c:pt idx="0">
                  <c:v>STL</c:v>
                </c:pt>
                <c:pt idx="1">
                  <c:v>L1</c:v>
                </c:pt>
                <c:pt idx="2">
                  <c:v>L2</c:v>
                </c:pt>
              </c:strCache>
            </c:strRef>
          </c:cat>
          <c:val>
            <c:numRef>
              <c:f>'LITÉ mráz'!$J$7:$L$7</c:f>
              <c:numCache>
                <c:formatCode>0.00</c:formatCode>
                <c:ptCount val="3"/>
                <c:pt idx="0">
                  <c:v>97.882736156351797</c:v>
                </c:pt>
                <c:pt idx="1">
                  <c:v>47.543581616481781</c:v>
                </c:pt>
                <c:pt idx="2">
                  <c:v>34.545454545454547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82-4F71-BFB1-99F8D524D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639504"/>
        <c:axId val="1856607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'LITÉ mráz'!$H$8:$I$8</c15:sqref>
                        </c15:formulaRef>
                      </c:ext>
                    </c:extLst>
                    <c:strCache>
                      <c:ptCount val="2"/>
                      <c:pt idx="0">
                        <c:v>P ohyb</c:v>
                      </c:pt>
                      <c:pt idx="1">
                        <c:v>100 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'LITÉ mráz'!$J$5:$L$5</c15:sqref>
                        </c15:formulaRef>
                      </c:ext>
                    </c:extLst>
                    <c:strCache>
                      <c:ptCount val="3"/>
                      <c:pt idx="0">
                        <c:v>STL</c:v>
                      </c:pt>
                      <c:pt idx="1">
                        <c:v>L1</c:v>
                      </c:pt>
                      <c:pt idx="2">
                        <c:v>L2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'LITÉ mráz'!$J$8:$L$8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782-4F71-BFB1-99F8D524DF8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'LITÉ mráz'!$H$9:$I$9</c:f>
              <c:strCache>
                <c:ptCount val="2"/>
                <c:pt idx="0">
                  <c:v>P ohyb</c:v>
                </c:pt>
                <c:pt idx="1">
                  <c:v>limit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'LITÉ mráz'!$J$5:$L$5</c:f>
              <c:strCache>
                <c:ptCount val="3"/>
                <c:pt idx="0">
                  <c:v>STL</c:v>
                </c:pt>
                <c:pt idx="1">
                  <c:v>L1</c:v>
                </c:pt>
                <c:pt idx="2">
                  <c:v>L2</c:v>
                </c:pt>
              </c:strCache>
            </c:strRef>
          </c:cat>
          <c:val>
            <c:numRef>
              <c:f>'LITÉ mráz'!$J$9:$L$9</c:f>
              <c:numCache>
                <c:formatCode>General</c:formatCode>
                <c:ptCount val="3"/>
                <c:pt idx="0" formatCode="0.00">
                  <c:v>75</c:v>
                </c:pt>
                <c:pt idx="1">
                  <c:v>75</c:v>
                </c:pt>
                <c:pt idx="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782-4F71-BFB1-99F8D524DF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639504"/>
        <c:axId val="1856607184"/>
      </c:lineChart>
      <c:catAx>
        <c:axId val="185663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07184"/>
        <c:crossesAt val="0"/>
        <c:auto val="1"/>
        <c:lblAlgn val="ctr"/>
        <c:lblOffset val="100"/>
        <c:noMultiLvlLbl val="0"/>
      </c:catAx>
      <c:valAx>
        <c:axId val="1856607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Index - tah za ohybu</a:t>
                </a:r>
                <a:r>
                  <a:rPr lang="en-US"/>
                  <a:t> [</a:t>
                </a:r>
                <a:r>
                  <a:rPr lang="cs-CZ"/>
                  <a:t>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4.6541776027996501E-2"/>
              <c:y val="0.17739183375273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0262467191601"/>
          <c:y val="0.85307525320141897"/>
          <c:w val="0.70189020122484691"/>
          <c:h val="9.8903974152034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9492563429571"/>
          <c:y val="0.17171296296296296"/>
          <c:w val="0.6986990376202975"/>
          <c:h val="0.49294655876348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LITÉ!$A$26:$B$26</c:f>
              <c:strCache>
                <c:ptCount val="2"/>
                <c:pt idx="0">
                  <c:v>P ohyb</c:v>
                </c:pt>
                <c:pt idx="1">
                  <c:v>2 d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LITÉ!$C$26:$F$26</c:f>
              <c:numCache>
                <c:formatCode>General</c:formatCode>
                <c:ptCount val="4"/>
                <c:pt idx="0">
                  <c:v>4.2699999999999996</c:v>
                </c:pt>
                <c:pt idx="1">
                  <c:v>3.91</c:v>
                </c:pt>
                <c:pt idx="2">
                  <c:v>3.68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4C-4C88-8F0A-EAA7004B6CD9}"/>
            </c:ext>
          </c:extLst>
        </c:ser>
        <c:ser>
          <c:idx val="1"/>
          <c:order val="1"/>
          <c:tx>
            <c:strRef>
              <c:f>LITÉ!$A$27:$B$27</c:f>
              <c:strCache>
                <c:ptCount val="2"/>
                <c:pt idx="0">
                  <c:v>P ohyb</c:v>
                </c:pt>
                <c:pt idx="1">
                  <c:v>7 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LITÉ!$C$27:$F$27</c:f>
              <c:numCache>
                <c:formatCode>General</c:formatCode>
                <c:ptCount val="4"/>
                <c:pt idx="0">
                  <c:v>5.68</c:v>
                </c:pt>
                <c:pt idx="1">
                  <c:v>4.74</c:v>
                </c:pt>
                <c:pt idx="2">
                  <c:v>4.54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4C-4C88-8F0A-EAA7004B6CD9}"/>
            </c:ext>
          </c:extLst>
        </c:ser>
        <c:ser>
          <c:idx val="2"/>
          <c:order val="2"/>
          <c:tx>
            <c:strRef>
              <c:f>LITÉ!$A$28:$B$28</c:f>
              <c:strCache>
                <c:ptCount val="2"/>
                <c:pt idx="0">
                  <c:v>P ohyb</c:v>
                </c:pt>
                <c:pt idx="1">
                  <c:v>28 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LITÉ!$C$28:$F$28</c:f>
              <c:numCache>
                <c:formatCode>General</c:formatCode>
                <c:ptCount val="4"/>
                <c:pt idx="0">
                  <c:v>5.73</c:v>
                </c:pt>
                <c:pt idx="1">
                  <c:v>5.44</c:v>
                </c:pt>
                <c:pt idx="2">
                  <c:v>4.6500000000000004</c:v>
                </c:pt>
                <c:pt idx="3">
                  <c:v>4.38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4C-4C88-8F0A-EAA7004B6CD9}"/>
            </c:ext>
          </c:extLst>
        </c:ser>
        <c:ser>
          <c:idx val="3"/>
          <c:order val="3"/>
          <c:tx>
            <c:strRef>
              <c:f>LITÉ!$A$29:$B$29</c:f>
              <c:strCache>
                <c:ptCount val="2"/>
                <c:pt idx="0">
                  <c:v>P ohyb</c:v>
                </c:pt>
                <c:pt idx="1">
                  <c:v>90 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LITÉ!$C$29:$F$29</c:f>
              <c:numCache>
                <c:formatCode>General</c:formatCode>
                <c:ptCount val="4"/>
                <c:pt idx="0">
                  <c:v>7.44</c:v>
                </c:pt>
                <c:pt idx="1">
                  <c:v>6.72</c:v>
                </c:pt>
                <c:pt idx="2">
                  <c:v>5.53</c:v>
                </c:pt>
                <c:pt idx="3">
                  <c:v>5.28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4C-4C88-8F0A-EAA7004B6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750608"/>
        <c:axId val="561751920"/>
        <c:extLst/>
      </c:barChart>
      <c:lineChart>
        <c:grouping val="stacked"/>
        <c:varyColors val="0"/>
        <c:ser>
          <c:idx val="4"/>
          <c:order val="4"/>
          <c:tx>
            <c:strRef>
              <c:f>LITÉ!$A$35:$B$35</c:f>
              <c:strCache>
                <c:ptCount val="2"/>
                <c:pt idx="0">
                  <c:v>NV</c:v>
                </c:pt>
                <c:pt idx="1">
                  <c:v>28</c:v>
                </c:pt>
              </c:strCache>
            </c:strRef>
          </c:tx>
          <c:spPr>
            <a:ln w="28575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50000"/>
                </a:schemeClr>
              </a:solidFill>
              <a:ln w="9525">
                <a:solidFill>
                  <a:schemeClr val="accent4">
                    <a:lumMod val="50000"/>
                  </a:schemeClr>
                </a:solidFill>
              </a:ln>
              <a:effectLst/>
            </c:spPr>
          </c:marker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LITÉ!$C$35:$F$35</c:f>
              <c:numCache>
                <c:formatCode>General</c:formatCode>
                <c:ptCount val="4"/>
                <c:pt idx="0">
                  <c:v>7.43</c:v>
                </c:pt>
                <c:pt idx="1">
                  <c:v>7.62</c:v>
                </c:pt>
                <c:pt idx="2">
                  <c:v>7.82</c:v>
                </c:pt>
                <c:pt idx="3">
                  <c:v>7.21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D4C-4C88-8F0A-EAA7004B6C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0294688"/>
        <c:axId val="1723656128"/>
      </c:lineChart>
      <c:catAx>
        <c:axId val="56175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Množství provzdušňovadla
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751920"/>
        <c:crosses val="autoZero"/>
        <c:auto val="1"/>
        <c:lblAlgn val="ctr"/>
        <c:lblOffset val="100"/>
        <c:noMultiLvlLbl val="0"/>
      </c:catAx>
      <c:valAx>
        <c:axId val="561751920"/>
        <c:scaling>
          <c:orientation val="minMax"/>
          <c:max val="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Pevnost</a:t>
                </a:r>
                <a:r>
                  <a:rPr lang="cs-CZ"/>
                  <a:t> v tahu za ohybu </a:t>
                </a:r>
                <a:r>
                  <a:rPr lang="en-US"/>
                  <a:t> [MPa]</a:t>
                </a:r>
              </a:p>
            </c:rich>
          </c:tx>
          <c:layout>
            <c:manualLayout>
              <c:xMode val="edge"/>
              <c:yMode val="edge"/>
              <c:x val="3.7666666666666675E-2"/>
              <c:y val="0.107785927444001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750608"/>
        <c:crosses val="autoZero"/>
        <c:crossBetween val="between"/>
      </c:valAx>
      <c:valAx>
        <c:axId val="1723656128"/>
        <c:scaling>
          <c:orientation val="minMax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Nasákavost [%]</a:t>
                </a:r>
              </a:p>
            </c:rich>
          </c:tx>
          <c:layout>
            <c:manualLayout>
              <c:xMode val="edge"/>
              <c:yMode val="edge"/>
              <c:x val="0.90031933508311468"/>
              <c:y val="0.257051468993726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70294688"/>
        <c:crosses val="max"/>
        <c:crossBetween val="between"/>
      </c:valAx>
      <c:catAx>
        <c:axId val="1670294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23656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6862294610433965"/>
          <c:w val="0.98477790532590948"/>
          <c:h val="8.012876595553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59492563429571"/>
          <c:y val="0.17171296296296296"/>
          <c:w val="0.6986990376202975"/>
          <c:h val="0.492946558763487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LITÉ!$A$30:$B$30</c:f>
              <c:strCache>
                <c:ptCount val="2"/>
                <c:pt idx="0">
                  <c:v>P tlak</c:v>
                </c:pt>
                <c:pt idx="1">
                  <c:v>2 d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LITÉ!$C$30:$F$30</c:f>
              <c:numCache>
                <c:formatCode>General</c:formatCode>
                <c:ptCount val="4"/>
                <c:pt idx="0">
                  <c:v>24.34</c:v>
                </c:pt>
                <c:pt idx="1">
                  <c:v>24.85</c:v>
                </c:pt>
                <c:pt idx="2">
                  <c:v>20.73</c:v>
                </c:pt>
                <c:pt idx="3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E19A-4C48-92A0-C2420FD27A58}"/>
            </c:ext>
          </c:extLst>
        </c:ser>
        <c:ser>
          <c:idx val="1"/>
          <c:order val="1"/>
          <c:tx>
            <c:strRef>
              <c:f>LITÉ!$A$31:$B$31</c:f>
              <c:strCache>
                <c:ptCount val="2"/>
                <c:pt idx="0">
                  <c:v>P tlak</c:v>
                </c:pt>
                <c:pt idx="1">
                  <c:v>7 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LITÉ!$C$31:$F$31</c:f>
              <c:numCache>
                <c:formatCode>General</c:formatCode>
                <c:ptCount val="4"/>
                <c:pt idx="0">
                  <c:v>40.32</c:v>
                </c:pt>
                <c:pt idx="1">
                  <c:v>36.700000000000003</c:v>
                </c:pt>
                <c:pt idx="2">
                  <c:v>30.73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9A-4C48-92A0-C2420FD27A58}"/>
            </c:ext>
          </c:extLst>
        </c:ser>
        <c:ser>
          <c:idx val="2"/>
          <c:order val="2"/>
          <c:tx>
            <c:strRef>
              <c:f>LITÉ!$A$32:$B$32</c:f>
              <c:strCache>
                <c:ptCount val="2"/>
                <c:pt idx="0">
                  <c:v>P tlak</c:v>
                </c:pt>
                <c:pt idx="1">
                  <c:v>28 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LITÉ!$C$32:$F$32</c:f>
              <c:numCache>
                <c:formatCode>General</c:formatCode>
                <c:ptCount val="4"/>
                <c:pt idx="0">
                  <c:v>56.11</c:v>
                </c:pt>
                <c:pt idx="1">
                  <c:v>49.12</c:v>
                </c:pt>
                <c:pt idx="2">
                  <c:v>35.29</c:v>
                </c:pt>
                <c:pt idx="3">
                  <c:v>28.22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9A-4C48-92A0-C2420FD27A58}"/>
            </c:ext>
          </c:extLst>
        </c:ser>
        <c:ser>
          <c:idx val="3"/>
          <c:order val="3"/>
          <c:tx>
            <c:strRef>
              <c:f>LITÉ!$A$33:$B$33</c:f>
              <c:strCache>
                <c:ptCount val="2"/>
                <c:pt idx="0">
                  <c:v>P tlak</c:v>
                </c:pt>
                <c:pt idx="1">
                  <c:v>90 d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LITÉ!$C$33:$F$33</c:f>
              <c:numCache>
                <c:formatCode>General</c:formatCode>
                <c:ptCount val="4"/>
                <c:pt idx="0">
                  <c:v>60.87</c:v>
                </c:pt>
                <c:pt idx="1">
                  <c:v>55.4</c:v>
                </c:pt>
                <c:pt idx="2">
                  <c:v>42.92</c:v>
                </c:pt>
                <c:pt idx="3">
                  <c:v>39.799999999999997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9A-4C48-92A0-C2420FD27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750608"/>
        <c:axId val="561751920"/>
      </c:barChart>
      <c:lineChart>
        <c:grouping val="stacked"/>
        <c:varyColors val="0"/>
        <c:ser>
          <c:idx val="4"/>
          <c:order val="4"/>
          <c:tx>
            <c:strRef>
              <c:f>LITÉ!$A$34:$B$34</c:f>
              <c:strCache>
                <c:ptCount val="2"/>
                <c:pt idx="0">
                  <c:v>OH h</c:v>
                </c:pt>
                <c:pt idx="1">
                  <c:v>90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LITÉ!$C$25:$F$25</c:f>
              <c:strCache>
                <c:ptCount val="4"/>
                <c:pt idx="0">
                  <c:v>L2-0</c:v>
                </c:pt>
                <c:pt idx="1">
                  <c:v>L2-1</c:v>
                </c:pt>
                <c:pt idx="2">
                  <c:v>L2-2</c:v>
                </c:pt>
                <c:pt idx="3">
                  <c:v>LV-2</c:v>
                </c:pt>
              </c:strCache>
            </c:strRef>
          </c:cat>
          <c:val>
            <c:numRef>
              <c:f>LITÉ!$C$34:$F$34</c:f>
              <c:numCache>
                <c:formatCode>General</c:formatCode>
                <c:ptCount val="4"/>
                <c:pt idx="0">
                  <c:v>2180</c:v>
                </c:pt>
                <c:pt idx="1">
                  <c:v>2165</c:v>
                </c:pt>
                <c:pt idx="2">
                  <c:v>2098</c:v>
                </c:pt>
                <c:pt idx="3">
                  <c:v>2200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19A-4C48-92A0-C2420FD27A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56632288"/>
        <c:axId val="1861482000"/>
      </c:lineChart>
      <c:catAx>
        <c:axId val="5617506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Množství provzdušňovadla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751920"/>
        <c:crosses val="autoZero"/>
        <c:auto val="1"/>
        <c:lblAlgn val="ctr"/>
        <c:lblOffset val="100"/>
        <c:noMultiLvlLbl val="0"/>
      </c:catAx>
      <c:valAx>
        <c:axId val="56175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Pevnost</a:t>
                </a:r>
                <a:r>
                  <a:rPr lang="cs-CZ"/>
                  <a:t> v tlaku</a:t>
                </a:r>
                <a:r>
                  <a:rPr lang="en-US"/>
                  <a:t> [MPa]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750608"/>
        <c:crosses val="autoZero"/>
        <c:crossBetween val="between"/>
      </c:valAx>
      <c:valAx>
        <c:axId val="1861482000"/>
        <c:scaling>
          <c:orientation val="minMax"/>
          <c:min val="1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Objemová hmotnost [kg·m¯³]</a:t>
                </a:r>
              </a:p>
            </c:rich>
          </c:tx>
          <c:layout>
            <c:manualLayout>
              <c:xMode val="edge"/>
              <c:yMode val="edge"/>
              <c:x val="0.92606933508311462"/>
              <c:y val="0.13847462443262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56632288"/>
        <c:crosses val="max"/>
        <c:crossBetween val="between"/>
      </c:valAx>
      <c:catAx>
        <c:axId val="1956632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614820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039055953100433E-2"/>
          <c:y val="0.86880487541797002"/>
          <c:w val="0.9"/>
          <c:h val="8.012876595553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3114610673667"/>
          <c:y val="0.13668289107260023"/>
          <c:w val="0.71779615048118972"/>
          <c:h val="0.614984324876057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List1!$I$52</c:f>
              <c:strCache>
                <c:ptCount val="1"/>
                <c:pt idx="0">
                  <c:v>Příčný tah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List1!$J$51:$L$51</c:f>
              <c:strCache>
                <c:ptCount val="3"/>
                <c:pt idx="0">
                  <c:v>L2-ST</c:v>
                </c:pt>
                <c:pt idx="1">
                  <c:v>L2-1</c:v>
                </c:pt>
                <c:pt idx="2">
                  <c:v>L2-2</c:v>
                </c:pt>
              </c:strCache>
            </c:strRef>
          </c:cat>
          <c:val>
            <c:numRef>
              <c:f>List1!$J$52:$L$52</c:f>
              <c:numCache>
                <c:formatCode>General</c:formatCode>
                <c:ptCount val="3"/>
                <c:pt idx="0">
                  <c:v>2.85</c:v>
                </c:pt>
                <c:pt idx="1">
                  <c:v>2.79</c:v>
                </c:pt>
                <c:pt idx="2">
                  <c:v>2.59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D-4769-A0A4-D9A90034E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31222720"/>
        <c:axId val="531227640"/>
      </c:barChart>
      <c:lineChart>
        <c:grouping val="standard"/>
        <c:varyColors val="0"/>
        <c:ser>
          <c:idx val="1"/>
          <c:order val="1"/>
          <c:tx>
            <c:strRef>
              <c:f>List1!$I$53</c:f>
              <c:strCache>
                <c:ptCount val="1"/>
                <c:pt idx="0">
                  <c:v>max. průsak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List1!$J$51:$L$51</c:f>
              <c:strCache>
                <c:ptCount val="3"/>
                <c:pt idx="0">
                  <c:v>L2-ST</c:v>
                </c:pt>
                <c:pt idx="1">
                  <c:v>L2-1</c:v>
                </c:pt>
                <c:pt idx="2">
                  <c:v>L2-2</c:v>
                </c:pt>
              </c:strCache>
            </c:strRef>
          </c:cat>
          <c:val>
            <c:numRef>
              <c:f>List1!$J$53:$L$53</c:f>
              <c:numCache>
                <c:formatCode>General</c:formatCode>
                <c:ptCount val="3"/>
                <c:pt idx="0">
                  <c:v>23.7</c:v>
                </c:pt>
                <c:pt idx="1">
                  <c:v>44</c:v>
                </c:pt>
                <c:pt idx="2">
                  <c:v>49.8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3D-4769-A0A4-D9A90034E8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280624"/>
        <c:axId val="465283576"/>
      </c:lineChart>
      <c:catAx>
        <c:axId val="531222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227640"/>
        <c:crosses val="autoZero"/>
        <c:auto val="1"/>
        <c:lblAlgn val="ctr"/>
        <c:lblOffset val="100"/>
        <c:noMultiLvlLbl val="0"/>
      </c:catAx>
      <c:valAx>
        <c:axId val="531227640"/>
        <c:scaling>
          <c:orientation val="minMax"/>
          <c:max val="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</a:t>
                </a:r>
                <a:r>
                  <a:rPr lang="cs-CZ"/>
                  <a:t>evnost</a:t>
                </a:r>
                <a:r>
                  <a:rPr lang="cs-CZ" baseline="0"/>
                  <a:t> v př</a:t>
                </a:r>
                <a:r>
                  <a:rPr lang="en-US"/>
                  <a:t>íčn</a:t>
                </a:r>
                <a:r>
                  <a:rPr lang="cs-CZ"/>
                  <a:t>ém</a:t>
                </a:r>
                <a:r>
                  <a:rPr lang="en-US"/>
                  <a:t> tah</a:t>
                </a:r>
                <a:r>
                  <a:rPr lang="cs-CZ"/>
                  <a:t>u</a:t>
                </a:r>
                <a:r>
                  <a:rPr lang="en-US"/>
                  <a:t> [MPa]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1222720"/>
        <c:crosses val="autoZero"/>
        <c:crossBetween val="between"/>
      </c:valAx>
      <c:valAx>
        <c:axId val="465283576"/>
        <c:scaling>
          <c:orientation val="minMax"/>
          <c:max val="5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Hloubka průsaku tlakovou vodou [mm]</a:t>
                </a:r>
              </a:p>
            </c:rich>
          </c:tx>
          <c:layout>
            <c:manualLayout>
              <c:xMode val="edge"/>
              <c:yMode val="edge"/>
              <c:x val="0.92720822397200353"/>
              <c:y val="9.300925925925926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65280624"/>
        <c:crosses val="max"/>
        <c:crossBetween val="between"/>
      </c:valAx>
      <c:catAx>
        <c:axId val="46528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5283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814413823272084"/>
          <c:y val="0.91749584448567301"/>
          <c:w val="0.4292672790901137"/>
          <c:h val="6.27314580967968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9225721784777"/>
          <c:y val="0.11615443230886462"/>
          <c:w val="0.70550459317585301"/>
          <c:h val="0.573326677104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'LITÉ mráz'!$H$27:$I$27</c:f>
              <c:strCache>
                <c:ptCount val="2"/>
                <c:pt idx="0">
                  <c:v>P tlak</c:v>
                </c:pt>
                <c:pt idx="1">
                  <c:v>50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'LITÉ mráz'!$J$26:$M$26</c:f>
              <c:strCache>
                <c:ptCount val="4"/>
                <c:pt idx="0">
                  <c:v>L2-0 </c:v>
                </c:pt>
                <c:pt idx="1">
                  <c:v>L2-1 </c:v>
                </c:pt>
                <c:pt idx="2">
                  <c:v>L2-2 </c:v>
                </c:pt>
                <c:pt idx="3">
                  <c:v>LV-2 </c:v>
                </c:pt>
              </c:strCache>
            </c:strRef>
          </c:cat>
          <c:val>
            <c:numRef>
              <c:f>'LITÉ mráz'!$J$27:$M$27</c:f>
              <c:numCache>
                <c:formatCode>0.00</c:formatCode>
                <c:ptCount val="4"/>
                <c:pt idx="0">
                  <c:v>77.92699073198412</c:v>
                </c:pt>
                <c:pt idx="1">
                  <c:v>87.704918032786878</c:v>
                </c:pt>
                <c:pt idx="2">
                  <c:v>79.863636363636374</c:v>
                </c:pt>
                <c:pt idx="3">
                  <c:v>90.761271249076131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3E-4F32-BB6C-1BA25A378F5A}"/>
            </c:ext>
          </c:extLst>
        </c:ser>
        <c:ser>
          <c:idx val="1"/>
          <c:order val="1"/>
          <c:tx>
            <c:strRef>
              <c:f>'LITÉ mráz'!$H$28:$I$28</c:f>
              <c:strCache>
                <c:ptCount val="2"/>
                <c:pt idx="0">
                  <c:v>P tlak</c:v>
                </c:pt>
                <c:pt idx="1">
                  <c:v>100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'LITÉ mráz'!$J$26:$M$26</c:f>
              <c:strCache>
                <c:ptCount val="4"/>
                <c:pt idx="0">
                  <c:v>L2-0 </c:v>
                </c:pt>
                <c:pt idx="1">
                  <c:v>L2-1 </c:v>
                </c:pt>
                <c:pt idx="2">
                  <c:v>L2-2 </c:v>
                </c:pt>
                <c:pt idx="3">
                  <c:v>LV-2 </c:v>
                </c:pt>
              </c:strCache>
            </c:strRef>
          </c:cat>
          <c:val>
            <c:numRef>
              <c:f>'LITÉ mráz'!$J$28:$M$28</c:f>
              <c:numCache>
                <c:formatCode>0.00</c:formatCode>
                <c:ptCount val="4"/>
                <c:pt idx="0">
                  <c:v>75.60052960090789</c:v>
                </c:pt>
                <c:pt idx="1">
                  <c:v>101.11955217912833</c:v>
                </c:pt>
                <c:pt idx="2">
                  <c:v>85.659090909090907</c:v>
                </c:pt>
                <c:pt idx="3">
                  <c:v>86.400591278640064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3E-4F32-BB6C-1BA25A37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639504"/>
        <c:axId val="1856607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'LITÉ mráz'!$H$29:$I$29</c15:sqref>
                        </c15:formulaRef>
                      </c:ext>
                    </c:extLst>
                    <c:strCache>
                      <c:ptCount val="2"/>
                      <c:pt idx="0">
                        <c:v>P tlak</c:v>
                      </c:pt>
                      <c:pt idx="1">
                        <c:v>100 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'LITÉ mráz'!$J$26:$M$26</c15:sqref>
                        </c15:formulaRef>
                      </c:ext>
                    </c:extLst>
                    <c:strCache>
                      <c:ptCount val="4"/>
                      <c:pt idx="0">
                        <c:v>L2-0 </c:v>
                      </c:pt>
                      <c:pt idx="1">
                        <c:v>L2-1 </c:v>
                      </c:pt>
                      <c:pt idx="2">
                        <c:v>L2-2 </c:v>
                      </c:pt>
                      <c:pt idx="3">
                        <c:v>LV-2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'LITÉ mráz'!$J$29:$M$29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833E-4F32-BB6C-1BA25A378F5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'LITÉ mráz'!$H$30:$I$30</c:f>
              <c:strCache>
                <c:ptCount val="2"/>
                <c:pt idx="0">
                  <c:v>P tlak</c:v>
                </c:pt>
                <c:pt idx="1">
                  <c:v>limit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'LITÉ mráz'!$J$26:$M$26</c:f>
              <c:strCache>
                <c:ptCount val="4"/>
                <c:pt idx="0">
                  <c:v>L2-0 </c:v>
                </c:pt>
                <c:pt idx="1">
                  <c:v>L2-1 </c:v>
                </c:pt>
                <c:pt idx="2">
                  <c:v>L2-2 </c:v>
                </c:pt>
                <c:pt idx="3">
                  <c:v>LV-2 </c:v>
                </c:pt>
              </c:strCache>
            </c:strRef>
          </c:cat>
          <c:val>
            <c:numRef>
              <c:f>'LITÉ mráz'!$J$30:$M$30</c:f>
              <c:numCache>
                <c:formatCode>General</c:formatCode>
                <c:ptCount val="4"/>
                <c:pt idx="0" formatCode="0.0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3E-4F32-BB6C-1BA25A378F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639504"/>
        <c:axId val="1856607184"/>
      </c:lineChart>
      <c:catAx>
        <c:axId val="185663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07184"/>
        <c:crossesAt val="0"/>
        <c:auto val="1"/>
        <c:lblAlgn val="ctr"/>
        <c:lblOffset val="100"/>
        <c:noMultiLvlLbl val="0"/>
      </c:catAx>
      <c:valAx>
        <c:axId val="1856607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Index mrazuvzdornosti - tlak</a:t>
                </a:r>
                <a:r>
                  <a:rPr lang="en-US"/>
                  <a:t>[</a:t>
                </a:r>
                <a:r>
                  <a:rPr lang="cs-CZ"/>
                  <a:t>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4.6541776027996501E-2"/>
              <c:y val="0.15314944722818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0262467191601"/>
          <c:y val="0.85307525320141897"/>
          <c:w val="0.70189020122484691"/>
          <c:h val="9.8903974152034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9225721784777"/>
          <c:y val="0.11615443230886462"/>
          <c:w val="0.70550459317585301"/>
          <c:h val="0.573326677104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'LITÉ mráz'!$H$22:$I$22</c:f>
              <c:strCache>
                <c:ptCount val="2"/>
                <c:pt idx="0">
                  <c:v>P ohyb</c:v>
                </c:pt>
                <c:pt idx="1">
                  <c:v>50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'LITÉ mráz'!$J$21:$M$21</c:f>
              <c:strCache>
                <c:ptCount val="4"/>
                <c:pt idx="0">
                  <c:v>L2-0</c:v>
                </c:pt>
                <c:pt idx="1">
                  <c:v>L2-1 </c:v>
                </c:pt>
                <c:pt idx="2">
                  <c:v>L2-2 </c:v>
                </c:pt>
                <c:pt idx="3">
                  <c:v>LV-2 </c:v>
                </c:pt>
              </c:strCache>
            </c:strRef>
          </c:cat>
          <c:val>
            <c:numRef>
              <c:f>'LITÉ mráz'!$J$22:$M$22</c:f>
              <c:numCache>
                <c:formatCode>0.00</c:formatCode>
                <c:ptCount val="4"/>
                <c:pt idx="0">
                  <c:v>42.332268370607032</c:v>
                </c:pt>
                <c:pt idx="1">
                  <c:v>82.033898305084733</c:v>
                </c:pt>
                <c:pt idx="2">
                  <c:v>85.658914728682163</c:v>
                </c:pt>
                <c:pt idx="3">
                  <c:v>95.511221945137166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B9-4763-972B-A522FF58C9D3}"/>
            </c:ext>
          </c:extLst>
        </c:ser>
        <c:ser>
          <c:idx val="1"/>
          <c:order val="1"/>
          <c:tx>
            <c:strRef>
              <c:f>'LITÉ mráz'!$H$23:$I$23</c:f>
              <c:strCache>
                <c:ptCount val="2"/>
                <c:pt idx="0">
                  <c:v>P ohyb</c:v>
                </c:pt>
                <c:pt idx="1">
                  <c:v>100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'LITÉ mráz'!$J$21:$M$21</c:f>
              <c:strCache>
                <c:ptCount val="4"/>
                <c:pt idx="0">
                  <c:v>L2-0</c:v>
                </c:pt>
                <c:pt idx="1">
                  <c:v>L2-1 </c:v>
                </c:pt>
                <c:pt idx="2">
                  <c:v>L2-2 </c:v>
                </c:pt>
                <c:pt idx="3">
                  <c:v>LV-2 </c:v>
                </c:pt>
              </c:strCache>
            </c:strRef>
          </c:cat>
          <c:val>
            <c:numRef>
              <c:f>'LITÉ mráz'!$J$23:$M$23</c:f>
              <c:numCache>
                <c:formatCode>0.00</c:formatCode>
                <c:ptCount val="4"/>
                <c:pt idx="0">
                  <c:v>37.060702875399357</c:v>
                </c:pt>
                <c:pt idx="1">
                  <c:v>85.762711864406768</c:v>
                </c:pt>
                <c:pt idx="2">
                  <c:v>81.589147286821699</c:v>
                </c:pt>
                <c:pt idx="3">
                  <c:v>99.002493765586038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B9-4763-972B-A522FF58C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639504"/>
        <c:axId val="1856607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'LITÉ mráz'!$H$24:$I$24</c15:sqref>
                        </c15:formulaRef>
                      </c:ext>
                    </c:extLst>
                    <c:strCache>
                      <c:ptCount val="2"/>
                      <c:pt idx="0">
                        <c:v>P ohyb</c:v>
                      </c:pt>
                      <c:pt idx="1">
                        <c:v>100 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'LITÉ mráz'!$J$21:$M$21</c15:sqref>
                        </c15:formulaRef>
                      </c:ext>
                    </c:extLst>
                    <c:strCache>
                      <c:ptCount val="4"/>
                      <c:pt idx="0">
                        <c:v>L2-0</c:v>
                      </c:pt>
                      <c:pt idx="1">
                        <c:v>L2-1 </c:v>
                      </c:pt>
                      <c:pt idx="2">
                        <c:v>L2-2 </c:v>
                      </c:pt>
                      <c:pt idx="3">
                        <c:v>LV-2 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'LITÉ mráz'!$J$24:$M$24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B5B9-4763-972B-A522FF58C9D3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'LITÉ mráz'!$H$25:$I$25</c:f>
              <c:strCache>
                <c:ptCount val="2"/>
                <c:pt idx="0">
                  <c:v>P ohyb</c:v>
                </c:pt>
                <c:pt idx="1">
                  <c:v>limit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'LITÉ mráz'!$J$21:$M$21</c:f>
              <c:strCache>
                <c:ptCount val="4"/>
                <c:pt idx="0">
                  <c:v>L2-0</c:v>
                </c:pt>
                <c:pt idx="1">
                  <c:v>L2-1 </c:v>
                </c:pt>
                <c:pt idx="2">
                  <c:v>L2-2 </c:v>
                </c:pt>
                <c:pt idx="3">
                  <c:v>LV-2 </c:v>
                </c:pt>
              </c:strCache>
            </c:strRef>
          </c:cat>
          <c:val>
            <c:numRef>
              <c:f>'LITÉ mráz'!$J$25:$M$25</c:f>
              <c:numCache>
                <c:formatCode>General</c:formatCode>
                <c:ptCount val="4"/>
                <c:pt idx="0" formatCode="0.00">
                  <c:v>75</c:v>
                </c:pt>
                <c:pt idx="1">
                  <c:v>75</c:v>
                </c:pt>
                <c:pt idx="2">
                  <c:v>75</c:v>
                </c:pt>
                <c:pt idx="3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5B9-4763-972B-A522FF58C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639504"/>
        <c:axId val="1856607184"/>
      </c:lineChart>
      <c:catAx>
        <c:axId val="185663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07184"/>
        <c:crossesAt val="0"/>
        <c:auto val="1"/>
        <c:lblAlgn val="ctr"/>
        <c:lblOffset val="100"/>
        <c:noMultiLvlLbl val="0"/>
      </c:catAx>
      <c:valAx>
        <c:axId val="1856607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Index - tah za ohybu</a:t>
                </a:r>
                <a:r>
                  <a:rPr lang="en-US"/>
                  <a:t> [</a:t>
                </a:r>
                <a:r>
                  <a:rPr lang="cs-CZ"/>
                  <a:t>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4.6541776027996501E-2"/>
              <c:y val="0.177391833752739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0262467191601"/>
          <c:y val="0.85307525320141897"/>
          <c:w val="0.70189020122484691"/>
          <c:h val="9.8903974152034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69225721784777"/>
          <c:y val="0.11615443230886462"/>
          <c:w val="0.70550459317585301"/>
          <c:h val="0.57332667710484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[1]List1!$A$10:$B$10</c:f>
              <c:strCache>
                <c:ptCount val="1"/>
                <c:pt idx="0">
                  <c:v>P tlak 100 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[1]List1!$C$9:$E$9</c:f>
              <c:strCache>
                <c:ptCount val="3"/>
                <c:pt idx="0">
                  <c:v>K</c:v>
                </c:pt>
                <c:pt idx="1">
                  <c:v>K1</c:v>
                </c:pt>
                <c:pt idx="2">
                  <c:v>K2</c:v>
                </c:pt>
              </c:strCache>
            </c:strRef>
          </c:cat>
          <c:val>
            <c:numRef>
              <c:f>[1]List1!$C$10:$E$10</c:f>
              <c:numCache>
                <c:formatCode>General</c:formatCode>
                <c:ptCount val="3"/>
                <c:pt idx="0">
                  <c:v>92.44281045751633</c:v>
                </c:pt>
                <c:pt idx="1">
                  <c:v>55.666852161009096</c:v>
                </c:pt>
                <c:pt idx="2">
                  <c:v>59.474885844748862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36-4849-9BB3-BA2F22DE6C2A}"/>
            </c:ext>
          </c:extLst>
        </c:ser>
        <c:ser>
          <c:idx val="1"/>
          <c:order val="1"/>
          <c:tx>
            <c:strRef>
              <c:f>[1]List1!$A$11:$B$11</c:f>
              <c:strCache>
                <c:ptCount val="1"/>
                <c:pt idx="0">
                  <c:v>P tlak 150 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[1]List1!$C$9:$E$9</c:f>
              <c:strCache>
                <c:ptCount val="3"/>
                <c:pt idx="0">
                  <c:v>K</c:v>
                </c:pt>
                <c:pt idx="1">
                  <c:v>K1</c:v>
                </c:pt>
                <c:pt idx="2">
                  <c:v>K2</c:v>
                </c:pt>
              </c:strCache>
            </c:strRef>
          </c:cat>
          <c:val>
            <c:numRef>
              <c:f>[1]List1!$C$11:$E$11</c:f>
              <c:numCache>
                <c:formatCode>General</c:formatCode>
                <c:ptCount val="3"/>
                <c:pt idx="0">
                  <c:v>97.426470588235304</c:v>
                </c:pt>
                <c:pt idx="1">
                  <c:v>35.522166573919492</c:v>
                </c:pt>
                <c:pt idx="2">
                  <c:v>54.642313546423125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36-4849-9BB3-BA2F22DE6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6639504"/>
        <c:axId val="1856607184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[1]List1!$A$12:$B$12</c15:sqref>
                        </c15:formulaRef>
                      </c:ext>
                    </c:extLst>
                    <c:strCache>
                      <c:ptCount val="1"/>
                      <c:pt idx="0">
                        <c:v>P tlak 200 c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[1]List1!$C$9:$E$9</c15:sqref>
                        </c15:formulaRef>
                      </c:ext>
                    </c:extLst>
                    <c:strCache>
                      <c:ptCount val="3"/>
                      <c:pt idx="0">
                        <c:v>K</c:v>
                      </c:pt>
                      <c:pt idx="1">
                        <c:v>K1</c:v>
                      </c:pt>
                      <c:pt idx="2">
                        <c:v>K2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[1]List1!$C$12:$E$12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2F36-4849-9BB3-BA2F22DE6C2A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tx>
            <c:strRef>
              <c:f>[1]List1!$A$13:$B$13</c:f>
              <c:strCache>
                <c:ptCount val="1"/>
                <c:pt idx="0">
                  <c:v>P tlak limit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[1]List1!$C$9:$E$9</c:f>
              <c:strCache>
                <c:ptCount val="3"/>
                <c:pt idx="0">
                  <c:v>K</c:v>
                </c:pt>
                <c:pt idx="1">
                  <c:v>K1</c:v>
                </c:pt>
                <c:pt idx="2">
                  <c:v>K2</c:v>
                </c:pt>
              </c:strCache>
            </c:strRef>
          </c:cat>
          <c:val>
            <c:numRef>
              <c:f>[1]List1!$C$13:$E$13</c:f>
              <c:numCache>
                <c:formatCode>General</c:formatCode>
                <c:ptCount val="3"/>
                <c:pt idx="0">
                  <c:v>75</c:v>
                </c:pt>
                <c:pt idx="1">
                  <c:v>75</c:v>
                </c:pt>
                <c:pt idx="2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36-4849-9BB3-BA2F22DE6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6639504"/>
        <c:axId val="1856607184"/>
      </c:lineChart>
      <c:catAx>
        <c:axId val="18566395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Receptura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07184"/>
        <c:crossesAt val="0"/>
        <c:auto val="1"/>
        <c:lblAlgn val="ctr"/>
        <c:lblOffset val="100"/>
        <c:noMultiLvlLbl val="0"/>
      </c:catAx>
      <c:valAx>
        <c:axId val="18566071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Index mrazuvzdornosti - tlak </a:t>
                </a:r>
                <a:r>
                  <a:rPr lang="en-US"/>
                  <a:t>[</a:t>
                </a:r>
                <a:r>
                  <a:rPr lang="cs-CZ"/>
                  <a:t>%</a:t>
                </a:r>
                <a:r>
                  <a:rPr lang="en-US"/>
                  <a:t>]</a:t>
                </a:r>
              </a:p>
            </c:rich>
          </c:tx>
          <c:layout>
            <c:manualLayout>
              <c:xMode val="edge"/>
              <c:yMode val="edge"/>
              <c:x val="4.6541776027996501E-2"/>
              <c:y val="0.15314944722818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85663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0262467191601"/>
          <c:y val="0.85307525320141897"/>
          <c:w val="0.70189020122484691"/>
          <c:h val="9.89039741520343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4838145231846"/>
          <c:y val="0.17171296296296296"/>
          <c:w val="0.68203237095363067"/>
          <c:h val="0.57057203466005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SCC!$A$26:$B$26</c:f>
              <c:strCache>
                <c:ptCount val="2"/>
                <c:pt idx="0">
                  <c:v>P tlak</c:v>
                </c:pt>
                <c:pt idx="1">
                  <c:v>7 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SCC!$C$22:$F$22</c:f>
              <c:strCache>
                <c:ptCount val="4"/>
                <c:pt idx="0">
                  <c:v>K2-0</c:v>
                </c:pt>
                <c:pt idx="1">
                  <c:v>K2-0,3</c:v>
                </c:pt>
                <c:pt idx="2">
                  <c:v>K2-0,7</c:v>
                </c:pt>
                <c:pt idx="3">
                  <c:v>KV-0</c:v>
                </c:pt>
              </c:strCache>
            </c:strRef>
          </c:cat>
          <c:val>
            <c:numRef>
              <c:f>SCC!$C$26:$F$26</c:f>
              <c:numCache>
                <c:formatCode>General</c:formatCode>
                <c:ptCount val="4"/>
                <c:pt idx="0">
                  <c:v>41.7</c:v>
                </c:pt>
                <c:pt idx="1">
                  <c:v>28.2</c:v>
                </c:pt>
                <c:pt idx="2">
                  <c:v>26.5</c:v>
                </c:pt>
                <c:pt idx="3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D7D8-45C4-B759-82BE6F502741}"/>
            </c:ext>
          </c:extLst>
        </c:ser>
        <c:ser>
          <c:idx val="1"/>
          <c:order val="1"/>
          <c:tx>
            <c:strRef>
              <c:f>SCC!$A$27:$B$27</c:f>
              <c:strCache>
                <c:ptCount val="2"/>
                <c:pt idx="0">
                  <c:v>P tlak</c:v>
                </c:pt>
                <c:pt idx="1">
                  <c:v>28 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SCC!$C$22:$F$22</c:f>
              <c:strCache>
                <c:ptCount val="4"/>
                <c:pt idx="0">
                  <c:v>K2-0</c:v>
                </c:pt>
                <c:pt idx="1">
                  <c:v>K2-0,3</c:v>
                </c:pt>
                <c:pt idx="2">
                  <c:v>K2-0,7</c:v>
                </c:pt>
                <c:pt idx="3">
                  <c:v>KV-0</c:v>
                </c:pt>
              </c:strCache>
            </c:strRef>
          </c:cat>
          <c:val>
            <c:numRef>
              <c:f>SCC!$C$27:$F$27</c:f>
              <c:numCache>
                <c:formatCode>General</c:formatCode>
                <c:ptCount val="4"/>
                <c:pt idx="0">
                  <c:v>47.8</c:v>
                </c:pt>
                <c:pt idx="1">
                  <c:v>35.9</c:v>
                </c:pt>
                <c:pt idx="2">
                  <c:v>31.7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D8-45C4-B759-82BE6F502741}"/>
            </c:ext>
          </c:extLst>
        </c:ser>
        <c:ser>
          <c:idx val="2"/>
          <c:order val="2"/>
          <c:tx>
            <c:strRef>
              <c:f>SCC!$A$28:$B$28</c:f>
              <c:strCache>
                <c:ptCount val="2"/>
                <c:pt idx="0">
                  <c:v>P tlak</c:v>
                </c:pt>
                <c:pt idx="1">
                  <c:v>90 d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cat>
            <c:strRef>
              <c:f>SCC!$C$22:$F$22</c:f>
              <c:strCache>
                <c:ptCount val="4"/>
                <c:pt idx="0">
                  <c:v>K2-0</c:v>
                </c:pt>
                <c:pt idx="1">
                  <c:v>K2-0,3</c:v>
                </c:pt>
                <c:pt idx="2">
                  <c:v>K2-0,7</c:v>
                </c:pt>
                <c:pt idx="3">
                  <c:v>KV-0</c:v>
                </c:pt>
              </c:strCache>
            </c:strRef>
          </c:cat>
          <c:val>
            <c:numRef>
              <c:f>SCC!$C$28:$F$28</c:f>
              <c:numCache>
                <c:formatCode>General</c:formatCode>
                <c:ptCount val="4"/>
                <c:pt idx="0">
                  <c:v>51.9</c:v>
                </c:pt>
                <c:pt idx="1">
                  <c:v>43.6</c:v>
                </c:pt>
                <c:pt idx="2">
                  <c:v>35.9</c:v>
                </c:pt>
                <c:pt idx="3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D8-45C4-B759-82BE6F502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1750608"/>
        <c:axId val="561751920"/>
        <c:extLst/>
      </c:barChart>
      <c:lineChart>
        <c:grouping val="stacked"/>
        <c:varyColors val="0"/>
        <c:ser>
          <c:idx val="3"/>
          <c:order val="3"/>
          <c:tx>
            <c:strRef>
              <c:f>SCC!$A$29:$B$29</c:f>
              <c:strCache>
                <c:ptCount val="2"/>
                <c:pt idx="0">
                  <c:v>OH</c:v>
                </c:pt>
                <c:pt idx="1">
                  <c:v>28 d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</c:marker>
          <c:cat>
            <c:strRef>
              <c:f>SCC!$C$22:$F$22</c:f>
              <c:strCache>
                <c:ptCount val="4"/>
                <c:pt idx="0">
                  <c:v>K2-0</c:v>
                </c:pt>
                <c:pt idx="1">
                  <c:v>K2-0,3</c:v>
                </c:pt>
                <c:pt idx="2">
                  <c:v>K2-0,7</c:v>
                </c:pt>
                <c:pt idx="3">
                  <c:v>KV-0</c:v>
                </c:pt>
              </c:strCache>
            </c:strRef>
          </c:cat>
          <c:val>
            <c:numRef>
              <c:f>SCC!$C$29:$F$29</c:f>
              <c:numCache>
                <c:formatCode>General</c:formatCode>
                <c:ptCount val="4"/>
                <c:pt idx="0">
                  <c:v>2250</c:v>
                </c:pt>
                <c:pt idx="1">
                  <c:v>2160</c:v>
                </c:pt>
                <c:pt idx="2">
                  <c:v>2065</c:v>
                </c:pt>
                <c:pt idx="3">
                  <c:v>2260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7D8-45C4-B759-82BE6F5027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47728016"/>
        <c:axId val="1961916304"/>
      </c:lineChart>
      <c:catAx>
        <c:axId val="56175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751920"/>
        <c:crosses val="autoZero"/>
        <c:auto val="1"/>
        <c:lblAlgn val="ctr"/>
        <c:lblOffset val="100"/>
        <c:noMultiLvlLbl val="0"/>
      </c:catAx>
      <c:valAx>
        <c:axId val="561751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Pevnost</a:t>
                </a:r>
                <a:r>
                  <a:rPr lang="cs-CZ"/>
                  <a:t> v tlaku</a:t>
                </a:r>
                <a:r>
                  <a:rPr lang="en-US"/>
                  <a:t> [MPa]</a:t>
                </a:r>
              </a:p>
            </c:rich>
          </c:tx>
          <c:layout>
            <c:manualLayout>
              <c:xMode val="edge"/>
              <c:yMode val="edge"/>
              <c:x val="3.888888888888889E-2"/>
              <c:y val="0.197615143997411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61750608"/>
        <c:crosses val="autoZero"/>
        <c:crossBetween val="between"/>
      </c:valAx>
      <c:valAx>
        <c:axId val="1961916304"/>
        <c:scaling>
          <c:orientation val="minMax"/>
          <c:min val="1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47728016"/>
        <c:crosses val="max"/>
        <c:crossBetween val="between"/>
      </c:valAx>
      <c:catAx>
        <c:axId val="19477280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6191630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352952755905512"/>
          <c:y val="0.80707654693848196"/>
          <c:w val="0.78393569553805764"/>
          <c:h val="8.01287659555376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2">
          <a:lumMod val="75000"/>
        </a:schemeClr>
      </a:solidFill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83647-DBCA-4945-BA2A-990D183CAAE6}" type="datetimeFigureOut">
              <a:rPr lang="cs-CZ" smtClean="0"/>
              <a:t>17.10.2023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4C8B9-0728-4EEC-BE89-AC97FF94B7B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1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4BB0-A3CF-4FB3-A6BB-C7FBA9D5723C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632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2211A-7699-4E6D-AFC5-9002299B6E8A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78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82C6-110E-4B56-9B06-9C685AE0CE5B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037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2D67-CBC0-44E1-97FF-372AED7334A7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3286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FFAE-A5E1-43EC-9E53-866614E4B294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1967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C300-1C76-456A-8F81-E46B170431F1}" type="datetime1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56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5AA4-D0FC-4CEB-B2A1-E722B9AEA789}" type="datetime1">
              <a:rPr lang="cs-CZ" smtClean="0"/>
              <a:t>17.10.2023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88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F15FB-31A4-4E4E-89E2-2D5547D380EF}" type="datetime1">
              <a:rPr lang="cs-CZ" smtClean="0"/>
              <a:t>17.10.2023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745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B0254-C9F5-40FF-85F0-06103F8E1203}" type="datetime1">
              <a:rPr lang="cs-CZ" smtClean="0"/>
              <a:t>17.10.2023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94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AC93D-ABCB-4097-A7BB-6E4F33DCBAF7}" type="datetime1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593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8DAA7-AE63-47B7-80AB-AB6BE8C0CB05}" type="datetime1">
              <a:rPr lang="cs-CZ" smtClean="0"/>
              <a:t>17.10.2023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0261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F04ED-8E35-4035-AB6B-FBE7101D385F}" type="datetime1">
              <a:rPr lang="cs-CZ" smtClean="0"/>
              <a:t>17.10.2023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3B2A9-A1C9-4317-85FD-3F7E1D088B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006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33055" y="20366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BF338FD-D14E-B35C-9664-0284379854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729076"/>
          </a:xfrm>
          <a:prstGeom prst="rect">
            <a:avLst/>
          </a:prstGeom>
        </p:spPr>
      </p:pic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BFEBC6C-5B5B-0827-D126-D4904E7C5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</a:t>
            </a:fld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4AF8BB8-EA0E-D151-AE61-4D59EA438405}"/>
              </a:ext>
            </a:extLst>
          </p:cNvPr>
          <p:cNvSpPr txBox="1"/>
          <p:nvPr/>
        </p:nvSpPr>
        <p:spPr>
          <a:xfrm>
            <a:off x="1789968" y="2036617"/>
            <a:ext cx="5807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Mletá teplárenská struska </a:t>
            </a:r>
          </a:p>
          <a:p>
            <a:pPr algn="ctr"/>
            <a:r>
              <a:rPr lang="cs-CZ" sz="36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její využití pro výrobu betonových prefabrikátů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D1B9CCB-73AF-5E29-474F-33AC8B213C4C}"/>
              </a:ext>
            </a:extLst>
          </p:cNvPr>
          <p:cNvSpPr txBox="1"/>
          <p:nvPr/>
        </p:nvSpPr>
        <p:spPr>
          <a:xfrm>
            <a:off x="628650" y="6444477"/>
            <a:ext cx="75002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TVIP 2023, 17. – 19. 10. 2023, Hustopeče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53D6C69-691B-129B-44D6-F1AABB7D2F39}"/>
              </a:ext>
            </a:extLst>
          </p:cNvPr>
          <p:cNvSpPr txBox="1"/>
          <p:nvPr/>
        </p:nvSpPr>
        <p:spPr>
          <a:xfrm>
            <a:off x="1937857" y="4395831"/>
            <a:ext cx="55115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Ing. Ivana Chromková,</a:t>
            </a:r>
          </a:p>
          <a:p>
            <a:pPr algn="ctr"/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Ing. Jindřich Sedlák, </a:t>
            </a:r>
          </a:p>
          <a:p>
            <a:pPr algn="ctr"/>
            <a:r>
              <a:rPr lang="cs-CZ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Ing. Jaroslav Bačovský</a:t>
            </a:r>
          </a:p>
        </p:txBody>
      </p:sp>
    </p:spTree>
    <p:extLst>
      <p:ext uri="{BB962C8B-B14F-4D97-AF65-F5344CB8AC3E}">
        <p14:creationId xmlns:p14="http://schemas.microsoft.com/office/powerpoint/2010/main" val="569244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Hodnocení parametrů mleté strusky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Sledovány fyzikálně-chemické a fyzikálně-mechanické vlastnosti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Granulometrie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sítový rozbor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Granulometrie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přístroj CILAS 920L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6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Jemnost mletí dle </a:t>
            </a:r>
            <a:r>
              <a:rPr lang="cs-CZ" sz="16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Blaina</a:t>
            </a:r>
            <a:endParaRPr lang="cs-CZ" sz="16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Tvar zrn za použití optické mikroskopie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10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F60132D-AB14-376E-D222-733EA45CC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821" y="2071136"/>
            <a:ext cx="5149471" cy="3611336"/>
          </a:xfrm>
          <a:prstGeom prst="rect">
            <a:avLst/>
          </a:prstGeom>
        </p:spPr>
      </p:pic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79562DB-0BC0-2138-ED77-C2849AB28B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47043"/>
              </p:ext>
            </p:extLst>
          </p:nvPr>
        </p:nvGraphicFramePr>
        <p:xfrm>
          <a:off x="5899124" y="2368326"/>
          <a:ext cx="2799290" cy="1588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8186">
                  <a:extLst>
                    <a:ext uri="{9D8B030D-6E8A-4147-A177-3AD203B41FA5}">
                      <a16:colId xmlns:a16="http://schemas.microsoft.com/office/drawing/2014/main" val="2060044910"/>
                    </a:ext>
                  </a:extLst>
                </a:gridCol>
                <a:gridCol w="1531104">
                  <a:extLst>
                    <a:ext uri="{9D8B030D-6E8A-4147-A177-3AD203B41FA5}">
                      <a16:colId xmlns:a16="http://schemas.microsoft.com/office/drawing/2014/main" val="4202258744"/>
                    </a:ext>
                  </a:extLst>
                </a:gridCol>
              </a:tblGrid>
              <a:tr h="246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cs-CZ" sz="1100" dirty="0">
                          <a:effectLst/>
                        </a:rPr>
                        <a:t>mm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1200"/>
                        </a:spcBef>
                        <a:spcAft>
                          <a:spcPts val="1800"/>
                        </a:spcAft>
                      </a:pPr>
                      <a:r>
                        <a:rPr lang="cs-CZ" sz="1100" dirty="0">
                          <a:effectLst/>
                        </a:rPr>
                        <a:t>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67048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cs-CZ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576009113"/>
                  </a:ext>
                </a:extLst>
              </a:tr>
              <a:tr h="199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</a:t>
                      </a:r>
                      <a:endParaRPr lang="cs-CZ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326886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0,5</a:t>
                      </a:r>
                      <a:endParaRPr lang="cs-CZ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364471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0,125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14,8</a:t>
                      </a:r>
                      <a:endParaRPr lang="cs-CZ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217678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13,1</a:t>
                      </a:r>
                      <a:endParaRPr lang="cs-CZ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2167274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0,063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16,4</a:t>
                      </a:r>
                      <a:endParaRPr lang="cs-CZ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42028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propad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55,2</a:t>
                      </a:r>
                      <a:endParaRPr lang="cs-CZ" sz="11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11178618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D32755FD-F7A9-5108-07CE-33A1C44791D5}"/>
              </a:ext>
            </a:extLst>
          </p:cNvPr>
          <p:cNvSpPr txBox="1"/>
          <p:nvPr/>
        </p:nvSpPr>
        <p:spPr>
          <a:xfrm>
            <a:off x="6019892" y="3957298"/>
            <a:ext cx="2933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bg2">
                    <a:lumMod val="25000"/>
                  </a:schemeClr>
                </a:solidFill>
              </a:rPr>
              <a:t>Příklad:</a:t>
            </a:r>
            <a:r>
              <a:rPr lang="cs-CZ" sz="1400" dirty="0">
                <a:solidFill>
                  <a:schemeClr val="bg2">
                    <a:lumMod val="25000"/>
                  </a:schemeClr>
                </a:solidFill>
              </a:rPr>
              <a:t> vzorek mleté teplárenské strusky – mletí v kulovém mlýnu</a:t>
            </a:r>
          </a:p>
        </p:txBody>
      </p:sp>
    </p:spTree>
    <p:extLst>
      <p:ext uri="{BB962C8B-B14F-4D97-AF65-F5344CB8AC3E}">
        <p14:creationId xmlns:p14="http://schemas.microsoft.com/office/powerpoint/2010/main" val="358697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22150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Laboratorní a poloprovozní ověřování mleté teplárenské strusky jako příměsi do betonu</a:t>
            </a:r>
          </a:p>
          <a:p>
            <a:pPr marL="0" indent="0" algn="just">
              <a:buNone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Ověřováno bylo využití mleté teplárenské strusky jako náhrady jemně mletého vápence.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Testování provedeno: </a:t>
            </a:r>
          </a:p>
          <a:p>
            <a:pPr marL="590400" algn="just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receptury litých betonů pro výrobu plotových desek  </a:t>
            </a:r>
          </a:p>
          <a:p>
            <a:pPr marL="590400" algn="just">
              <a:buFont typeface="Wingdings" panose="05000000000000000000" pitchFamily="2" charset="2"/>
              <a:buChar char="ü"/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receptury samozhutnitelného betonu. </a:t>
            </a:r>
          </a:p>
          <a:p>
            <a:pPr marL="0" indent="0" algn="just">
              <a:spcBef>
                <a:spcPts val="2400"/>
              </a:spcBef>
              <a:buNone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Receptury byly </a:t>
            </a:r>
            <a:r>
              <a:rPr lang="cs-CZ" sz="18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upraveny ve smyslu náhrady standardní příměsi 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8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mikromletého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vápence) mletou teplárenskou struskou. </a:t>
            </a:r>
          </a:p>
          <a:p>
            <a:pPr marL="0" indent="0" algn="just">
              <a:spcBef>
                <a:spcPts val="1200"/>
              </a:spcBef>
              <a:buNone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ověřovaných receptur byly </a:t>
            </a:r>
            <a:r>
              <a:rPr lang="cs-CZ" sz="1800" b="1" i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sledovány zejména pevnostní charakteristiky v závislosti na čase a porovnávány se standardními recepturami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ověřování byl připraven vzorek teplárenské strusky mletím na jemnost odpovídající měrnému povrchu 225 m</a:t>
            </a:r>
            <a:r>
              <a:rPr lang="cs-CZ" sz="1800" baseline="30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/kg. Měrná hmotnost takto připravené strusky byla 2635 kg/m</a:t>
            </a:r>
            <a:r>
              <a:rPr lang="cs-CZ" sz="1800" baseline="30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79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45639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Lité </a:t>
            </a: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betony</a:t>
            </a:r>
            <a:r>
              <a:rPr lang="cs-CZ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cs-CZ" sz="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Byly ověřovány receptury litých betonů, které jsou ve výrobním programu firmy </a:t>
            </a:r>
            <a:r>
              <a:rPr lang="cs-CZ" sz="2000" dirty="0" err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Prefa</a:t>
            </a:r>
            <a:r>
              <a:rPr lang="cs-CZ" sz="20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Brno a.s. používány pro výrobu betonových výrobků řady DEKOR (z prostého betonu či betonu mírně vyztuženého), které odpovídají třídě betonu C35/45 se stupněm odolnosti vlivu prostředí XC4, případně XD2 a XA1. </a:t>
            </a:r>
          </a:p>
          <a:p>
            <a:pPr marL="0" indent="0">
              <a:spcAft>
                <a:spcPts val="600"/>
              </a:spcAft>
              <a:buNone/>
            </a:pPr>
            <a:endParaRPr lang="cs-CZ" sz="20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Sledované vlastnosti betonu: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rozlití čerstvé směsi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pevnost v tahu za ohybu a pevnost v tlaku (2, 7, 28, 90 dní zrání)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hloubka průsaku tlakovou vodou a pevnost v příčném tahu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objemová hmotnost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nasákavost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mrazuvzdornost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odolnost proti CHRL</a:t>
            </a: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15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282191" y="840509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Lité betony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I. 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50 % a 100 % mletou teplárenskou struskou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13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D08917A-AF5F-30B9-1C31-328DFB3D3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73" y="1609348"/>
            <a:ext cx="4306212" cy="302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EF187DA-A415-C807-11AF-1F49818479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7" y="1609348"/>
            <a:ext cx="4306212" cy="30292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0E68952-D7FA-0BA5-9FC4-401E21613DB1}"/>
              </a:ext>
            </a:extLst>
          </p:cNvPr>
          <p:cNvSpPr txBox="1"/>
          <p:nvPr/>
        </p:nvSpPr>
        <p:spPr>
          <a:xfrm>
            <a:off x="393989" y="4963876"/>
            <a:ext cx="8049237" cy="1669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4400" indent="-6444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Počáteční pevnosti v tahu za ohybu vyšší u receptur s náhradou jemně mletého vápence mletou teplárenskou struskou</a:t>
            </a:r>
          </a:p>
          <a:p>
            <a:pPr marL="644400" indent="-644400"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Pevnost v tlaku – nárůst s výší náhrady JMV mletou struskou,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             nejvyšší pevnost v tlaku dosažena u receptury L2, tj. 100% náhrada JMV</a:t>
            </a:r>
          </a:p>
          <a:p>
            <a:pPr marL="644400" indent="-644400">
              <a:spcBef>
                <a:spcPts val="30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OH a nasákavost ověřovaných receptur betonů nevykazují zásadní rozdíly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D1F244C-734A-F0DB-A227-3AAEF50E8854}"/>
              </a:ext>
            </a:extLst>
          </p:cNvPr>
          <p:cNvSpPr txBox="1"/>
          <p:nvPr/>
        </p:nvSpPr>
        <p:spPr>
          <a:xfrm>
            <a:off x="144607" y="46560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Pevnost v tahu za ohybu vs. nasákavost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DEBCAF2-CA48-DC30-2789-9CF912109AAF}"/>
              </a:ext>
            </a:extLst>
          </p:cNvPr>
          <p:cNvSpPr txBox="1"/>
          <p:nvPr/>
        </p:nvSpPr>
        <p:spPr>
          <a:xfrm>
            <a:off x="4691147" y="4656099"/>
            <a:ext cx="4306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Pevnost v tlaku a objemová hmotnost</a:t>
            </a:r>
          </a:p>
        </p:txBody>
      </p:sp>
    </p:spTree>
    <p:extLst>
      <p:ext uri="{BB962C8B-B14F-4D97-AF65-F5344CB8AC3E}">
        <p14:creationId xmlns:p14="http://schemas.microsoft.com/office/powerpoint/2010/main" val="1314620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3256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Lité betony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I. 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50 % a 100 % mletou teplárenskou struskou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C35F3C8-922A-A593-195F-B834991A2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52286"/>
            <a:ext cx="4572000" cy="30150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946050A-8B26-40F3-1C83-88EBD58BC1A2}"/>
              </a:ext>
            </a:extLst>
          </p:cNvPr>
          <p:cNvSpPr txBox="1"/>
          <p:nvPr/>
        </p:nvSpPr>
        <p:spPr>
          <a:xfrm>
            <a:off x="1139969" y="5271886"/>
            <a:ext cx="67456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44400" indent="-6444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Pozitivní vliv náhrady jemně mletého vápence mletou struskou v betonové směsi</a:t>
            </a:r>
          </a:p>
          <a:p>
            <a:pPr marL="644400" indent="-64440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U receptur L1 a L2 došlo ke snížení hloubky průsaku tlakovou vodou a zároveň i zvýšení pevnosti v příčném tahu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9C8D7E-FF2E-F383-F1D2-D819C3FD0FC4}"/>
              </a:ext>
            </a:extLst>
          </p:cNvPr>
          <p:cNvSpPr txBox="1"/>
          <p:nvPr/>
        </p:nvSpPr>
        <p:spPr>
          <a:xfrm>
            <a:off x="1669306" y="4684383"/>
            <a:ext cx="6094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Hloubka průsaku tlakovou vodou a pevnost v příčném tahu litých betonů</a:t>
            </a:r>
          </a:p>
        </p:txBody>
      </p:sp>
    </p:spTree>
    <p:extLst>
      <p:ext uri="{BB962C8B-B14F-4D97-AF65-F5344CB8AC3E}">
        <p14:creationId xmlns:p14="http://schemas.microsoft.com/office/powerpoint/2010/main" val="3857217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3256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Lité betony </a:t>
            </a:r>
          </a:p>
          <a:p>
            <a:pPr marL="0" indent="0">
              <a:buNone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I. 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50 % a 100 % mletou teplárenskou struskou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15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46050A-8B26-40F3-1C83-88EBD58BC1A2}"/>
              </a:ext>
            </a:extLst>
          </p:cNvPr>
          <p:cNvSpPr txBox="1"/>
          <p:nvPr/>
        </p:nvSpPr>
        <p:spPr>
          <a:xfrm>
            <a:off x="796954" y="5271886"/>
            <a:ext cx="73823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Se zvyšující se náhradou JMV mletou teplárenskou struskou klesá odolnost vůči působení střídavého mrazu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V případě zkoušky CHRL došlo u receptur L1 a L2 k výraznějšímu odrolování povrchu, než tomu bylo u referenčního betonu – receptury STL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9C8D7E-FF2E-F383-F1D2-D819C3FD0FC4}"/>
              </a:ext>
            </a:extLst>
          </p:cNvPr>
          <p:cNvSpPr txBox="1"/>
          <p:nvPr/>
        </p:nvSpPr>
        <p:spPr>
          <a:xfrm>
            <a:off x="1669306" y="4684383"/>
            <a:ext cx="6094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mrazuvzdornosti litých betonů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167E6FCA-3032-4270-AA44-62FADFAF4C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00337"/>
              </p:ext>
            </p:extLst>
          </p:nvPr>
        </p:nvGraphicFramePr>
        <p:xfrm>
          <a:off x="4627383" y="1804383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420417E1-924E-4704-987E-00F5B3BA2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133578"/>
              </p:ext>
            </p:extLst>
          </p:nvPr>
        </p:nvGraphicFramePr>
        <p:xfrm>
          <a:off x="196618" y="1804383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70479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3256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Lité betony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II. 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100 %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mletou teplárenskou struskou + </a:t>
            </a:r>
            <a:r>
              <a:rPr lang="cs-CZ" sz="18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provzduš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přísada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16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46050A-8B26-40F3-1C83-88EBD58BC1A2}"/>
              </a:ext>
            </a:extLst>
          </p:cNvPr>
          <p:cNvSpPr txBox="1"/>
          <p:nvPr/>
        </p:nvSpPr>
        <p:spPr>
          <a:xfrm>
            <a:off x="628650" y="5042604"/>
            <a:ext cx="7382311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Se zvyšující se dávkou provzdušňovací přísady dochází: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ke snižování pevností v tlaku i tahu za ohybu, avšak hodnoty jsou větší než srovnávací receptura LV-2 (s JMV)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Mírnému zvyšování nasákavosti (jen v rozmezí 1 %)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Mírnému snížení objemové hmotnosti betonu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9C8D7E-FF2E-F383-F1D2-D819C3FD0FC4}"/>
              </a:ext>
            </a:extLst>
          </p:cNvPr>
          <p:cNvSpPr txBox="1"/>
          <p:nvPr/>
        </p:nvSpPr>
        <p:spPr>
          <a:xfrm>
            <a:off x="1669306" y="4684383"/>
            <a:ext cx="6094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Pevnostní charakteristiky litých betonů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AEBCD40-1AED-4D9C-974C-5E556D96D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549144"/>
              </p:ext>
            </p:extLst>
          </p:nvPr>
        </p:nvGraphicFramePr>
        <p:xfrm>
          <a:off x="247475" y="1887173"/>
          <a:ext cx="4194495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930D842-F8B9-4171-9A10-80B7F04C23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195216"/>
              </p:ext>
            </p:extLst>
          </p:nvPr>
        </p:nvGraphicFramePr>
        <p:xfrm>
          <a:off x="4702029" y="1887173"/>
          <a:ext cx="4194495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62682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3256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Lité betony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II. 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100 % mletou teplárenskou struskou + </a:t>
            </a:r>
            <a:r>
              <a:rPr lang="cs-CZ" sz="18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provzduš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přísada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17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46050A-8B26-40F3-1C83-88EBD58BC1A2}"/>
              </a:ext>
            </a:extLst>
          </p:cNvPr>
          <p:cNvSpPr txBox="1"/>
          <p:nvPr/>
        </p:nvSpPr>
        <p:spPr>
          <a:xfrm>
            <a:off x="628650" y="5042604"/>
            <a:ext cx="7382311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Se zvyšující se dávkou provzdušňovací přísady dochází: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 mírnému snížení pevností v příčném tahu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ke zvyšování hloubky průsaku tlakovou vodou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9C8D7E-FF2E-F383-F1D2-D819C3FD0FC4}"/>
              </a:ext>
            </a:extLst>
          </p:cNvPr>
          <p:cNvSpPr txBox="1"/>
          <p:nvPr/>
        </p:nvSpPr>
        <p:spPr>
          <a:xfrm>
            <a:off x="1669306" y="4684383"/>
            <a:ext cx="6094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Pevnost v příčném tahu a hloubka průsaku litých betonů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6F51F2F-B8DF-4CC1-8BE8-006C41D0F6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422729"/>
              </p:ext>
            </p:extLst>
          </p:nvPr>
        </p:nvGraphicFramePr>
        <p:xfrm>
          <a:off x="2424271" y="1733576"/>
          <a:ext cx="4572000" cy="29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2504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3256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Lité betony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II. 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100 % mletou teplárenskou struskou + </a:t>
            </a:r>
            <a:r>
              <a:rPr lang="cs-CZ" sz="18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provzduš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přísada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18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46050A-8B26-40F3-1C83-88EBD58BC1A2}"/>
              </a:ext>
            </a:extLst>
          </p:cNvPr>
          <p:cNvSpPr txBox="1"/>
          <p:nvPr/>
        </p:nvSpPr>
        <p:spPr>
          <a:xfrm>
            <a:off x="628650" y="5042604"/>
            <a:ext cx="7382311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Se zvyšující se dávkou provzdušňovací přísady dochází: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ke zvyšování odolnosti vůči střídavému působení mrazu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9C8D7E-FF2E-F383-F1D2-D819C3FD0FC4}"/>
              </a:ext>
            </a:extLst>
          </p:cNvPr>
          <p:cNvSpPr txBox="1"/>
          <p:nvPr/>
        </p:nvSpPr>
        <p:spPr>
          <a:xfrm>
            <a:off x="1669306" y="4684383"/>
            <a:ext cx="6094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mrazuvzdornosti litých betonů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CB9D1DEF-84A7-F0EF-5C41-07D9B0D02F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7371146"/>
              </p:ext>
            </p:extLst>
          </p:nvPr>
        </p:nvGraphicFramePr>
        <p:xfrm>
          <a:off x="4647501" y="1804383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00D738F0-B6D4-6FE8-2335-CB5D4650A7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932328"/>
              </p:ext>
            </p:extLst>
          </p:nvPr>
        </p:nvGraphicFramePr>
        <p:xfrm>
          <a:off x="176499" y="1804383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8251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Samozhutnitelné betony</a:t>
            </a: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8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0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Samozhutnitelné betony (SCC) jsou v závodech PREFA Brno a.s. používány k výrobě prefabrikovaných betonových dílců pro pozemní stavby. Pro samozhutnitelné betony je nejpodstatnějším hodnotícím parametrem pevnost v tlaku vyzrálého betonu. Dále pak požadavky vycházející z prostředí, ve kterém bude beton uložen.</a:t>
            </a:r>
          </a:p>
          <a:p>
            <a:pPr marL="0" indent="0">
              <a:buNone/>
            </a:pPr>
            <a:r>
              <a:rPr lang="cs-CZ" sz="1600" b="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Nejčastěji jsou v PREFA používány vyztužené betony pevnostní třídy C 30/37 – C 50/60. </a:t>
            </a: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Zkoušky: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rozlití čerstvé směsi 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pevnost v tahu za ohybu a pevnost v tlaku (7, 28, 90 dní zrání) 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hloubka průsaku tlakovou vodou a pevnost v příčném tahu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objemová hmotnost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nasákavost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mrazuvzdornost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odolnost proti působení CHRL</a:t>
            </a: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006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Představení projektu</a:t>
            </a: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549787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b="1" i="1" dirty="0">
              <a:solidFill>
                <a:schemeClr val="accent5">
                  <a:lumMod val="75000"/>
                </a:schemeClr>
              </a:solidFill>
              <a:effectLst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  <a:effectLst/>
              </a:rPr>
              <a:t>Název projektu: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/>
              <a:t>  FW 03010359 Využití mleté teplárenské strusky jako příměsi do betonu</a:t>
            </a:r>
            <a:endParaRPr lang="cs-CZ" sz="2000" b="1" dirty="0">
              <a:solidFill>
                <a:srgbClr val="292929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</a:rPr>
              <a:t>Termín řešení:</a:t>
            </a:r>
            <a:r>
              <a:rPr lang="cs-CZ" sz="1600" b="1" i="1" dirty="0">
                <a:solidFill>
                  <a:schemeClr val="accent5">
                    <a:lumMod val="75000"/>
                  </a:schemeClr>
                </a:solidFill>
                <a:latin typeface="Open Sans" panose="020B0606030504020204" pitchFamily="34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b="1" i="1" dirty="0">
                <a:solidFill>
                  <a:srgbClr val="292929"/>
                </a:solidFill>
              </a:rPr>
              <a:t>   2021 - 2023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200" dirty="0">
              <a:solidFill>
                <a:srgbClr val="292929"/>
              </a:solidFill>
              <a:latin typeface="Open Sans" panose="020B0606030504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b="0" i="0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     </a:t>
            </a:r>
            <a:r>
              <a:rPr lang="cs-CZ" sz="1400" b="1" i="1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„Tento projekt byl financován se státní podporou Technologické agentury ČR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b="1" i="1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               a Ministerstva průmyslu a obchodu ČR v rámci Programu TREND.“</a:t>
            </a:r>
            <a:endParaRPr lang="cs-CZ" sz="1400" b="1" dirty="0">
              <a:solidFill>
                <a:srgbClr val="1E2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4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Řešitel:</a:t>
            </a:r>
            <a:endParaRPr lang="cs-CZ" sz="1600" b="1" i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b="1" dirty="0" err="1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</a:t>
            </a:r>
            <a:r>
              <a:rPr lang="cs-CZ" sz="1600" b="1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Brno, a.s.</a:t>
            </a:r>
            <a:r>
              <a:rPr lang="cs-CZ" sz="1600" b="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marL="0" indent="0">
              <a:buNone/>
            </a:pPr>
            <a:endParaRPr lang="cs-CZ" sz="1000" b="0" dirty="0">
              <a:solidFill>
                <a:srgbClr val="1E2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60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b="1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Výzkumný ústav stavebních hmot, a.s. </a:t>
            </a:r>
          </a:p>
          <a:p>
            <a:pPr marL="0" indent="0">
              <a:buNone/>
            </a:pPr>
            <a:r>
              <a:rPr lang="cs-CZ" sz="1000" b="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cs-CZ" sz="160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1600" b="1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Strojírny Olšovec s.r.o.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2</a:t>
            </a:fld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B1A194A-4146-815F-7E63-623AD29FB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71" y="1796210"/>
            <a:ext cx="1158205" cy="115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73CFD7A-9319-21F6-5174-029AAC480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4" b="20430"/>
          <a:stretch>
            <a:fillRect/>
          </a:stretch>
        </p:blipFill>
        <p:spPr bwMode="auto">
          <a:xfrm>
            <a:off x="6104606" y="4027543"/>
            <a:ext cx="25050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C6AE734-5800-D4C0-8CEE-EDABAA758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2219" y="4701359"/>
            <a:ext cx="1453131" cy="463618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B748486-D703-0C91-C42A-FDFD3617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5305393"/>
            <a:ext cx="2714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066D82C6-48EA-1D1F-19EC-17D61961023A}"/>
              </a:ext>
            </a:extLst>
          </p:cNvPr>
          <p:cNvSpPr/>
          <p:nvPr/>
        </p:nvSpPr>
        <p:spPr>
          <a:xfrm>
            <a:off x="595617" y="2584445"/>
            <a:ext cx="6761526" cy="9565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F7352F6-EB82-A9FE-3767-D2792CF146E0}"/>
              </a:ext>
            </a:extLst>
          </p:cNvPr>
          <p:cNvSpPr txBox="1"/>
          <p:nvPr/>
        </p:nvSpPr>
        <p:spPr>
          <a:xfrm>
            <a:off x="1006358" y="6124414"/>
            <a:ext cx="76465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400" b="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Návaznost na projekt TRIO FV 10304 Využití teplárenské strusky při výrobě betonového zboží</a:t>
            </a:r>
          </a:p>
        </p:txBody>
      </p:sp>
      <p:sp>
        <p:nvSpPr>
          <p:cNvPr id="13" name="Šipka: doprava 12">
            <a:extLst>
              <a:ext uri="{FF2B5EF4-FFF2-40B4-BE49-F238E27FC236}">
                <a16:creationId xmlns:a16="http://schemas.microsoft.com/office/drawing/2014/main" id="{2F6DE110-3AA2-A5E4-42E7-2A1AC9526154}"/>
              </a:ext>
            </a:extLst>
          </p:cNvPr>
          <p:cNvSpPr/>
          <p:nvPr/>
        </p:nvSpPr>
        <p:spPr>
          <a:xfrm>
            <a:off x="470786" y="6177677"/>
            <a:ext cx="525885" cy="1761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78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Samozhutnitelné betony</a:t>
            </a: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20</a:t>
            </a:fld>
            <a:endParaRPr lang="cs-CZ"/>
          </a:p>
        </p:txBody>
      </p:sp>
      <p:sp>
        <p:nvSpPr>
          <p:cNvPr id="4" name="Zástupný symbol pro text 16">
            <a:extLst>
              <a:ext uri="{FF2B5EF4-FFF2-40B4-BE49-F238E27FC236}">
                <a16:creationId xmlns:a16="http://schemas.microsoft.com/office/drawing/2014/main" id="{1AC318D3-17B3-23B1-F7BC-60939336F70A}"/>
              </a:ext>
            </a:extLst>
          </p:cNvPr>
          <p:cNvSpPr txBox="1">
            <a:spLocks/>
          </p:cNvSpPr>
          <p:nvPr/>
        </p:nvSpPr>
        <p:spPr>
          <a:xfrm>
            <a:off x="493657" y="1447719"/>
            <a:ext cx="8445900" cy="676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94A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I. – </a:t>
            </a:r>
            <a:r>
              <a:rPr lang="cs-CZ" sz="16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50 % a 100 % mletou teplárenskou struskou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328C848-53CE-A25B-26BF-7D093FCC0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80" y="1862352"/>
            <a:ext cx="45720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C9C1212-C978-50C4-F7E4-4F6783761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38" y="1862352"/>
            <a:ext cx="3663367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58D49C16-18E8-8D91-D2DF-4CC9DD5C5AEA}"/>
              </a:ext>
            </a:extLst>
          </p:cNvPr>
          <p:cNvSpPr txBox="1"/>
          <p:nvPr/>
        </p:nvSpPr>
        <p:spPr>
          <a:xfrm>
            <a:off x="339436" y="4643651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Pevnost v tlaku SCC – laboratorní ověřování</a:t>
            </a:r>
            <a:endParaRPr lang="cs-CZ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639943A-581F-4982-F6DC-D5C0671A67AA}"/>
              </a:ext>
            </a:extLst>
          </p:cNvPr>
          <p:cNvSpPr txBox="1"/>
          <p:nvPr/>
        </p:nvSpPr>
        <p:spPr>
          <a:xfrm>
            <a:off x="5200650" y="4643652"/>
            <a:ext cx="35493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Pevnost v tlaku – poloprovozní ověřování</a:t>
            </a:r>
            <a:endParaRPr lang="cs-CZ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935B459-2D4E-0BBD-07D5-91C453EB4DA3}"/>
              </a:ext>
            </a:extLst>
          </p:cNvPr>
          <p:cNvSpPr txBox="1"/>
          <p:nvPr/>
        </p:nvSpPr>
        <p:spPr>
          <a:xfrm>
            <a:off x="742426" y="5147406"/>
            <a:ext cx="74536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Při laboratorním ověřování nebyl zaznamenán výrazný rozdíl mezi recepturami samozhutnitelných betonů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Při poloprovozním ověřování - nárůst pevnosti v tlaku receptury s náhradou jemně mletého vápence mletou teplárenskou struskou 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cs-CZ" sz="1600" dirty="0" err="1">
                <a:solidFill>
                  <a:schemeClr val="accent5">
                    <a:lumMod val="75000"/>
                  </a:schemeClr>
                </a:solidFill>
              </a:rPr>
              <a:t>rec</a:t>
            </a:r>
            <a:r>
              <a:rPr lang="cs-CZ" sz="1600" dirty="0">
                <a:solidFill>
                  <a:schemeClr val="accent5">
                    <a:lumMod val="75000"/>
                  </a:schemeClr>
                </a:solidFill>
              </a:rPr>
              <a:t>. KS) 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po 7 i 28 dnech zrání. Nárůst pevnosti činí cca 10 </a:t>
            </a:r>
            <a:r>
              <a:rPr lang="cs-CZ" dirty="0" err="1">
                <a:solidFill>
                  <a:schemeClr val="accent5">
                    <a:lumMod val="75000"/>
                  </a:schemeClr>
                </a:solidFill>
              </a:rPr>
              <a:t>MPa</a:t>
            </a:r>
            <a:endParaRPr lang="cs-CZ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9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Samozhutnitelné betony</a:t>
            </a: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I. 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50 % a 100 % mletou teplárenskou struskou</a:t>
            </a:r>
          </a:p>
          <a:p>
            <a:pPr marL="0" indent="0">
              <a:buNone/>
            </a:pPr>
            <a:endParaRPr lang="cs-CZ" sz="18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21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A0A95E6-CC34-3A2F-7894-5EA90E8A2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76437"/>
            <a:ext cx="4572000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0493F71-8169-5ED6-5204-B892E8C63D17}"/>
              </a:ext>
            </a:extLst>
          </p:cNvPr>
          <p:cNvSpPr txBox="1"/>
          <p:nvPr/>
        </p:nvSpPr>
        <p:spPr>
          <a:xfrm>
            <a:off x="792613" y="5324258"/>
            <a:ext cx="71096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Se zvyšující se náhradou JMV mletou teplárenskou struskou roste pevnost v příčném tahu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Odolnost proti průsaku tlakovou vodou jednotlivých receptur se významně neliší  (splňují normový požadavek na max. hloubku průsaku)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9C603ED-BDF5-A788-A293-5C6403E8D4D3}"/>
              </a:ext>
            </a:extLst>
          </p:cNvPr>
          <p:cNvSpPr txBox="1"/>
          <p:nvPr/>
        </p:nvSpPr>
        <p:spPr>
          <a:xfrm>
            <a:off x="792613" y="4836074"/>
            <a:ext cx="75587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Hloubka průsaku tlakovou vodou a pevnost v příčném tahu SCC betonů</a:t>
            </a:r>
          </a:p>
        </p:txBody>
      </p:sp>
    </p:spTree>
    <p:extLst>
      <p:ext uri="{BB962C8B-B14F-4D97-AF65-F5344CB8AC3E}">
        <p14:creationId xmlns:p14="http://schemas.microsoft.com/office/powerpoint/2010/main" val="1473429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Samozhutnitelné betony – </a:t>
            </a: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I. 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50 % a 100 % mletou teplárenskou struskou</a:t>
            </a:r>
          </a:p>
          <a:p>
            <a:pPr marL="0" indent="0">
              <a:buNone/>
            </a:pPr>
            <a:endParaRPr lang="cs-CZ" sz="1800" b="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22</a:t>
            </a:fld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0493F71-8169-5ED6-5204-B892E8C63D17}"/>
              </a:ext>
            </a:extLst>
          </p:cNvPr>
          <p:cNvSpPr txBox="1"/>
          <p:nvPr/>
        </p:nvSpPr>
        <p:spPr>
          <a:xfrm>
            <a:off x="792613" y="5324258"/>
            <a:ext cx="710967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Se zvyšující se náhradou JMV mletou teplárenskou struskou klesá odolnost vůči působení střídavého mrazu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Při zkoušce odolnosti proti působení CHRL byly zaznamenány vysoké hodnoty odrolení povrchové vrstvy zkušebních těles betonů s obsahem mleté teplárenské strusky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9C603ED-BDF5-A788-A293-5C6403E8D4D3}"/>
              </a:ext>
            </a:extLst>
          </p:cNvPr>
          <p:cNvSpPr txBox="1"/>
          <p:nvPr/>
        </p:nvSpPr>
        <p:spPr>
          <a:xfrm>
            <a:off x="792613" y="4836074"/>
            <a:ext cx="75587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mrazuvzdornosti SCC betonů – Etapa I.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02043FF2-B2DB-451F-B42E-DD0F064CD1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318391"/>
              </p:ext>
            </p:extLst>
          </p:nvPr>
        </p:nvGraphicFramePr>
        <p:xfrm>
          <a:off x="2286000" y="1857375"/>
          <a:ext cx="4572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472497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3256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Samozhutnitelné betony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II. 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100 % mletou teplárenskou struskou + </a:t>
            </a:r>
            <a:r>
              <a:rPr lang="cs-CZ" sz="18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provzduš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přísada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23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46050A-8B26-40F3-1C83-88EBD58BC1A2}"/>
              </a:ext>
            </a:extLst>
          </p:cNvPr>
          <p:cNvSpPr txBox="1"/>
          <p:nvPr/>
        </p:nvSpPr>
        <p:spPr>
          <a:xfrm>
            <a:off x="628650" y="5042604"/>
            <a:ext cx="7382311" cy="1579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Se zvyšující se dávkou provzdušňovací přísady dochází: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ke snižování pevností v tlaku i tahu za ohybu, avšak hodnoty jsou větší než srovnávací receptura s JMV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Mírnému zvyšování nasákavosti (jen v rozmezí 0,8 %)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Mírnému snížení objemové hmotnosti betonu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9C8D7E-FF2E-F383-F1D2-D819C3FD0FC4}"/>
              </a:ext>
            </a:extLst>
          </p:cNvPr>
          <p:cNvSpPr txBox="1"/>
          <p:nvPr/>
        </p:nvSpPr>
        <p:spPr>
          <a:xfrm>
            <a:off x="1392049" y="4690476"/>
            <a:ext cx="6094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Pevnost v tlaku samozhutnitelných betonů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AE805AE5-0494-4A4B-8E7E-6142FFC272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4474017"/>
              </p:ext>
            </p:extLst>
          </p:nvPr>
        </p:nvGraphicFramePr>
        <p:xfrm>
          <a:off x="2033805" y="1877861"/>
          <a:ext cx="45720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34656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3256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Samozhutnitelné betony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II. 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100 % mletou teplárenskou struskou + </a:t>
            </a:r>
            <a:r>
              <a:rPr lang="cs-CZ" sz="18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provzduš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přísada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24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46050A-8B26-40F3-1C83-88EBD58BC1A2}"/>
              </a:ext>
            </a:extLst>
          </p:cNvPr>
          <p:cNvSpPr txBox="1"/>
          <p:nvPr/>
        </p:nvSpPr>
        <p:spPr>
          <a:xfrm>
            <a:off x="628650" y="5042604"/>
            <a:ext cx="7382311" cy="1025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Se zvyšující se dávkou provzdušňovací přísady dochází: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ke snižování pevností v příčném tahu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zvyšování hloubky průsaku tlakovou vodou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9C8D7E-FF2E-F383-F1D2-D819C3FD0FC4}"/>
              </a:ext>
            </a:extLst>
          </p:cNvPr>
          <p:cNvSpPr txBox="1"/>
          <p:nvPr/>
        </p:nvSpPr>
        <p:spPr>
          <a:xfrm>
            <a:off x="1669306" y="4684383"/>
            <a:ext cx="6094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Pevnost v příčném tahu a hloubka průsaku </a:t>
            </a:r>
            <a:r>
              <a:rPr lang="cs-CZ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SCC 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betonů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D2536B91-0ED6-4B8C-BDF6-8D46DCDBC8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5666298"/>
              </p:ext>
            </p:extLst>
          </p:nvPr>
        </p:nvGraphicFramePr>
        <p:xfrm>
          <a:off x="2286000" y="1733576"/>
          <a:ext cx="4572000" cy="2900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241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3256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Samozhutnitelné betony </a:t>
            </a:r>
          </a:p>
          <a:p>
            <a:pPr marL="0" indent="0">
              <a:buNone/>
            </a:pPr>
            <a:r>
              <a:rPr lang="cs-CZ" sz="18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II. </a:t>
            </a: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náhrada JMV 100 % mletou teplárenskou struskou + </a:t>
            </a:r>
            <a:r>
              <a:rPr lang="cs-CZ" sz="18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provzduš</a:t>
            </a:r>
            <a:r>
              <a:rPr lang="cs-CZ" sz="18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přísada</a:t>
            </a:r>
            <a:endParaRPr lang="cs-CZ" sz="1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25</a:t>
            </a:fld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4946050A-8B26-40F3-1C83-88EBD58BC1A2}"/>
              </a:ext>
            </a:extLst>
          </p:cNvPr>
          <p:cNvSpPr txBox="1"/>
          <p:nvPr/>
        </p:nvSpPr>
        <p:spPr>
          <a:xfrm>
            <a:off x="637039" y="5142466"/>
            <a:ext cx="7382311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Se zvyšující se dávkou provzdušňovací přísady dochází: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ke zvýšení odolnosti vůči střídavému působení mrazu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B9C8D7E-FF2E-F383-F1D2-D819C3FD0FC4}"/>
              </a:ext>
            </a:extLst>
          </p:cNvPr>
          <p:cNvSpPr txBox="1"/>
          <p:nvPr/>
        </p:nvSpPr>
        <p:spPr>
          <a:xfrm>
            <a:off x="1612306" y="4768690"/>
            <a:ext cx="6094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Index mrazuvzdornosti SCC betonů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9D4914C-305D-A5AA-D540-FCD5EDD7B3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694060"/>
              </p:ext>
            </p:extLst>
          </p:nvPr>
        </p:nvGraphicFramePr>
        <p:xfrm>
          <a:off x="4659607" y="1857375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8A515A22-9B05-E3DF-68C7-87FB13F7BF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1315222"/>
              </p:ext>
            </p:extLst>
          </p:nvPr>
        </p:nvGraphicFramePr>
        <p:xfrm>
          <a:off x="164394" y="1857375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5197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81552" y="840509"/>
            <a:ext cx="838089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Závěr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základě předložených výsledků je možno konstatovat, že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mletá teplárenská struska </a:t>
            </a:r>
            <a:r>
              <a:rPr lang="cs-CZ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recepturách vybraných </a:t>
            </a: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betonů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osvědčila jako náhrada jemně mletého vápence</a:t>
            </a:r>
            <a:r>
              <a:rPr lang="cs-CZ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využití ve výrobě byly vybrány receptury s nižší dávkou provzdušňovací přísady – receptury L2-1 a K2-1 (příznivé hodnoty pevnostních parametrů, nižší nasákavost, mrazuvzdornost).</a:t>
            </a:r>
            <a:endParaRPr lang="cs-CZ" sz="20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cs-CZ" sz="20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Přínosy: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Cena jemně mletého vápence se neustále zvyšuje, jeho dostupnost je   omezená.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cs-CZ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Zavedení náhrady JMV při výrobě prefabrikovaného betonu mletou teplárenskou struskou by mohlo představovat výrazný </a:t>
            </a:r>
            <a:r>
              <a:rPr lang="cs-CZ" sz="20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environmentální přínos, ve smyslu úspory neobnovitelných přírodních zdrojů.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26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30E3AFE-01EC-B659-B89B-3DA11A6B9F44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Mletá struska jako příměs do betonu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55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1471330" y="2113028"/>
            <a:ext cx="6338820" cy="646331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endParaRPr lang="cs-CZ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94680C9-64BB-53F7-1E61-4D821EB54018}"/>
              </a:ext>
            </a:extLst>
          </p:cNvPr>
          <p:cNvSpPr txBox="1"/>
          <p:nvPr/>
        </p:nvSpPr>
        <p:spPr>
          <a:xfrm>
            <a:off x="3060980" y="3429000"/>
            <a:ext cx="3022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Ing. Ivana Chromková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+420 730 519 708</a:t>
            </a:r>
          </a:p>
          <a:p>
            <a:pPr algn="ctr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chromkova@vush.cz</a:t>
            </a: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20642"/>
              </p:ext>
            </p:extLst>
          </p:nvPr>
        </p:nvGraphicFramePr>
        <p:xfrm>
          <a:off x="0" y="5794827"/>
          <a:ext cx="9144000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3" imgW="9220988" imgH="1079770" progId="CorelDraw.Graphic.16">
                  <p:embed/>
                </p:oleObj>
              </mc:Choice>
              <mc:Fallback>
                <p:oleObj name="CorelDRAW" r:id="rId3" imgW="9220988" imgH="1079770" progId="CorelDraw.Graphic.16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5794827"/>
                        <a:ext cx="9144000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>
            <a:extLst>
              <a:ext uri="{FF2B5EF4-FFF2-40B4-BE49-F238E27FC236}">
                <a16:creationId xmlns:a16="http://schemas.microsoft.com/office/drawing/2014/main" id="{E05E087C-5EEA-736B-0458-7A47445C9660}"/>
              </a:ext>
            </a:extLst>
          </p:cNvPr>
          <p:cNvSpPr/>
          <p:nvPr/>
        </p:nvSpPr>
        <p:spPr>
          <a:xfrm>
            <a:off x="2030136" y="1652631"/>
            <a:ext cx="5134062" cy="1551963"/>
          </a:xfrm>
          <a:prstGeom prst="rect">
            <a:avLst/>
          </a:prstGeom>
          <a:solidFill>
            <a:schemeClr val="accent1">
              <a:alpha val="23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3260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Cíl výzkumu</a:t>
            </a: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3</a:t>
            </a:fld>
            <a:endParaRPr lang="cs-CZ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039EB828-EC8B-41A2-F52E-4FC432C91F23}"/>
              </a:ext>
            </a:extLst>
          </p:cNvPr>
          <p:cNvSpPr/>
          <p:nvPr/>
        </p:nvSpPr>
        <p:spPr>
          <a:xfrm>
            <a:off x="458356" y="908286"/>
            <a:ext cx="793954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b="1" i="1" dirty="0">
                <a:solidFill>
                  <a:schemeClr val="bg2">
                    <a:lumMod val="25000"/>
                  </a:schemeClr>
                </a:solidFill>
              </a:rPr>
              <a:t>ověřit možnosti využití mleté teplárenské strusky z haldy Oslavany do konkrétních receptur vybraných betonových směsí zavedených pro výrobu betonu, resp. betonového zboží ve výrobních závodech firmy </a:t>
            </a:r>
            <a:r>
              <a:rPr lang="cs-CZ" sz="2200" b="1" i="1" dirty="0" err="1">
                <a:solidFill>
                  <a:schemeClr val="bg2">
                    <a:lumMod val="25000"/>
                  </a:schemeClr>
                </a:solidFill>
              </a:rPr>
              <a:t>Prefa</a:t>
            </a:r>
            <a:r>
              <a:rPr lang="cs-CZ" sz="2200" b="1" i="1" dirty="0">
                <a:solidFill>
                  <a:schemeClr val="bg2">
                    <a:lumMod val="25000"/>
                  </a:schemeClr>
                </a:solidFill>
              </a:rPr>
              <a:t> Brno a.s.</a:t>
            </a:r>
          </a:p>
          <a:p>
            <a:endParaRPr lang="cs-CZ" sz="1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i="1" dirty="0">
                <a:solidFill>
                  <a:schemeClr val="accent5">
                    <a:lumMod val="75000"/>
                  </a:schemeClr>
                </a:solidFill>
              </a:rPr>
              <a:t>stanovit optimální množství teplárenské strusky a navrhnout úpravu receptur betonových produktů tak, aby přítomností strusky nedošlo k nežádoucím změnám vlastností čerstvého betonu ani výsledného betonového výrobku</a:t>
            </a:r>
          </a:p>
          <a:p>
            <a:endParaRPr lang="cs-CZ" sz="1000" b="1" i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2200" b="1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vyřešit problematiku mletí široké frakce teplárenské strusky tak, jak je těžena z haldy (a také podchytit aspekt vlhkosti)</a:t>
            </a:r>
            <a:endParaRPr lang="cs-CZ" sz="2200" b="1" i="1" dirty="0">
              <a:solidFill>
                <a:schemeClr val="bg2">
                  <a:lumMod val="25000"/>
                </a:schemeClr>
              </a:solidFill>
            </a:endParaRPr>
          </a:p>
          <a:p>
            <a:endParaRPr lang="cs-CZ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sz="2400" b="1" dirty="0">
                <a:solidFill>
                  <a:schemeClr val="accent5">
                    <a:lumMod val="75000"/>
                  </a:schemeClr>
                </a:solidFill>
              </a:rPr>
              <a:t>Použití teplárenské strusky – environmentální hledisko: </a:t>
            </a:r>
          </a:p>
          <a:p>
            <a:endParaRPr lang="cs-CZ" sz="1000" i="1" dirty="0">
              <a:solidFill>
                <a:srgbClr val="219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cs-CZ" sz="2000" b="1" dirty="0">
                <a:solidFill>
                  <a:schemeClr val="bg2">
                    <a:lumMod val="25000"/>
                  </a:schemeClr>
                </a:solidFill>
              </a:rPr>
              <a:t>úspora přírodních anorganických surovin</a:t>
            </a: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, které by nemusely být odtěženy a nadále by zůstaly uchovány jako přírodní zdroj</a:t>
            </a:r>
          </a:p>
          <a:p>
            <a:pPr marL="1200150" lvl="2" indent="-285750">
              <a:buFont typeface="Wingdings" panose="05000000000000000000" pitchFamily="2" charset="2"/>
              <a:buChar char="ü"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postupná likvidace staré ekologické zátěže</a:t>
            </a:r>
            <a:endParaRPr lang="cs-CZ" sz="2000" dirty="0">
              <a:solidFill>
                <a:srgbClr val="685C53"/>
              </a:solidFill>
            </a:endParaRPr>
          </a:p>
          <a:p>
            <a:endParaRPr lang="cs-CZ" dirty="0">
              <a:solidFill>
                <a:srgbClr val="685C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strike="sngStrike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4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Teplárenská struska – halda Oslavany</a:t>
            </a: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38089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Teplárenská struska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b="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materiál, který vznikal jako odpad po spalování černého uhlí v elektrárně  Oslavany. Činnost této elektrárny probíhala v letech 1913-1993. </a:t>
            </a:r>
          </a:p>
          <a:p>
            <a:pPr marL="0" indent="0" algn="just">
              <a:buNone/>
            </a:pPr>
            <a:endParaRPr lang="cs-CZ" sz="1800" dirty="0">
              <a:solidFill>
                <a:srgbClr val="1E29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cs-CZ" sz="1800" b="0" dirty="0">
                <a:solidFill>
                  <a:srgbClr val="1E29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potenciál využití při výrobě betonu</a:t>
            </a:r>
            <a:endParaRPr lang="cs-CZ" sz="18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4</a:t>
            </a:fld>
            <a:endParaRPr lang="cs-CZ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174C0992-8871-5E90-0627-4D1400F50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77" y="2810312"/>
            <a:ext cx="5285924" cy="37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BCC2A04-DB70-F2BC-BD1D-583A1AB041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t="13645" r="18838" b="10993"/>
          <a:stretch/>
        </p:blipFill>
        <p:spPr>
          <a:xfrm>
            <a:off x="5663595" y="2368259"/>
            <a:ext cx="3228977" cy="2655715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926EEBC-F67C-5F2F-1786-DB074FADEDB6}"/>
              </a:ext>
            </a:extLst>
          </p:cNvPr>
          <p:cNvSpPr txBox="1"/>
          <p:nvPr/>
        </p:nvSpPr>
        <p:spPr>
          <a:xfrm>
            <a:off x="5663595" y="5209178"/>
            <a:ext cx="329584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Svými chemickými a fyzikálně-chemickými parametry je teplárenská struska srovnatelná s křemičitými úlety nebo s křemičitým popílkem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7246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Teplárenská struska – halda Oslavany</a:t>
            </a: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380895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cs-CZ" sz="18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5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55DA284-4327-256B-8DF8-4BC4AFA0C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09"/>
          <a:stretch/>
        </p:blipFill>
        <p:spPr>
          <a:xfrm>
            <a:off x="689972" y="877158"/>
            <a:ext cx="7549485" cy="4908878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2DF49D4A-D57A-2C77-B521-4C381F47AE9F}"/>
              </a:ext>
            </a:extLst>
          </p:cNvPr>
          <p:cNvSpPr txBox="1"/>
          <p:nvPr/>
        </p:nvSpPr>
        <p:spPr>
          <a:xfrm>
            <a:off x="689972" y="5817164"/>
            <a:ext cx="7549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483A30"/>
                </a:solidFill>
              </a:rPr>
              <a:t>Odhad zásoby materiálu (r. 1997) – cca 900 000 tun, tj. zásoba na 100 - 150 let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48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Vlastnosti teplárenské strusky</a:t>
            </a: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64523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6</a:t>
            </a:fld>
            <a:endParaRPr lang="cs-CZ"/>
          </a:p>
        </p:txBody>
      </p:sp>
      <p:sp>
        <p:nvSpPr>
          <p:cNvPr id="5" name="Zástupný symbol pro text 16">
            <a:extLst>
              <a:ext uri="{FF2B5EF4-FFF2-40B4-BE49-F238E27FC236}">
                <a16:creationId xmlns:a16="http://schemas.microsoft.com/office/drawing/2014/main" id="{0EE50A56-C719-F979-863B-0A59801F8F5F}"/>
              </a:ext>
            </a:extLst>
          </p:cNvPr>
          <p:cNvSpPr txBox="1">
            <a:spLocks/>
          </p:cNvSpPr>
          <p:nvPr/>
        </p:nvSpPr>
        <p:spPr>
          <a:xfrm>
            <a:off x="469756" y="742914"/>
            <a:ext cx="8629650" cy="67647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2194A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Chemické analýzy:</a:t>
            </a:r>
          </a:p>
        </p:txBody>
      </p:sp>
      <p:sp>
        <p:nvSpPr>
          <p:cNvPr id="8" name="Zástupný symbol pro text 16">
            <a:extLst>
              <a:ext uri="{FF2B5EF4-FFF2-40B4-BE49-F238E27FC236}">
                <a16:creationId xmlns:a16="http://schemas.microsoft.com/office/drawing/2014/main" id="{CCF52CC5-F6AB-A3FB-2AF6-DE3C5D6E9F3B}"/>
              </a:ext>
            </a:extLst>
          </p:cNvPr>
          <p:cNvSpPr txBox="1">
            <a:spLocks/>
          </p:cNvSpPr>
          <p:nvPr/>
        </p:nvSpPr>
        <p:spPr>
          <a:xfrm>
            <a:off x="587229" y="1153352"/>
            <a:ext cx="8556771" cy="28918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483A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celkový chemický rozbor</a:t>
            </a:r>
          </a:p>
          <a:p>
            <a:pPr marL="0" indent="0"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Pro použití do betonu je hodnoceno dále množství síranů a chloridů.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Teplárenská struska splňuje požadavky na limitní hodnoty pro popílek do betonu dle ČSN EN 196-2,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4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která v případě síranů činí hodnotu max. 3 % a v případě chloridů hodnotu max. 0,1 %.</a:t>
            </a:r>
            <a:endParaRPr lang="cs-CZ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obsah nebezpečných látek v sušině</a:t>
            </a: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obsah nebezpečných látek ve výluhu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ekotoxicita</a:t>
            </a: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obsah přírodních radionuklidů a index hmotnostní aktivity</a:t>
            </a:r>
            <a:endParaRPr lang="cs-CZ" sz="1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Fyzikálně-chemické a fyzikálně-mechanické vlastnosti: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Fázové složení za použití RTG difrakční analýzy  - </a:t>
            </a: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křemen, mullit, hematit,</a:t>
            </a:r>
          </a:p>
          <a:p>
            <a:pPr marL="0" indent="0">
              <a:buNone/>
            </a:pPr>
            <a:r>
              <a:rPr lang="cs-CZ" sz="16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živce, sádrovec a </a:t>
            </a:r>
            <a:r>
              <a:rPr lang="cs-CZ" sz="1600" b="1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velký podíl amorfní fáze (75-85 %) 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Suroviny s obsahem SiO</a:t>
            </a:r>
            <a:r>
              <a:rPr lang="cs-CZ" sz="1400" baseline="-250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 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 amorfní podobě použité při výrobě cementových </a:t>
            </a:r>
            <a:r>
              <a:rPr lang="cs-CZ" sz="1400" dirty="0" err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kompozitů</a:t>
            </a:r>
            <a:r>
              <a:rPr lang="cs-CZ" sz="1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4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přispívají k jejich trvanlivosti.</a:t>
            </a:r>
            <a:endParaRPr lang="cs-CZ" sz="1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2A71C575-EABE-0739-DC12-D6FCB7ACD2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959361"/>
              </p:ext>
            </p:extLst>
          </p:nvPr>
        </p:nvGraphicFramePr>
        <p:xfrm>
          <a:off x="1032085" y="1649861"/>
          <a:ext cx="6811619" cy="665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179">
                  <a:extLst>
                    <a:ext uri="{9D8B030D-6E8A-4147-A177-3AD203B41FA5}">
                      <a16:colId xmlns:a16="http://schemas.microsoft.com/office/drawing/2014/main" val="1770486998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3491926060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99986468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4042414052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1161115344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4088804272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910222534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942033023"/>
                    </a:ext>
                  </a:extLst>
                </a:gridCol>
                <a:gridCol w="756930">
                  <a:extLst>
                    <a:ext uri="{9D8B030D-6E8A-4147-A177-3AD203B41FA5}">
                      <a16:colId xmlns:a16="http://schemas.microsoft.com/office/drawing/2014/main" val="814762995"/>
                    </a:ext>
                  </a:extLst>
                </a:gridCol>
              </a:tblGrid>
              <a:tr h="33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Složka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SiO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Al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O</a:t>
                      </a:r>
                      <a:r>
                        <a:rPr lang="cs-CZ" sz="12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Fe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O</a:t>
                      </a:r>
                      <a:r>
                        <a:rPr lang="cs-CZ" sz="1200" baseline="-250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K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Na</a:t>
                      </a:r>
                      <a:r>
                        <a:rPr lang="cs-CZ" sz="1200" baseline="-25000">
                          <a:effectLst/>
                        </a:rPr>
                        <a:t>2</a:t>
                      </a:r>
                      <a:r>
                        <a:rPr lang="cs-CZ" sz="1200">
                          <a:effectLst/>
                        </a:rPr>
                        <a:t>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CaO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MgO</a:t>
                      </a:r>
                      <a:endParaRPr lang="cs-C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 err="1">
                          <a:effectLst/>
                        </a:rPr>
                        <a:t>MnO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221845"/>
                  </a:ext>
                </a:extLst>
              </a:tr>
              <a:tr h="3327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% hm.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48 – 53</a:t>
                      </a:r>
                      <a:endParaRPr lang="cs-CZ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20 – 23</a:t>
                      </a:r>
                      <a:endParaRPr lang="cs-CZ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10 – 12</a:t>
                      </a:r>
                      <a:endParaRPr lang="cs-CZ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– 4</a:t>
                      </a:r>
                      <a:endParaRPr lang="cs-CZ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1,5</a:t>
                      </a:r>
                      <a:endParaRPr lang="cs-CZ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 – 5</a:t>
                      </a:r>
                      <a:endParaRPr lang="cs-CZ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</a:t>
                      </a:r>
                      <a:endParaRPr lang="cs-CZ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0,1</a:t>
                      </a:r>
                      <a:endParaRPr lang="cs-CZ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1152405"/>
                  </a:ext>
                </a:extLst>
              </a:tr>
            </a:tbl>
          </a:graphicData>
        </a:graphic>
      </p:graphicFrame>
      <p:sp>
        <p:nvSpPr>
          <p:cNvPr id="11" name="Šipka: doprava 10">
            <a:extLst>
              <a:ext uri="{FF2B5EF4-FFF2-40B4-BE49-F238E27FC236}">
                <a16:creationId xmlns:a16="http://schemas.microsoft.com/office/drawing/2014/main" id="{CC217CD3-87A9-0B93-382E-E5FDFD3F67DF}"/>
              </a:ext>
            </a:extLst>
          </p:cNvPr>
          <p:cNvSpPr/>
          <p:nvPr/>
        </p:nvSpPr>
        <p:spPr>
          <a:xfrm>
            <a:off x="805582" y="6356351"/>
            <a:ext cx="453005" cy="176386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5691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Úprava teplárenské strusky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414451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Mletí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Důležitým aspektem využití teplárenské strusky jako příměsi do betonu je úprava zrnitého materiálu frakce 0/2, resp. 0/16 mm, který je těžen z haldy. V průběhu řešení projektu bylo tedy nutno stanovit nejefektivnější způsob jejího třídění, zdrobňování a mletí. 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Zdrobňování nerostných surovin je proces, při kterém se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působením vnějších sil překonávají vnitřní mezimolekulární síly soudržnosti a dochází tak k rozrušení zrn. Při jejich rozpadu vzniká soubor menších zrn a současně narůstá celkový povrch.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zdrobňování se jednotlivá zrna rozpadají vždy v místech se zmenšenou pevností. Při pokračujícím dalším zdrobňování se počet takových míst postupně zmenšuje. 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 postupujícím drcení a mletí se odpor hornin a jiných materiálů vůči zdrobnění zvětšuje. Tento odpor se označuje obvykle jako drtitelnost nebo </a:t>
            </a:r>
            <a:r>
              <a:rPr lang="cs-CZ" sz="1800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melitelnost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206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Úprava teplárenské strusky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93989" y="908286"/>
            <a:ext cx="813761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Zkouška </a:t>
            </a:r>
            <a:r>
              <a:rPr lang="cs-CZ" sz="2400" b="1" i="1" dirty="0" err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melitelnosti</a:t>
            </a:r>
            <a:r>
              <a:rPr lang="cs-CZ" sz="2400" b="1" i="1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(kulový mlýn)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Výsledkem tohoto testu je stanovení množství specifické energie v kW·h</a:t>
            </a:r>
            <a:r>
              <a:rPr lang="cs-CZ" sz="1800" baseline="300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-1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které musí být vynaloženo na dosažení specifické úrovně jemnosti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(pomocí </a:t>
            </a:r>
            <a:r>
              <a:rPr lang="cs-CZ" sz="1800" dirty="0" err="1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Blaina</a:t>
            </a:r>
            <a:r>
              <a:rPr lang="cs-CZ" sz="1800" dirty="0">
                <a:solidFill>
                  <a:schemeClr val="bg2">
                    <a:lumMod val="2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cs-CZ" sz="1800" dirty="0">
              <a:solidFill>
                <a:schemeClr val="bg2">
                  <a:lumMod val="2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8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BFDDB53-5687-D03F-1CD6-09351C38A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5" y="2390862"/>
            <a:ext cx="5033684" cy="37750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6A53987-6352-A6D2-C76A-B22EE47DBF9C}"/>
              </a:ext>
            </a:extLst>
          </p:cNvPr>
          <p:cNvSpPr txBox="1"/>
          <p:nvPr/>
        </p:nvSpPr>
        <p:spPr>
          <a:xfrm>
            <a:off x="5721579" y="3647648"/>
            <a:ext cx="321298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Různé frakce teplárenské strusky vykazují </a:t>
            </a:r>
          </a:p>
          <a:p>
            <a:pPr algn="ctr"/>
            <a:r>
              <a:rPr lang="cs-CZ" sz="1800" dirty="0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odlišnou </a:t>
            </a:r>
            <a:r>
              <a:rPr lang="cs-CZ" sz="1800" dirty="0" err="1">
                <a:solidFill>
                  <a:schemeClr val="accent5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melitelnost</a:t>
            </a:r>
            <a:endParaRPr lang="cs-CZ" sz="1800" dirty="0">
              <a:solidFill>
                <a:schemeClr val="accent5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ctr"/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cs-CZ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Teplárenská struska z haldy Oslavany - tvrdost zrn (frakce 2/8) v rozmezí od 6 do 7,5 stupně </a:t>
            </a:r>
            <a:r>
              <a:rPr lang="cs-CZ" sz="14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Mohsovy</a:t>
            </a:r>
            <a:r>
              <a:rPr lang="cs-CZ" sz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stupnice</a:t>
            </a:r>
            <a:endParaRPr lang="cs-CZ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9723A6A2-E813-3C7A-C432-81413646DFE0}"/>
              </a:ext>
            </a:extLst>
          </p:cNvPr>
          <p:cNvSpPr/>
          <p:nvPr/>
        </p:nvSpPr>
        <p:spPr>
          <a:xfrm>
            <a:off x="7187698" y="4745973"/>
            <a:ext cx="280744" cy="419450"/>
          </a:xfrm>
          <a:prstGeom prst="downArrow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51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91366C-478B-0AF5-1B49-236E2D223D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94"/>
            <a:ext cx="9144000" cy="72907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AAEEBCE-4B16-7C67-9605-38F389F320F0}"/>
              </a:ext>
            </a:extLst>
          </p:cNvPr>
          <p:cNvSpPr txBox="1"/>
          <p:nvPr/>
        </p:nvSpPr>
        <p:spPr>
          <a:xfrm>
            <a:off x="393989" y="127711"/>
            <a:ext cx="5763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Úprava teplárenské strusky</a:t>
            </a:r>
            <a:endParaRPr lang="cs-C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ADC5C315-DE32-65DF-4306-841FF55EA693}"/>
              </a:ext>
            </a:extLst>
          </p:cNvPr>
          <p:cNvSpPr>
            <a:spLocks noGrp="1"/>
          </p:cNvSpPr>
          <p:nvPr/>
        </p:nvSpPr>
        <p:spPr>
          <a:xfrm>
            <a:off x="360728" y="1614898"/>
            <a:ext cx="8137616" cy="58809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800" b="1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3703D6D-A53C-7934-B040-9D7F368E7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3B2A9-A1C9-4317-85FD-3F7E1D088BD3}" type="slidenum">
              <a:rPr lang="cs-CZ" smtClean="0"/>
              <a:t>9</a:t>
            </a:fld>
            <a:endParaRPr lang="cs-CZ"/>
          </a:p>
        </p:txBody>
      </p:sp>
      <p:sp>
        <p:nvSpPr>
          <p:cNvPr id="8" name="Zástupný symbol pro text 16">
            <a:extLst>
              <a:ext uri="{FF2B5EF4-FFF2-40B4-BE49-F238E27FC236}">
                <a16:creationId xmlns:a16="http://schemas.microsoft.com/office/drawing/2014/main" id="{11409E71-0279-78DE-75FF-D1F3E67A8CB4}"/>
              </a:ext>
            </a:extLst>
          </p:cNvPr>
          <p:cNvSpPr txBox="1">
            <a:spLocks/>
          </p:cNvSpPr>
          <p:nvPr/>
        </p:nvSpPr>
        <p:spPr>
          <a:xfrm>
            <a:off x="393989" y="938420"/>
            <a:ext cx="8629650" cy="6764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b="1" kern="1200">
                <a:solidFill>
                  <a:srgbClr val="2194A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2200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Vývoj efektivního zařízení pro jemné mletí teplárenské strusky – Strojírny Olšovec s.r.o.</a:t>
            </a:r>
          </a:p>
        </p:txBody>
      </p:sp>
      <p:sp>
        <p:nvSpPr>
          <p:cNvPr id="9" name="Zástupný symbol pro text 16">
            <a:extLst>
              <a:ext uri="{FF2B5EF4-FFF2-40B4-BE49-F238E27FC236}">
                <a16:creationId xmlns:a16="http://schemas.microsoft.com/office/drawing/2014/main" id="{AB0A616B-C1AC-FD59-F771-E3A7DB514E9D}"/>
              </a:ext>
            </a:extLst>
          </p:cNvPr>
          <p:cNvSpPr txBox="1">
            <a:spLocks/>
          </p:cNvSpPr>
          <p:nvPr/>
        </p:nvSpPr>
        <p:spPr>
          <a:xfrm>
            <a:off x="513039" y="1740133"/>
            <a:ext cx="8068899" cy="44509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kern="1200">
                <a:solidFill>
                  <a:srgbClr val="483A3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82AEB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85C53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 rozsáhlé rešeršní a přípravné etapě, byly provedeny prvotní testy jemného mletí teplárenské strusky na různých typech laboratorních a poloprovozních mlýnů. </a:t>
            </a:r>
          </a:p>
          <a:p>
            <a:pPr marL="0" indent="0" algn="just">
              <a:buNone/>
            </a:pPr>
            <a:r>
              <a:rPr lang="cs-CZ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Na základě výsledků těchto testů byl zvolen jako nejefektivnější </a:t>
            </a:r>
            <a:r>
              <a:rPr lang="cs-CZ" sz="1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kolíkový mlýn. </a:t>
            </a:r>
          </a:p>
          <a:p>
            <a:pPr marL="0" indent="0" algn="just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1800" i="1" u="sng" dirty="0">
                <a:solidFill>
                  <a:srgbClr val="2A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Výhody zvoleného principu mletí.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dirty="0">
                <a:solidFill>
                  <a:srgbClr val="2A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Vhodná konstrukce kolíkového mlýna dokáže splnit požadavky zadání projektu zajišťující pomletí zrn strusky na jemnost cca 200 m</a:t>
            </a:r>
            <a:r>
              <a:rPr lang="cs-CZ" sz="1800" baseline="30000" dirty="0">
                <a:solidFill>
                  <a:srgbClr val="2A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</a:t>
            </a:r>
            <a:r>
              <a:rPr lang="cs-CZ" sz="1800" dirty="0">
                <a:solidFill>
                  <a:srgbClr val="2A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/kg dle </a:t>
            </a:r>
            <a:r>
              <a:rPr lang="cs-CZ" sz="1800" dirty="0" err="1">
                <a:solidFill>
                  <a:srgbClr val="2A2A2A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Blaina</a:t>
            </a:r>
            <a:r>
              <a:rPr lang="cs-CZ" sz="1800" dirty="0">
                <a:solidFill>
                  <a:srgbClr val="2A2A2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cs-CZ" sz="1600" dirty="0">
              <a:solidFill>
                <a:srgbClr val="2A2A2A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34EDEEF-A1F1-7E29-ACA8-F4AB478B5CA2}"/>
              </a:ext>
            </a:extLst>
          </p:cNvPr>
          <p:cNvSpPr txBox="1"/>
          <p:nvPr/>
        </p:nvSpPr>
        <p:spPr>
          <a:xfrm>
            <a:off x="3885631" y="3965604"/>
            <a:ext cx="462971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cs-CZ" sz="1400" i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Princip kolíkového mlýna:</a:t>
            </a:r>
            <a:endParaRPr lang="cs-CZ" sz="1400" i="1" u="sng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Mletý produkt se dávkuje do středu kruhového vertikálního statorového rotoru. Otáčení rotoru vysokou rychlostí „nasává“ produkt a promítá jej směrem k výstupu, </a:t>
            </a:r>
          </a:p>
          <a:p>
            <a:pPr marL="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 mletí také přispívá kolize částic. </a:t>
            </a:r>
          </a:p>
          <a:p>
            <a:pPr marL="36000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rgbClr val="2A2A2A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Produkt je během mletí přenášen velkým proudem vzduchu a odsáván do vzduchového třídiče k velikostnímu třídění a prachové separaci.</a:t>
            </a:r>
          </a:p>
          <a:p>
            <a:endParaRPr lang="cs-CZ" sz="1400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B8B8EAD-5B3E-174B-6D89-CBA17431F9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3" y="4027206"/>
            <a:ext cx="3239974" cy="233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86099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2045</TotalTime>
  <Words>2236</Words>
  <Application>Microsoft Office PowerPoint</Application>
  <PresentationFormat>Předvádění na obrazovce (4:3)</PresentationFormat>
  <Paragraphs>324</Paragraphs>
  <Slides>27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Open Sans</vt:lpstr>
      <vt:lpstr>Times New Roman</vt:lpstr>
      <vt:lpstr>Wingdings</vt:lpstr>
      <vt:lpstr>Motiv Office</vt:lpstr>
      <vt:lpstr>CorelDRAW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Voborný Libor</dc:creator>
  <cp:lastModifiedBy>Anna Nemergutová</cp:lastModifiedBy>
  <cp:revision>75</cp:revision>
  <cp:lastPrinted>2023-10-16T14:18:52Z</cp:lastPrinted>
  <dcterms:created xsi:type="dcterms:W3CDTF">2022-05-31T04:12:36Z</dcterms:created>
  <dcterms:modified xsi:type="dcterms:W3CDTF">2023-10-17T16:03:14Z</dcterms:modified>
</cp:coreProperties>
</file>