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5" r:id="rId3"/>
    <p:sldId id="293" r:id="rId4"/>
    <p:sldId id="304" r:id="rId5"/>
    <p:sldId id="303" r:id="rId6"/>
    <p:sldId id="301" r:id="rId7"/>
    <p:sldId id="302" r:id="rId8"/>
    <p:sldId id="298" r:id="rId9"/>
    <p:sldId id="299" r:id="rId10"/>
    <p:sldId id="300" r:id="rId11"/>
    <p:sldId id="305" r:id="rId12"/>
    <p:sldId id="26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287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68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756E-499E-4076-9306-89A5AF4A533E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858B2-5867-4AE2-9A4E-E1775B758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675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36F2-AED9-4D7F-9D61-1A5DA01C841E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A1BBA-6F93-4CC8-8D93-6A2A7D382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58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BBA-6F93-4CC8-8D93-6A2A7D382D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4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BBA-6F93-4CC8-8D93-6A2A7D382D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4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EF18B-5FCB-44CA-A846-6A4256B9917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24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BBA-6F93-4CC8-8D93-6A2A7D382DE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2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Nahoře betonový recyklát (už dvakrát recyklovaný beton</a:t>
            </a:r>
            <a:br>
              <a:rPr lang="cs-CZ" dirty="0" smtClean="0"/>
            </a:br>
            <a:r>
              <a:rPr lang="cs-CZ" dirty="0" smtClean="0"/>
              <a:t>uprostřed písek (primární surovina)</a:t>
            </a:r>
            <a:br>
              <a:rPr lang="cs-CZ" dirty="0" smtClean="0"/>
            </a:br>
            <a:r>
              <a:rPr lang="cs-CZ" dirty="0" smtClean="0"/>
              <a:t>dole betonový</a:t>
            </a:r>
            <a:r>
              <a:rPr lang="cs-CZ" baseline="0" dirty="0" smtClean="0"/>
              <a:t> recyklát (s lepidlem)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BBA-6F93-4CC8-8D93-6A2A7D382DE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1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A1BBA-6F93-4CC8-8D93-6A2A7D382DE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71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034A-4ABB-4E1F-8C0E-01615238094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1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BAE9-9C69-49B7-8927-4F179214799B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E40A-C7AC-44A1-B774-7D8959B39C88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08F1-09D4-4B94-9B9B-A4B7A755DABA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C8FE-CFC3-439D-9D4E-65C3B166AD40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327D-6964-4F8D-A0E8-6CBC68BB6CD9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8D53-9618-4752-AB59-9F90D30646E3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1C8-504C-43E7-BE3B-B15C823E93AD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8C78-25BC-4CFC-A1F2-7C464B6E2820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BA2-364B-4C69-8742-4A73783677E3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AB65-0EE3-4F36-83A5-506F77AB4154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09DF-1485-4ED6-9A27-8778A22679A6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D3C-E668-407B-B445-16A913E916CA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2331-A659-43F6-9A6B-480FEB981346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138-2388-4754-9C24-7345CA5F447C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E65-6EDC-4C30-965D-067AC8B6D780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7568-4FCA-47DF-8F80-FE26E057E799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228F-5820-4044-BC0E-2014DC05C952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242FD9-A3E4-423F-A045-68008A47B4F0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"/><Relationship Id="rId5" Type="http://schemas.openxmlformats.org/officeDocument/2006/relationships/image" Target="../media/image12.jpg"/><Relationship Id="rId4" Type="http://schemas.openxmlformats.org/officeDocument/2006/relationships/image" Target="../media/image1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5470245" y="4862817"/>
            <a:ext cx="2130202" cy="10386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078403" y="5222059"/>
            <a:ext cx="3644426" cy="694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0617" y="1229688"/>
            <a:ext cx="11440022" cy="1765626"/>
          </a:xfrm>
        </p:spPr>
        <p:txBody>
          <a:bodyPr/>
          <a:lstStyle/>
          <a:p>
            <a:pPr algn="ctr"/>
            <a:r>
              <a:rPr lang="cs-CZ" sz="5400" cap="sm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Jak hodnotit </a:t>
            </a:r>
            <a:r>
              <a:rPr lang="cs-CZ" sz="5400" cap="small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ekotoxicitu</a:t>
            </a:r>
            <a:r>
              <a:rPr lang="cs-CZ" sz="5400" cap="sm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v kontextu recyklace ve stavebnictví?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5864" y="3601433"/>
            <a:ext cx="11104775" cy="861420"/>
          </a:xfrm>
        </p:spPr>
        <p:txBody>
          <a:bodyPr>
            <a:normAutofit/>
          </a:bodyPr>
          <a:lstStyle/>
          <a:p>
            <a:r>
              <a:rPr lang="cs-CZ" sz="2400" u="sng" dirty="0">
                <a:solidFill>
                  <a:schemeClr val="tx1"/>
                </a:solidFill>
              </a:rPr>
              <a:t>K. A. Mocová</a:t>
            </a:r>
            <a:r>
              <a:rPr lang="cs-CZ" sz="2400" u="sng" baseline="30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, D. MARIAKOVá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, M. Dibdiaková</a:t>
            </a:r>
            <a:r>
              <a:rPr lang="cs-CZ" sz="2400" baseline="30000" dirty="0">
                <a:solidFill>
                  <a:schemeClr val="tx1"/>
                </a:solidFill>
              </a:rPr>
              <a:t>1,3</a:t>
            </a:r>
            <a:r>
              <a:rPr lang="cs-CZ" sz="2400" dirty="0">
                <a:solidFill>
                  <a:schemeClr val="tx1"/>
                </a:solidFill>
              </a:rPr>
              <a:t>, J. diviš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5864" y="5532179"/>
            <a:ext cx="811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								           2							  3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38" y="4936352"/>
            <a:ext cx="2556036" cy="9651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5" y="4862817"/>
            <a:ext cx="2130202" cy="10386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3" y="5222059"/>
            <a:ext cx="3565351" cy="6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232288"/>
            <a:ext cx="10814961" cy="1400530"/>
          </a:xfrm>
        </p:spPr>
        <p:txBody>
          <a:bodyPr/>
          <a:lstStyle/>
          <a:p>
            <a:r>
              <a:rPr lang="cs-CZ" dirty="0"/>
              <a:t>Sekvenční výluhy – </a:t>
            </a:r>
            <a:r>
              <a:rPr lang="cs-CZ" dirty="0" err="1" smtClean="0"/>
              <a:t>ekotoxicita</a:t>
            </a:r>
            <a:r>
              <a:rPr lang="cs-CZ" dirty="0" smtClean="0"/>
              <a:t> (</a:t>
            </a:r>
            <a:r>
              <a:rPr lang="cs-CZ" i="1" dirty="0" smtClean="0"/>
              <a:t>L. minor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318930" y="597139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2" y="2489753"/>
            <a:ext cx="5550738" cy="3639348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18" y="2489753"/>
            <a:ext cx="5861012" cy="363225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46112" y="1333188"/>
            <a:ext cx="1030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Ukázka výsledků: výluhy betonových kostek ; test </a:t>
            </a:r>
            <a:r>
              <a:rPr lang="cs-CZ" dirty="0" err="1" smtClean="0"/>
              <a:t>ekotoxicity</a:t>
            </a:r>
            <a:r>
              <a:rPr lang="cs-CZ" dirty="0" smtClean="0"/>
              <a:t> se sladkovodní rostlinou</a:t>
            </a:r>
          </a:p>
          <a:p>
            <a:endParaRPr lang="cs-CZ" dirty="0" smtClean="0"/>
          </a:p>
          <a:p>
            <a:r>
              <a:rPr lang="cs-CZ" dirty="0"/>
              <a:t>10% </a:t>
            </a:r>
            <a:r>
              <a:rPr lang="cs-CZ" dirty="0" smtClean="0"/>
              <a:t>výluh											   80% výluh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9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EKOTOXICITU PROVÁDĚT?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660124"/>
            <a:ext cx="9762956" cy="4588275"/>
          </a:xfrm>
        </p:spPr>
        <p:txBody>
          <a:bodyPr/>
          <a:lstStyle/>
          <a:p>
            <a:r>
              <a:rPr lang="cs-CZ" dirty="0" smtClean="0"/>
              <a:t>Pokud materiál přichází do kontaktu s prostředím</a:t>
            </a:r>
          </a:p>
          <a:p>
            <a:r>
              <a:rPr lang="cs-CZ" dirty="0" smtClean="0"/>
              <a:t>Nové směsi</a:t>
            </a:r>
          </a:p>
          <a:p>
            <a:r>
              <a:rPr lang="cs-CZ" dirty="0" smtClean="0"/>
              <a:t>Využití odpadních (toxických?) materiálů </a:t>
            </a:r>
          </a:p>
          <a:p>
            <a:endParaRPr lang="cs-CZ" dirty="0"/>
          </a:p>
          <a:p>
            <a:r>
              <a:rPr lang="cs-CZ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 s ekotoxickým homogenizovaným odpadem/recyklátem?</a:t>
            </a:r>
            <a:endParaRPr lang="cs-CZ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cs-CZ" dirty="0" smtClean="0"/>
              <a:t>Nesmí být uložen na povrchu terénu</a:t>
            </a:r>
          </a:p>
          <a:p>
            <a:pPr lvl="1"/>
            <a:r>
              <a:rPr lang="cs-CZ" dirty="0" smtClean="0"/>
              <a:t>Může být použit jako složka stavební směsi? </a:t>
            </a:r>
          </a:p>
          <a:p>
            <a:pPr lvl="1"/>
            <a:r>
              <a:rPr lang="cs-CZ" dirty="0" err="1" smtClean="0"/>
              <a:t>Solidifikace</a:t>
            </a:r>
            <a:r>
              <a:rPr lang="cs-CZ" dirty="0" smtClean="0"/>
              <a:t> a stabilizace toxických látek v betonu (např. základy staveb)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42652" y="5864555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731146"/>
            <a:ext cx="10251228" cy="4517253"/>
          </a:xfrm>
          <a:noFill/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95000"/>
                  </a:schemeClr>
                </a:solidFill>
              </a:rPr>
              <a:t>Vzorky by měly být louhovány ve formě shodné s budoucím použitím: </a:t>
            </a:r>
            <a:br>
              <a:rPr lang="cs-CZ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drcené vs. monolitické vzorky </a:t>
            </a:r>
          </a:p>
          <a:p>
            <a:r>
              <a:rPr lang="cs-CZ" dirty="0" smtClean="0"/>
              <a:t>Výluhy neupravovat, ale pouze ředit kontrolním médiem</a:t>
            </a:r>
            <a:r>
              <a:rPr lang="cs-CZ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cs-CZ" dirty="0" smtClean="0"/>
              <a:t>(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omezit srážení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Používat dostatečně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citlivé testovací organizmy </a:t>
            </a:r>
          </a:p>
          <a:p>
            <a:r>
              <a:rPr lang="cs-CZ" dirty="0" smtClean="0"/>
              <a:t>Výrazná inhibice, ale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 stimulace růstu </a:t>
            </a:r>
            <a:r>
              <a:rPr lang="cs-CZ" dirty="0" smtClean="0"/>
              <a:t>způsobená výluhem – 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narušení ekologické rovnováhy</a:t>
            </a:r>
          </a:p>
          <a:p>
            <a:r>
              <a:rPr lang="cs-CZ" sz="2800" dirty="0" smtClean="0"/>
              <a:t>Zaměřit pozornost na </a:t>
            </a:r>
            <a:r>
              <a:rPr lang="cs-CZ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výluhy monolitů</a:t>
            </a:r>
          </a:p>
          <a:p>
            <a:r>
              <a:rPr lang="cs-CZ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Navrhnout ředění výluhů a kritéria </a:t>
            </a:r>
            <a:r>
              <a:rPr lang="cs-CZ" sz="2800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ekotoxicity</a:t>
            </a:r>
            <a:r>
              <a:rPr lang="cs-CZ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cs-CZ" sz="28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cs-CZ" sz="28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098264" y="5864555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7456" cy="140053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68" y="1555422"/>
            <a:ext cx="7569095" cy="4730685"/>
          </a:xfr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034467" y="5819836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231" y="336759"/>
            <a:ext cx="11623248" cy="1400530"/>
          </a:xfrm>
        </p:spPr>
        <p:txBody>
          <a:bodyPr/>
          <a:lstStyle/>
          <a:p>
            <a:r>
              <a:rPr lang="cs-CZ" sz="4000" dirty="0"/>
              <a:t>ÚVOD: KDY HODNOTIT EKOTOXICITU VZORKŮ?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7" y="1305650"/>
            <a:ext cx="9431485" cy="5106082"/>
          </a:xfrm>
          <a:prstGeom prst="rect">
            <a:avLst/>
          </a:prstGeom>
          <a:solidFill>
            <a:schemeClr val="accent3">
              <a:lumMod val="20000"/>
              <a:lumOff val="80000"/>
              <a:alpha val="96000"/>
            </a:schemeClr>
          </a:solidFill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261069" y="5980092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463206" y="2015740"/>
            <a:ext cx="1438183" cy="974838"/>
            <a:chOff x="3463206" y="2015740"/>
            <a:chExt cx="1438183" cy="974838"/>
          </a:xfrm>
        </p:grpSpPr>
        <p:sp>
          <p:nvSpPr>
            <p:cNvPr id="9" name="Oválný bublinový popisek 8"/>
            <p:cNvSpPr/>
            <p:nvPr/>
          </p:nvSpPr>
          <p:spPr>
            <a:xfrm rot="19832097" flipH="1">
              <a:off x="3463206" y="2015740"/>
              <a:ext cx="1438183" cy="974838"/>
            </a:xfrm>
            <a:prstGeom prst="wedgeEllipseCallou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932068" y="2118438"/>
              <a:ext cx="5004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400" b="1" dirty="0" smtClean="0">
                  <a:solidFill>
                    <a:srgbClr val="C00000"/>
                  </a:solidFill>
                </a:rPr>
                <a:t>?</a:t>
              </a:r>
              <a:endParaRPr lang="cs-CZ" sz="4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7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673" y="313041"/>
            <a:ext cx="10972801" cy="1280890"/>
          </a:xfrm>
        </p:spPr>
        <p:txBody>
          <a:bodyPr/>
          <a:lstStyle/>
          <a:p>
            <a:r>
              <a:rPr lang="cs-CZ" sz="4000" dirty="0"/>
              <a:t>VZORKY PRO HODNOCENÍ EKOTOXICITY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12" y="1819921"/>
            <a:ext cx="10972800" cy="49537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sz="2300" dirty="0" smtClean="0"/>
              <a:t>stavební odpad</a:t>
            </a:r>
            <a:r>
              <a:rPr lang="cs-CZ" sz="2300" dirty="0"/>
              <a:t>	     </a:t>
            </a:r>
            <a:r>
              <a:rPr lang="cs-CZ" sz="2300" dirty="0" smtClean="0"/>
              <a:t> 	  jiný odpad (sklo)     </a:t>
            </a:r>
            <a:r>
              <a:rPr lang="cs-CZ" sz="2300" dirty="0"/>
              <a:t>	    	</a:t>
            </a:r>
            <a:r>
              <a:rPr lang="cs-CZ" sz="2300" dirty="0" smtClean="0"/>
              <a:t>           stavební výrobky</a:t>
            </a:r>
            <a:r>
              <a:rPr lang="cs-CZ" sz="2300" dirty="0"/>
              <a:t>			       	     </a:t>
            </a:r>
            <a:r>
              <a:rPr lang="cs-CZ" sz="2300" dirty="0" smtClean="0"/>
              <a:t>	     recyklát</a:t>
            </a:r>
            <a:r>
              <a:rPr lang="cs-CZ" sz="2300" dirty="0"/>
              <a:t>	</a:t>
            </a: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		    </a:t>
            </a:r>
          </a:p>
          <a:p>
            <a:pPr marL="0" indent="0">
              <a:buNone/>
            </a:pPr>
            <a:r>
              <a:rPr lang="cs-CZ" dirty="0"/>
              <a:t>								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							</a:t>
            </a:r>
          </a:p>
          <a:p>
            <a:pPr marL="0" indent="0">
              <a:buNone/>
            </a:pPr>
            <a:r>
              <a:rPr lang="cs-CZ" dirty="0" smtClean="0"/>
              <a:t>											</a:t>
            </a:r>
            <a:r>
              <a:rPr lang="cs-CZ" sz="2600" dirty="0" smtClean="0"/>
              <a:t>výluhy</a:t>
            </a:r>
          </a:p>
          <a:p>
            <a:pPr marL="0" indent="0" algn="ctr">
              <a:buNone/>
            </a:pPr>
            <a:r>
              <a:rPr lang="cs-CZ" sz="2600" dirty="0" smtClean="0"/>
              <a:t>									ekotoxikologické </a:t>
            </a:r>
            <a:r>
              <a:rPr lang="cs-CZ" sz="2600" dirty="0"/>
              <a:t>biotesty	</a:t>
            </a:r>
            <a:r>
              <a:rPr lang="cs-CZ" dirty="0"/>
              <a:t>																	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052374" y="5916997"/>
            <a:ext cx="838199" cy="767687"/>
          </a:xfrm>
        </p:spPr>
        <p:txBody>
          <a:bodyPr/>
          <a:lstStyle/>
          <a:p>
            <a:r>
              <a:rPr lang="cs-CZ" dirty="0"/>
              <a:t>3</a:t>
            </a:r>
            <a:endParaRPr lang="en-US" dirty="0"/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5524470" y="2387010"/>
            <a:ext cx="921206" cy="6195578"/>
          </a:xfrm>
          <a:prstGeom prst="rightBrace">
            <a:avLst/>
          </a:prstGeom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471820">
            <a:off x="2699769" y="4533099"/>
            <a:ext cx="947666" cy="339365"/>
          </a:xfrm>
          <a:prstGeom prst="rightArrow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 rot="7640700">
            <a:off x="7865846" y="4291274"/>
            <a:ext cx="947666" cy="339365"/>
          </a:xfrm>
          <a:prstGeom prst="rightArrow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 rot="5400000">
            <a:off x="5719300" y="4322704"/>
            <a:ext cx="523646" cy="355177"/>
          </a:xfrm>
          <a:prstGeom prst="rightArrow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3752"/>
          <a:stretch/>
        </p:blipFill>
        <p:spPr>
          <a:xfrm>
            <a:off x="9377583" y="1568094"/>
            <a:ext cx="2285243" cy="21476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8" y="1593931"/>
            <a:ext cx="2161427" cy="212185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3074" r="5857" b="3360"/>
          <a:stretch/>
        </p:blipFill>
        <p:spPr>
          <a:xfrm>
            <a:off x="4953208" y="1568094"/>
            <a:ext cx="2036008" cy="21476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00" y="1593931"/>
            <a:ext cx="2132375" cy="21218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5687" r="3567" b="8308"/>
          <a:stretch/>
        </p:blipFill>
        <p:spPr>
          <a:xfrm>
            <a:off x="7070225" y="1568095"/>
            <a:ext cx="2196059" cy="21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LOUHOVÁNÍ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546756" y="1527142"/>
          <a:ext cx="11001080" cy="44114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81285">
                  <a:extLst>
                    <a:ext uri="{9D8B030D-6E8A-4147-A177-3AD203B41FA5}">
                      <a16:colId xmlns:a16="http://schemas.microsoft.com/office/drawing/2014/main" val="3610668826"/>
                    </a:ext>
                  </a:extLst>
                </a:gridCol>
                <a:gridCol w="1992653">
                  <a:extLst>
                    <a:ext uri="{9D8B030D-6E8A-4147-A177-3AD203B41FA5}">
                      <a16:colId xmlns:a16="http://schemas.microsoft.com/office/drawing/2014/main" val="1040510264"/>
                    </a:ext>
                  </a:extLst>
                </a:gridCol>
                <a:gridCol w="1935731">
                  <a:extLst>
                    <a:ext uri="{9D8B030D-6E8A-4147-A177-3AD203B41FA5}">
                      <a16:colId xmlns:a16="http://schemas.microsoft.com/office/drawing/2014/main" val="3353005106"/>
                    </a:ext>
                  </a:extLst>
                </a:gridCol>
                <a:gridCol w="1609914">
                  <a:extLst>
                    <a:ext uri="{9D8B030D-6E8A-4147-A177-3AD203B41FA5}">
                      <a16:colId xmlns:a16="http://schemas.microsoft.com/office/drawing/2014/main" val="830824938"/>
                    </a:ext>
                  </a:extLst>
                </a:gridCol>
                <a:gridCol w="3181497">
                  <a:extLst>
                    <a:ext uri="{9D8B030D-6E8A-4147-A177-3AD203B41FA5}">
                      <a16:colId xmlns:a16="http://schemas.microsoft.com/office/drawing/2014/main" val="4203228012"/>
                    </a:ext>
                  </a:extLst>
                </a:gridCol>
              </a:tblGrid>
              <a:tr h="9671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 vzorku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Způsob louhování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Doba louhování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Poměr vyluhovací kapaliny a pevného vzorku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878974"/>
                  </a:ext>
                </a:extLst>
              </a:tr>
              <a:tr h="64479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ČSN EN 12457-4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Homogenizovaný (odpad)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třepačce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100 g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909934"/>
                  </a:ext>
                </a:extLst>
              </a:tr>
              <a:tr h="64479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ČSN P CEN/TS 15862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Monolit (odpad)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Statický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h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1 cm</a:t>
                      </a:r>
                      <a:r>
                        <a:rPr lang="cs-CZ" sz="1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945009"/>
                  </a:ext>
                </a:extLst>
              </a:tr>
              <a:tr h="9671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ČSN P CEN/TS 16637-2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Monolit (stavební výrobek)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Statický s výměnou kapaliny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kroků, </a:t>
                      </a:r>
                      <a:b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dní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1 cm</a:t>
                      </a:r>
                      <a:r>
                        <a:rPr lang="cs-CZ" sz="1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132898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46111" y="6080289"/>
            <a:ext cx="6550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* - Pro deskové a tabulové výrobky může být aplikován nižší poměr.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11210379" y="5938572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8212" y="1188791"/>
            <a:ext cx="11315567" cy="519706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sz="2400" u="sng" dirty="0" smtClean="0"/>
              <a:t>Producenti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jednobuněčné řasy(A), klíčivost semen (B), vodní rostliny (okřehek)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sz="2400" u="sng" dirty="0" smtClean="0"/>
              <a:t>Konzumenti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vodní korýši (perloočky -</a:t>
            </a:r>
            <a:r>
              <a:rPr lang="cs-CZ" sz="2400" i="1" dirty="0" smtClean="0"/>
              <a:t> </a:t>
            </a:r>
            <a:r>
              <a:rPr lang="cs-CZ" sz="2400" dirty="0" smtClean="0"/>
              <a:t>C)</a:t>
            </a:r>
            <a:endParaRPr lang="cs-CZ" sz="2400" i="1" dirty="0" smtClean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sz="2400" u="sng" dirty="0" smtClean="0"/>
              <a:t>Rozkladači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luminiscenční bakterie</a:t>
            </a:r>
            <a:r>
              <a:rPr lang="cs-CZ" sz="2400" i="1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D); kvasinky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u="sng" dirty="0" smtClean="0"/>
              <a:t>Sledovaná odezva</a:t>
            </a:r>
            <a:r>
              <a:rPr lang="cs-CZ" sz="2400" dirty="0" smtClean="0"/>
              <a:t>: obvykle přežití/úhyn; rychlost růstu (reprodukce)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289" y="245513"/>
            <a:ext cx="10892297" cy="858437"/>
          </a:xfrm>
        </p:spPr>
        <p:txBody>
          <a:bodyPr/>
          <a:lstStyle/>
          <a:p>
            <a:r>
              <a:rPr lang="cs-CZ" sz="4000" dirty="0" smtClean="0"/>
              <a:t>TESTOVACÍ ORGANISMY V EKOTOXIKOLOGII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4733365" y="-119664"/>
            <a:ext cx="70646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dirty="0"/>
              <a:t>			  </a:t>
            </a:r>
          </a:p>
          <a:p>
            <a:pPr>
              <a:buNone/>
            </a:pPr>
            <a:r>
              <a:rPr lang="cs-CZ" sz="2400" dirty="0"/>
              <a:t>		</a:t>
            </a:r>
            <a:endParaRPr lang="cs-CZ" sz="2000" dirty="0"/>
          </a:p>
          <a:p>
            <a:r>
              <a:rPr lang="cs-CZ" sz="2000" dirty="0"/>
              <a:t>	</a:t>
            </a:r>
            <a:r>
              <a:rPr lang="cs-CZ" sz="2000" dirty="0" smtClean="0"/>
              <a:t>							</a:t>
            </a:r>
            <a:endParaRPr lang="en-GB" sz="2000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756038" y="4807762"/>
            <a:ext cx="10733548" cy="1868906"/>
            <a:chOff x="1318519" y="4298148"/>
            <a:chExt cx="10733548" cy="1868906"/>
          </a:xfrm>
        </p:grpSpPr>
        <p:grpSp>
          <p:nvGrpSpPr>
            <p:cNvPr id="21" name="Skupina 20"/>
            <p:cNvGrpSpPr/>
            <p:nvPr/>
          </p:nvGrpSpPr>
          <p:grpSpPr>
            <a:xfrm>
              <a:off x="1318519" y="4298148"/>
              <a:ext cx="10693668" cy="1860598"/>
              <a:chOff x="1318520" y="3786490"/>
              <a:chExt cx="10693668" cy="1860598"/>
            </a:xfrm>
          </p:grpSpPr>
          <p:pic>
            <p:nvPicPr>
              <p:cNvPr id="15" name="Obrázek 14" descr="Vibrio 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38483" y="3786490"/>
                <a:ext cx="2473705" cy="1852891"/>
              </a:xfrm>
              <a:prstGeom prst="rect">
                <a:avLst/>
              </a:prstGeom>
            </p:spPr>
          </p:pic>
          <p:grpSp>
            <p:nvGrpSpPr>
              <p:cNvPr id="20" name="Skupina 19"/>
              <p:cNvGrpSpPr/>
              <p:nvPr/>
            </p:nvGrpSpPr>
            <p:grpSpPr>
              <a:xfrm>
                <a:off x="1318520" y="3788818"/>
                <a:ext cx="8437677" cy="1858270"/>
                <a:chOff x="1318520" y="3788818"/>
                <a:chExt cx="8437677" cy="185827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7283942" y="3788818"/>
                  <a:ext cx="2472255" cy="1852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" name="Obrázek 12" descr="chlorella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0800000">
                  <a:off x="1318520" y="3791144"/>
                  <a:ext cx="2729330" cy="1855944"/>
                </a:xfrm>
                <a:prstGeom prst="rect">
                  <a:avLst/>
                </a:prstGeom>
              </p:spPr>
            </p:pic>
            <p:grpSp>
              <p:nvGrpSpPr>
                <p:cNvPr id="19" name="Skupina 18"/>
                <p:cNvGrpSpPr/>
                <p:nvPr/>
              </p:nvGrpSpPr>
              <p:grpSpPr>
                <a:xfrm>
                  <a:off x="3327469" y="3794810"/>
                  <a:ext cx="3956473" cy="1852278"/>
                  <a:chOff x="3002654" y="3790832"/>
                  <a:chExt cx="3956473" cy="1852278"/>
                </a:xfrm>
              </p:grpSpPr>
              <p:grpSp>
                <p:nvGrpSpPr>
                  <p:cNvPr id="16" name="Skupina 15"/>
                  <p:cNvGrpSpPr/>
                  <p:nvPr/>
                </p:nvGrpSpPr>
                <p:grpSpPr>
                  <a:xfrm>
                    <a:off x="3002654" y="3790832"/>
                    <a:ext cx="3956473" cy="1852278"/>
                    <a:chOff x="861304" y="3835802"/>
                    <a:chExt cx="4495875" cy="2559920"/>
                  </a:xfrm>
                </p:grpSpPr>
                <p:pic>
                  <p:nvPicPr>
                    <p:cNvPr id="17" name="Picture 3" descr="semeno+sinapi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117913" y="3835802"/>
                      <a:ext cx="3239266" cy="25599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" name="Zástupný symbol pro obsah 3" descr="hořčice_hanka.jpg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861304" y="3835802"/>
                      <a:ext cx="3179166" cy="25547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" name="Zástupný symbol pro obsah 3" descr="kytky_hodnocení.jp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>
                  <a:xfrm>
                    <a:off x="4177534" y="4571145"/>
                    <a:ext cx="1622859" cy="1068236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2" name="TextovéPole 21"/>
            <p:cNvSpPr txBox="1"/>
            <p:nvPr/>
          </p:nvSpPr>
          <p:spPr>
            <a:xfrm>
              <a:off x="2975878" y="5797722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A</a:t>
              </a:r>
              <a:endParaRPr lang="cs-CZ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898477" y="579772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bg1"/>
                  </a:solidFill>
                </a:rPr>
                <a:t>B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387555" y="5781707"/>
              <a:ext cx="266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</a:t>
              </a:r>
              <a:r>
                <a:rPr lang="cs-CZ" dirty="0" smtClean="0">
                  <a:solidFill>
                    <a:schemeClr val="bg1"/>
                  </a:solidFill>
                </a:rPr>
                <a:t>					</a:t>
              </a:r>
              <a:r>
                <a:rPr lang="cs-CZ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</a:t>
              </a:r>
              <a:endParaRPr lang="cs-CZ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391503" y="6086855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38F64-6D24-4FF1-ABD9-435EF265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182219"/>
            <a:ext cx="10915650" cy="1400530"/>
          </a:xfrm>
        </p:spPr>
        <p:txBody>
          <a:bodyPr/>
          <a:lstStyle/>
          <a:p>
            <a:r>
              <a:rPr lang="cs-CZ" sz="4000" dirty="0"/>
              <a:t>ÚPRAVY VÝLUHŮ PRO EKOTOXIKOLOGII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BC22B-0402-4A08-A02C-3F28DBDE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45" y="1417023"/>
            <a:ext cx="8946541" cy="52742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Přidání živných solí </a:t>
            </a:r>
            <a:r>
              <a:rPr lang="cs-CZ" dirty="0" smtClean="0"/>
              <a:t>(~ </a:t>
            </a:r>
            <a:r>
              <a:rPr lang="cs-CZ" dirty="0"/>
              <a:t>kontrolnímu roztoku)</a:t>
            </a:r>
          </a:p>
          <a:p>
            <a:pPr lvl="6"/>
            <a:r>
              <a:rPr lang="cs-CZ" sz="2000" dirty="0"/>
              <a:t>(Úprava pH</a:t>
            </a:r>
            <a:r>
              <a:rPr lang="cs-CZ" sz="2000" dirty="0" smtClean="0"/>
              <a:t>) </a:t>
            </a:r>
            <a:r>
              <a:rPr lang="cs-CZ" sz="1800" dirty="0" smtClean="0"/>
              <a:t>		</a:t>
            </a:r>
            <a:br>
              <a:rPr lang="cs-CZ" sz="1800" dirty="0" smtClean="0"/>
            </a:br>
            <a:r>
              <a:rPr lang="cs-CZ" sz="1800" dirty="0" smtClean="0"/>
              <a:t>			</a:t>
            </a:r>
            <a:r>
              <a:rPr lang="cs-CZ" dirty="0" smtClean="0"/>
              <a:t>			</a:t>
            </a:r>
            <a:endParaRPr lang="cs-CZ" dirty="0" smtClean="0">
              <a:solidFill>
                <a:srgbClr val="FF990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600" dirty="0"/>
          </a:p>
          <a:p>
            <a:r>
              <a:rPr lang="cs-CZ" dirty="0"/>
              <a:t>Ředění – koncentrační řada (100 </a:t>
            </a:r>
            <a:r>
              <a:rPr lang="cs-CZ" dirty="0" smtClean="0"/>
              <a:t>; </a:t>
            </a:r>
            <a:r>
              <a:rPr lang="cs-CZ" dirty="0"/>
              <a:t>50 </a:t>
            </a:r>
            <a:r>
              <a:rPr lang="cs-CZ" dirty="0" smtClean="0"/>
              <a:t>; </a:t>
            </a:r>
            <a:r>
              <a:rPr lang="cs-CZ" dirty="0"/>
              <a:t>25 </a:t>
            </a:r>
            <a:r>
              <a:rPr lang="cs-CZ" dirty="0" smtClean="0"/>
              <a:t>; </a:t>
            </a:r>
            <a:r>
              <a:rPr lang="cs-CZ" dirty="0"/>
              <a:t>12,5</a:t>
            </a:r>
            <a:r>
              <a:rPr lang="cs-CZ" dirty="0" smtClean="0"/>
              <a:t>…)</a:t>
            </a:r>
          </a:p>
          <a:p>
            <a:pPr lvl="1"/>
            <a:r>
              <a:rPr lang="cs-CZ" sz="1900" dirty="0" smtClean="0"/>
              <a:t>1 vybraná koncentrace (100 </a:t>
            </a:r>
            <a:r>
              <a:rPr lang="cs-CZ" sz="1900" dirty="0"/>
              <a:t>%, 50 %, 10 </a:t>
            </a:r>
            <a:r>
              <a:rPr lang="cs-CZ" sz="1900" dirty="0" smtClean="0"/>
              <a:t>%...)</a:t>
            </a:r>
          </a:p>
          <a:p>
            <a:pPr lvl="1"/>
            <a:endParaRPr lang="cs-CZ" sz="1300" dirty="0" smtClean="0"/>
          </a:p>
          <a:p>
            <a:pPr marL="57150" indent="0">
              <a:buNone/>
            </a:pP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 obrázcích vodní rostlina okřehek (</a:t>
            </a:r>
            <a:r>
              <a:rPr lang="cs-CZ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Lemna</a:t>
            </a:r>
            <a:r>
              <a:rPr lang="cs-CZ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minor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cs-CZ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7E5F18-7D19-4E7D-85D1-DB6D0F38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165" y="5682116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526AD9-2024-471F-A678-4F6F35248695}"/>
              </a:ext>
            </a:extLst>
          </p:cNvPr>
          <p:cNvSpPr txBox="1"/>
          <p:nvPr/>
        </p:nvSpPr>
        <p:spPr>
          <a:xfrm>
            <a:off x="4166199" y="2960178"/>
            <a:ext cx="330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Vznik sraženin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sz="2000" dirty="0"/>
              <a:t>Změna </a:t>
            </a:r>
            <a:r>
              <a:rPr lang="cs-CZ" sz="2000" dirty="0" err="1" smtClean="0"/>
              <a:t>biodostupnosti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(Látek z výluhu? Živin?) </a:t>
            </a:r>
            <a:endParaRPr lang="cs-CZ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936042" y="2789438"/>
            <a:ext cx="2068937" cy="1937690"/>
            <a:chOff x="422404" y="2876277"/>
            <a:chExt cx="2068937" cy="193769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04" y="2876277"/>
              <a:ext cx="2068937" cy="1858811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646111" y="4460024"/>
              <a:ext cx="104387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700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kontrola</a:t>
              </a:r>
              <a:endParaRPr lang="cs-CZ" sz="1700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7739550" y="988543"/>
            <a:ext cx="4058924" cy="5704488"/>
            <a:chOff x="7739550" y="988543"/>
            <a:chExt cx="4058924" cy="5704488"/>
          </a:xfrm>
        </p:grpSpPr>
        <p:sp>
          <p:nvSpPr>
            <p:cNvPr id="18" name="Obdélník 17"/>
            <p:cNvSpPr/>
            <p:nvPr/>
          </p:nvSpPr>
          <p:spPr>
            <a:xfrm>
              <a:off x="7739550" y="1008668"/>
              <a:ext cx="4058924" cy="5682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Originální výluh</a:t>
              </a:r>
              <a:endParaRPr lang="cs-CZ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7739550" y="1338990"/>
              <a:ext cx="4058924" cy="5354041"/>
              <a:chOff x="7560440" y="1207015"/>
              <a:chExt cx="4158047" cy="5459424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7560440" y="1207015"/>
                <a:ext cx="4158047" cy="3717056"/>
                <a:chOff x="7539393" y="1819343"/>
                <a:chExt cx="4158047" cy="3717056"/>
              </a:xfrm>
            </p:grpSpPr>
            <p:grpSp>
              <p:nvGrpSpPr>
                <p:cNvPr id="11" name="Skupina 10"/>
                <p:cNvGrpSpPr/>
                <p:nvPr/>
              </p:nvGrpSpPr>
              <p:grpSpPr>
                <a:xfrm>
                  <a:off x="7539393" y="1819343"/>
                  <a:ext cx="4158047" cy="3716489"/>
                  <a:chOff x="7539393" y="1809716"/>
                  <a:chExt cx="4158047" cy="3716489"/>
                </a:xfrm>
              </p:grpSpPr>
              <p:pic>
                <p:nvPicPr>
                  <p:cNvPr id="7" name="Obrázek 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39393" y="1809716"/>
                    <a:ext cx="2079024" cy="1867873"/>
                  </a:xfrm>
                  <a:prstGeom prst="rect">
                    <a:avLst/>
                  </a:prstGeom>
                </p:spPr>
              </p:pic>
              <p:pic>
                <p:nvPicPr>
                  <p:cNvPr id="8" name="Obrázek 7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18417" y="1809716"/>
                    <a:ext cx="2079023" cy="1867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Obrázek 8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39393" y="3677588"/>
                    <a:ext cx="2079024" cy="18486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Obrázek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8417" y="3687783"/>
                  <a:ext cx="2079023" cy="1848616"/>
                </a:xfrm>
                <a:prstGeom prst="rect">
                  <a:avLst/>
                </a:prstGeom>
              </p:spPr>
            </p:pic>
          </p:grpSp>
          <p:pic>
            <p:nvPicPr>
              <p:cNvPr id="13" name="Obrázek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0440" y="4923504"/>
                <a:ext cx="2079024" cy="1741132"/>
              </a:xfrm>
              <a:prstGeom prst="rect">
                <a:avLst/>
              </a:prstGeom>
            </p:spPr>
          </p:pic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464" y="4925307"/>
                <a:ext cx="2079023" cy="1741132"/>
              </a:xfrm>
              <a:prstGeom prst="rect">
                <a:avLst/>
              </a:prstGeom>
            </p:spPr>
          </p:pic>
        </p:grpSp>
        <p:sp>
          <p:nvSpPr>
            <p:cNvPr id="19" name="TextovéPole 18"/>
            <p:cNvSpPr txBox="1"/>
            <p:nvPr/>
          </p:nvSpPr>
          <p:spPr>
            <a:xfrm>
              <a:off x="7754220" y="988543"/>
              <a:ext cx="404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Originální výluh	   	   Přidání živin</a:t>
              </a:r>
              <a:endParaRPr lang="cs-CZ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3" name="Pravá složená závorka 22"/>
          <p:cNvSpPr/>
          <p:nvPr/>
        </p:nvSpPr>
        <p:spPr>
          <a:xfrm rot="3340810">
            <a:off x="5389105" y="1459777"/>
            <a:ext cx="333899" cy="1196077"/>
          </a:xfrm>
          <a:prstGeom prst="rightBrace">
            <a:avLst/>
          </a:prstGeom>
          <a:noFill/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5820318" y="3492925"/>
            <a:ext cx="155949" cy="307428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prava 26"/>
          <p:cNvSpPr/>
          <p:nvPr/>
        </p:nvSpPr>
        <p:spPr>
          <a:xfrm>
            <a:off x="9624303" y="1120875"/>
            <a:ext cx="487914" cy="13870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5815225" y="2580538"/>
            <a:ext cx="155949" cy="307428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99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657579" y="213899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PROBLÉM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683" y="290643"/>
            <a:ext cx="10562359" cy="1400530"/>
          </a:xfrm>
        </p:spPr>
        <p:txBody>
          <a:bodyPr/>
          <a:lstStyle/>
          <a:p>
            <a:r>
              <a:rPr lang="cs-CZ" dirty="0" smtClean="0"/>
              <a:t>ÚPRAVY VÝLUHŮ: OBOHACENÍ ŽIVINAMI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1" y="1329179"/>
            <a:ext cx="10180574" cy="5528821"/>
          </a:xfrm>
        </p:spPr>
        <p:txBody>
          <a:bodyPr>
            <a:normAutofit/>
          </a:bodyPr>
          <a:lstStyle/>
          <a:p>
            <a:r>
              <a:rPr lang="cs-CZ" dirty="0" smtClean="0"/>
              <a:t>Živiny v kontrolním médiu jsou v nadbytku (stačí 20 % média, tedy 80% vzorek)</a:t>
            </a:r>
          </a:p>
          <a:p>
            <a:endParaRPr lang="cs-CZ" sz="12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0 % </a:t>
            </a:r>
            <a:r>
              <a:rPr lang="cs-CZ" dirty="0" smtClean="0"/>
              <a:t>(kontrola)</a:t>
            </a:r>
            <a:r>
              <a:rPr lang="cs-CZ" dirty="0"/>
              <a:t>	 51 % H</a:t>
            </a:r>
            <a:r>
              <a:rPr lang="cs-CZ" baseline="-25000" dirty="0"/>
              <a:t>2</a:t>
            </a:r>
            <a:r>
              <a:rPr lang="cs-CZ" dirty="0"/>
              <a:t>O 		 64 % H</a:t>
            </a:r>
            <a:r>
              <a:rPr lang="cs-CZ" baseline="-25000" dirty="0"/>
              <a:t>2</a:t>
            </a:r>
            <a:r>
              <a:rPr lang="cs-CZ" dirty="0"/>
              <a:t>O 		 80 % H</a:t>
            </a:r>
            <a:r>
              <a:rPr lang="cs-CZ" baseline="-25000" dirty="0"/>
              <a:t>2</a:t>
            </a:r>
            <a:r>
              <a:rPr lang="cs-CZ" dirty="0"/>
              <a:t>O 		 100 %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dirty="0" smtClean="0"/>
              <a:t>		statisticky se neliší od kontroly		</a:t>
            </a:r>
            <a:r>
              <a:rPr lang="cs-CZ" dirty="0"/>
              <a:t>	</a:t>
            </a:r>
            <a:r>
              <a:rPr lang="cs-CZ" dirty="0" smtClean="0"/>
              <a:t>vysoce inhibiční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196545" y="3518604"/>
            <a:ext cx="9045744" cy="1825753"/>
            <a:chOff x="1214299" y="3944732"/>
            <a:chExt cx="9045744" cy="1825753"/>
          </a:xfrm>
        </p:grpSpPr>
        <p:grpSp>
          <p:nvGrpSpPr>
            <p:cNvPr id="9" name="Skupina 8"/>
            <p:cNvGrpSpPr/>
            <p:nvPr/>
          </p:nvGrpSpPr>
          <p:grpSpPr>
            <a:xfrm>
              <a:off x="1214299" y="3944732"/>
              <a:ext cx="7235011" cy="1825753"/>
              <a:chOff x="1214299" y="3944732"/>
              <a:chExt cx="7235011" cy="1825753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4299" y="3944732"/>
                <a:ext cx="1812987" cy="1823487"/>
              </a:xfrm>
              <a:prstGeom prst="rect">
                <a:avLst/>
              </a:prstGeom>
            </p:spPr>
          </p:pic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7286" y="3944732"/>
                <a:ext cx="1812987" cy="1823487"/>
              </a:xfrm>
              <a:prstGeom prst="rect">
                <a:avLst/>
              </a:prstGeom>
            </p:spPr>
          </p:pic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273" y="3944732"/>
                <a:ext cx="1812987" cy="1823487"/>
              </a:xfrm>
              <a:prstGeom prst="rect">
                <a:avLst/>
              </a:prstGeom>
            </p:spPr>
          </p:pic>
          <p:pic>
            <p:nvPicPr>
              <p:cNvPr id="7" name="Obrázek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4070" y="3944732"/>
                <a:ext cx="1815240" cy="1825753"/>
              </a:xfrm>
              <a:prstGeom prst="rect">
                <a:avLst/>
              </a:prstGeom>
            </p:spPr>
          </p:pic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056" y="3944732"/>
              <a:ext cx="1812987" cy="1823487"/>
            </a:xfrm>
            <a:prstGeom prst="rect">
              <a:avLst/>
            </a:prstGeom>
          </p:spPr>
        </p:pic>
      </p:grpSp>
      <p:sp>
        <p:nvSpPr>
          <p:cNvPr id="11" name="Zaoblený obdélník 10"/>
          <p:cNvSpPr/>
          <p:nvPr/>
        </p:nvSpPr>
        <p:spPr>
          <a:xfrm>
            <a:off x="2920753" y="3453414"/>
            <a:ext cx="5508549" cy="3009530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8429302" y="3453414"/>
            <a:ext cx="2206147" cy="30095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1092649" y="5838690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424308" y="1977463"/>
            <a:ext cx="8539482" cy="1377766"/>
            <a:chOff x="538188" y="2694613"/>
            <a:chExt cx="8539482" cy="1377766"/>
          </a:xfrm>
        </p:grpSpPr>
        <p:sp>
          <p:nvSpPr>
            <p:cNvPr id="18" name="Zaoblený obdélník 17"/>
            <p:cNvSpPr/>
            <p:nvPr/>
          </p:nvSpPr>
          <p:spPr>
            <a:xfrm>
              <a:off x="538188" y="2733773"/>
              <a:ext cx="1357460" cy="133860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Kontrolní médium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2405853" y="2733773"/>
              <a:ext cx="1357460" cy="133860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aoblený obdélník 19"/>
            <p:cNvSpPr/>
            <p:nvPr/>
          </p:nvSpPr>
          <p:spPr>
            <a:xfrm>
              <a:off x="4209069" y="2733773"/>
              <a:ext cx="1357460" cy="133860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6009588" y="2717696"/>
              <a:ext cx="1357460" cy="133860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Zaoblený obdélník 21"/>
            <p:cNvSpPr/>
            <p:nvPr/>
          </p:nvSpPr>
          <p:spPr>
            <a:xfrm>
              <a:off x="7720210" y="2694613"/>
              <a:ext cx="1357460" cy="133860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H</a:t>
              </a:r>
              <a:r>
                <a:rPr lang="cs-CZ" baseline="-25000" dirty="0" smtClean="0"/>
                <a:t>2</a:t>
              </a:r>
              <a:r>
                <a:rPr lang="cs-CZ" dirty="0" smtClean="0"/>
                <a:t>O</a:t>
              </a:r>
              <a:br>
                <a:rPr lang="cs-CZ" dirty="0" smtClean="0"/>
              </a:br>
              <a:r>
                <a:rPr lang="cs-CZ" dirty="0" smtClean="0"/>
                <a:t>(vzorek)</a:t>
              </a:r>
              <a:endParaRPr lang="cs-CZ" dirty="0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6016658" y="3038208"/>
              <a:ext cx="1343319" cy="101809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80 %</a:t>
              </a:r>
              <a:endParaRPr lang="cs-CZ" dirty="0"/>
            </a:p>
          </p:txBody>
        </p:sp>
        <p:sp>
          <p:nvSpPr>
            <p:cNvPr id="24" name="Zaoblený obdélník 23"/>
            <p:cNvSpPr/>
            <p:nvPr/>
          </p:nvSpPr>
          <p:spPr>
            <a:xfrm>
              <a:off x="4216139" y="3223967"/>
              <a:ext cx="1343319" cy="8484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64 %</a:t>
              </a:r>
              <a:endParaRPr lang="cs-CZ" dirty="0"/>
            </a:p>
          </p:txBody>
        </p:sp>
      </p:grpSp>
      <p:sp>
        <p:nvSpPr>
          <p:cNvPr id="17" name="Zaoblený obdélník 16"/>
          <p:cNvSpPr/>
          <p:nvPr/>
        </p:nvSpPr>
        <p:spPr>
          <a:xfrm>
            <a:off x="3300392" y="2648932"/>
            <a:ext cx="1343319" cy="6985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51 %</a:t>
            </a:r>
            <a:endParaRPr lang="cs-CZ" dirty="0"/>
          </a:p>
        </p:txBody>
      </p:sp>
      <p:sp>
        <p:nvSpPr>
          <p:cNvPr id="13" name="Šipka doleva 12"/>
          <p:cNvSpPr/>
          <p:nvPr/>
        </p:nvSpPr>
        <p:spPr>
          <a:xfrm>
            <a:off x="8351742" y="2594434"/>
            <a:ext cx="177028" cy="150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eva 24"/>
          <p:cNvSpPr/>
          <p:nvPr/>
        </p:nvSpPr>
        <p:spPr>
          <a:xfrm>
            <a:off x="6599102" y="2610511"/>
            <a:ext cx="177028" cy="150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eva 25"/>
          <p:cNvSpPr/>
          <p:nvPr/>
        </p:nvSpPr>
        <p:spPr>
          <a:xfrm>
            <a:off x="4776938" y="2596832"/>
            <a:ext cx="177028" cy="150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eva 26"/>
          <p:cNvSpPr/>
          <p:nvPr/>
        </p:nvSpPr>
        <p:spPr>
          <a:xfrm>
            <a:off x="2949799" y="2596498"/>
            <a:ext cx="177028" cy="150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0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511" y="431638"/>
            <a:ext cx="11421992" cy="1280890"/>
          </a:xfrm>
        </p:spPr>
        <p:txBody>
          <a:bodyPr/>
          <a:lstStyle/>
          <a:p>
            <a:r>
              <a:rPr lang="cs-CZ" dirty="0"/>
              <a:t> SEKVENČNÍ VÝLUHY STAVEBNÍCH VÝROBKŮ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15163" y="1870302"/>
            <a:ext cx="6016859" cy="39147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ČSN </a:t>
            </a:r>
            <a:r>
              <a:rPr lang="en-GB" dirty="0"/>
              <a:t>EN 16637-2</a:t>
            </a:r>
            <a:r>
              <a:rPr lang="cs-CZ" dirty="0"/>
              <a:t> (2015)</a:t>
            </a:r>
          </a:p>
          <a:p>
            <a:r>
              <a:rPr lang="cs-CZ" dirty="0"/>
              <a:t>Monolity</a:t>
            </a:r>
          </a:p>
          <a:p>
            <a:r>
              <a:rPr lang="cs-CZ" dirty="0"/>
              <a:t>8 kroků celkem</a:t>
            </a:r>
          </a:p>
          <a:p>
            <a:r>
              <a:rPr lang="cs-CZ" dirty="0"/>
              <a:t>Výměna vody po každém kroku</a:t>
            </a:r>
          </a:p>
          <a:p>
            <a:endParaRPr lang="cs-CZ" dirty="0"/>
          </a:p>
          <a:p>
            <a:r>
              <a:rPr lang="cs-CZ" dirty="0" err="1"/>
              <a:t>Mezilaboratormí</a:t>
            </a:r>
            <a:r>
              <a:rPr lang="cs-CZ" dirty="0"/>
              <a:t> studie: </a:t>
            </a:r>
            <a:br>
              <a:rPr lang="cs-CZ" dirty="0"/>
            </a:br>
            <a:r>
              <a:rPr lang="cs-CZ" b="1" dirty="0"/>
              <a:t>chemická analýza + </a:t>
            </a:r>
            <a:r>
              <a:rPr lang="cs-CZ" b="1" dirty="0" err="1"/>
              <a:t>aquatická</a:t>
            </a:r>
            <a:r>
              <a:rPr lang="cs-CZ" b="1" dirty="0"/>
              <a:t> </a:t>
            </a:r>
            <a:r>
              <a:rPr lang="cs-CZ" b="1" dirty="0" err="1"/>
              <a:t>ekotoxicita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Biotesty pouze po 1. kroku louhování</a:t>
            </a:r>
            <a:br>
              <a:rPr lang="cs-CZ" dirty="0"/>
            </a:br>
            <a:r>
              <a:rPr lang="cs-CZ" dirty="0"/>
              <a:t>(6hodinové louhování)</a:t>
            </a:r>
            <a:br>
              <a:rPr lang="cs-CZ" dirty="0"/>
            </a:br>
            <a:r>
              <a:rPr lang="cs-CZ" sz="2000" dirty="0" err="1"/>
              <a:t>Heisterkamp</a:t>
            </a:r>
            <a:r>
              <a:rPr lang="cs-CZ" sz="2000" dirty="0"/>
              <a:t>, I. et al. (2021), </a:t>
            </a:r>
            <a:br>
              <a:rPr lang="cs-CZ" sz="2000" dirty="0"/>
            </a:br>
            <a:r>
              <a:rPr lang="en-GB" sz="2000" dirty="0"/>
              <a:t>DOI: 10.1186/s12302-021-00514-x.</a:t>
            </a:r>
            <a:endParaRPr lang="cs-CZ" sz="2000" dirty="0"/>
          </a:p>
          <a:p>
            <a:endParaRPr lang="cs-CZ" dirty="0"/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05920"/>
              </p:ext>
            </p:extLst>
          </p:nvPr>
        </p:nvGraphicFramePr>
        <p:xfrm>
          <a:off x="7045233" y="1870302"/>
          <a:ext cx="4815840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7920">
                  <a:extLst>
                    <a:ext uri="{9D8B030D-6E8A-4147-A177-3AD203B41FA5}">
                      <a16:colId xmlns:a16="http://schemas.microsoft.com/office/drawing/2014/main" val="2602384251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1923871732"/>
                    </a:ext>
                  </a:extLst>
                </a:gridCol>
              </a:tblGrid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Louhovací</a:t>
                      </a:r>
                      <a:r>
                        <a:rPr lang="cs-CZ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krok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18080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418785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1556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18983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71784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276499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37245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49316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91839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 </a:t>
                      </a:r>
                      <a:r>
                        <a:rPr lang="cs-CZ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(L1 – L8)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416550"/>
                  </a:ext>
                </a:extLst>
              </a:tr>
            </a:tbl>
          </a:graphicData>
        </a:graphic>
      </p:graphicFrame>
      <p:sp>
        <p:nvSpPr>
          <p:cNvPr id="5" name="Šipka dolů 4"/>
          <p:cNvSpPr/>
          <p:nvPr/>
        </p:nvSpPr>
        <p:spPr>
          <a:xfrm rot="14008822">
            <a:off x="5717614" y="2251742"/>
            <a:ext cx="249235" cy="210492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ámeček 10"/>
          <p:cNvSpPr/>
          <p:nvPr/>
        </p:nvSpPr>
        <p:spPr>
          <a:xfrm>
            <a:off x="6843860" y="2225473"/>
            <a:ext cx="5194169" cy="442313"/>
          </a:xfrm>
          <a:prstGeom prst="frame">
            <a:avLst/>
          </a:prstGeom>
          <a:solidFill>
            <a:srgbClr val="FF66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1199830" y="5961803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71077" cy="1400530"/>
          </a:xfrm>
        </p:spPr>
        <p:txBody>
          <a:bodyPr/>
          <a:lstStyle/>
          <a:p>
            <a:r>
              <a:rPr lang="cs-CZ" dirty="0"/>
              <a:t>Sekvenční výluhy – </a:t>
            </a:r>
            <a:r>
              <a:rPr lang="cs-CZ" dirty="0" smtClean="0"/>
              <a:t>chemická analýza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322959" y="5897144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878836" y="1768812"/>
            <a:ext cx="9623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Ukázka výsledků: </a:t>
            </a:r>
            <a:r>
              <a:rPr lang="cs-CZ" dirty="0" smtClean="0"/>
              <a:t>100% výluhy </a:t>
            </a:r>
            <a:r>
              <a:rPr lang="cs-CZ" dirty="0"/>
              <a:t>betonových </a:t>
            </a:r>
            <a:r>
              <a:rPr lang="cs-CZ" dirty="0" smtClean="0"/>
              <a:t>kostek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1" y="2414525"/>
            <a:ext cx="5171805" cy="36045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9" y="2413292"/>
            <a:ext cx="5228465" cy="36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5799</TotalTime>
  <Words>379</Words>
  <Application>Microsoft Office PowerPoint</Application>
  <PresentationFormat>Širokoúhlá obrazovka</PresentationFormat>
  <Paragraphs>185</Paragraphs>
  <Slides>13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Jak hodnotit ekotoxicitu v kontextu recyklace ve stavebnictví?</vt:lpstr>
      <vt:lpstr>ÚVOD: KDY HODNOTIT EKOTOXICITU VZORKŮ?</vt:lpstr>
      <vt:lpstr>VZORKY PRO HODNOCENÍ EKOTOXICITY</vt:lpstr>
      <vt:lpstr>ZPŮSOBY LOUHOVÁNÍ</vt:lpstr>
      <vt:lpstr>TESTOVACÍ ORGANISMY V EKOTOXIKOLOGII</vt:lpstr>
      <vt:lpstr>ÚPRAVY VÝLUHŮ PRO EKOTOXIKOLOGII</vt:lpstr>
      <vt:lpstr>ÚPRAVY VÝLUHŮ: OBOHACENÍ ŽIVINAMI</vt:lpstr>
      <vt:lpstr> SEKVENČNÍ VÝLUHY STAVEBNÍCH VÝROBKŮ</vt:lpstr>
      <vt:lpstr>Sekvenční výluhy – chemická analýza</vt:lpstr>
      <vt:lpstr>Sekvenční výluhy – ekotoxicita (L. minor)</vt:lpstr>
      <vt:lpstr>KDY EKOTOXICITU PROVÁDĚT?</vt:lpstr>
      <vt:lpstr>ZÁVĚR</vt:lpstr>
      <vt:lpstr>DĚKUJI ZA POZORNOST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</dc:creator>
  <cp:lastModifiedBy>Mocova Klara Anna</cp:lastModifiedBy>
  <cp:revision>178</cp:revision>
  <dcterms:created xsi:type="dcterms:W3CDTF">2021-06-07T18:29:48Z</dcterms:created>
  <dcterms:modified xsi:type="dcterms:W3CDTF">2023-10-15T15:59:24Z</dcterms:modified>
</cp:coreProperties>
</file>