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381" r:id="rId2"/>
    <p:sldId id="436" r:id="rId3"/>
    <p:sldId id="435" r:id="rId4"/>
    <p:sldId id="452" r:id="rId5"/>
    <p:sldId id="438" r:id="rId6"/>
    <p:sldId id="447" r:id="rId7"/>
    <p:sldId id="448" r:id="rId8"/>
    <p:sldId id="449" r:id="rId9"/>
    <p:sldId id="450" r:id="rId10"/>
    <p:sldId id="419" r:id="rId11"/>
    <p:sldId id="387" r:id="rId12"/>
    <p:sldId id="425" r:id="rId13"/>
    <p:sldId id="428" r:id="rId14"/>
    <p:sldId id="440" r:id="rId15"/>
    <p:sldId id="426" r:id="rId16"/>
    <p:sldId id="439" r:id="rId17"/>
    <p:sldId id="430" r:id="rId18"/>
    <p:sldId id="441" r:id="rId19"/>
    <p:sldId id="422" r:id="rId20"/>
    <p:sldId id="423" r:id="rId21"/>
    <p:sldId id="443" r:id="rId22"/>
    <p:sldId id="424" r:id="rId23"/>
    <p:sldId id="446" r:id="rId24"/>
    <p:sldId id="408" r:id="rId2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 Kerestúr" initials="MK" lastIdx="8" clrIdx="0">
    <p:extLst>
      <p:ext uri="{19B8F6BF-5375-455C-9EA6-DF929625EA0E}">
        <p15:presenceInfo xmlns:p15="http://schemas.microsoft.com/office/powerpoint/2012/main" userId="S::matej.kerestur@sazp.sk::2c6f41af-296e-4b5e-9124-cea806211eb7" providerId="AD"/>
      </p:ext>
    </p:extLst>
  </p:cmAuthor>
  <p:cmAuthor id="2" name="PC" initials="P" lastIdx="10" clrIdx="1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B77"/>
    <a:srgbClr val="70AD47"/>
    <a:srgbClr val="ED7D31"/>
    <a:srgbClr val="A5A5A5"/>
    <a:srgbClr val="FFC000"/>
    <a:srgbClr val="0B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1" autoAdjust="0"/>
    <p:restoredTop sz="93243" autoAdjust="0"/>
  </p:normalViewPr>
  <p:slideViewPr>
    <p:cSldViewPr snapToGrid="0">
      <p:cViewPr varScale="1">
        <p:scale>
          <a:sx n="82" d="100"/>
          <a:sy n="82" d="100"/>
        </p:scale>
        <p:origin x="84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7EA87-A9C5-4751-9EC9-A80924E86E50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2E8A1-F1FD-44A5-AE03-0E1CBD2E98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26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761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454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2047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676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0840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186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906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283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05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B3E9E-3E09-4B7E-A271-6BACCB2A993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77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421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7162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1071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7184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0007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647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18f308fb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18f308fb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72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40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252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971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60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36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4249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E8A1-F1FD-44A5-AE03-0E1CBD2E98C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6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11. 12. 2019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Predstavenie SAŽP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915-22B9-4D79-BB5D-B7EB349F67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907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11. 12. 2019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Predstavenie SAŽP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915-22B9-4D79-BB5D-B7EB349F67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771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11. 12. 2019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Predstavenie SAŽP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915-22B9-4D79-BB5D-B7EB349F67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05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11. 12. 2019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Predstavenie SAŽP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915-22B9-4D79-BB5D-B7EB349F67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426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11. 12. 2019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Predstavenie SAŽP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915-22B9-4D79-BB5D-B7EB349F67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569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11. 12. 2019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Predstavenie SAŽP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915-22B9-4D79-BB5D-B7EB349F67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174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11. 12. 2019</a:t>
            </a: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Predstavenie SAŽP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915-22B9-4D79-BB5D-B7EB349F67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320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11. 12. 2019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Predstavenie SAŽP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915-22B9-4D79-BB5D-B7EB349F67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72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11. 12. 2019</a:t>
            </a: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Predstavenie SAŽP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915-22B9-4D79-BB5D-B7EB349F67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731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11. 12. 2019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Predstavenie SAŽP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915-22B9-4D79-BB5D-B7EB349F67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226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11. 12. 2019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Predstavenie SAŽP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915-22B9-4D79-BB5D-B7EB349F67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351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11. 12. 2019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Predstavenie SAŽP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0915-22B9-4D79-BB5D-B7EB349F67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71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atej.kerestur@sazp.sk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hyperlink" Target="mailto:tatiana.gustafikova@sazp.s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minzp.sk/files/sekcia-enviromentalneho-hodnotenia-riadenia/odpady-a-obaly/registre-a-zoznamy/prirucka-sod_2022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nviroportal.sk/odpady/pravne-predpisy-s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bnovdom.sk/assets/documents/examples/metodicky_postup_odpady_20230523_v2_komFM_20230601.pdf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s://obnovdom.sk/assets/documents/examples/Pripadova%20studia%20-%20odpady%20-%20online%20-%20all.pdf" TargetMode="Externa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bnovdom.sk/dokumenty/vyzva-1.php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bnovdom.sk/dokumenty/vyzva-1.php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nzp.sk/klima/europska-zelena-dohoda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planobnovy.sk/site/assets/files/1060/komponent_02_obnova-budov_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lanobnovy.sk/kompletny-plan-obnovy/zelena-ekonomika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bnovdom.sk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obnovdom.sk/" TargetMode="External"/><Relationship Id="rId4" Type="http://schemas.openxmlformats.org/officeDocument/2006/relationships/hyperlink" Target="https://obnovdom.sk/dokumenty/vyzva-4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ovná spojnica 33">
            <a:extLst>
              <a:ext uri="{FF2B5EF4-FFF2-40B4-BE49-F238E27FC236}">
                <a16:creationId xmlns:a16="http://schemas.microsoft.com/office/drawing/2014/main" id="{F8A9C747-D4AA-4682-81E4-D7362E49307B}"/>
              </a:ext>
            </a:extLst>
          </p:cNvPr>
          <p:cNvCxnSpPr>
            <a:cxnSpLocks/>
          </p:cNvCxnSpPr>
          <p:nvPr/>
        </p:nvCxnSpPr>
        <p:spPr>
          <a:xfrm>
            <a:off x="3161075" y="0"/>
            <a:ext cx="0" cy="6858000"/>
          </a:xfrm>
          <a:prstGeom prst="line">
            <a:avLst/>
          </a:prstGeom>
          <a:ln w="127000">
            <a:solidFill>
              <a:srgbClr val="E40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dnadpis 2">
            <a:extLst>
              <a:ext uri="{FF2B5EF4-FFF2-40B4-BE49-F238E27FC236}">
                <a16:creationId xmlns:a16="http://schemas.microsoft.com/office/drawing/2014/main" id="{887B201B-4ECA-46C1-AA81-2CC0E27E6884}"/>
              </a:ext>
            </a:extLst>
          </p:cNvPr>
          <p:cNvSpPr txBox="1">
            <a:spLocks/>
          </p:cNvSpPr>
          <p:nvPr/>
        </p:nvSpPr>
        <p:spPr>
          <a:xfrm>
            <a:off x="-649617" y="6048461"/>
            <a:ext cx="4420209" cy="4451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>
                <a:solidFill>
                  <a:srgbClr val="326B77"/>
                </a:solidFill>
                <a:latin typeface="Raleway" panose="020B0503030101060003" pitchFamily="34" charset="-18"/>
              </a:rPr>
              <a:t>www.obnovdom.sk</a:t>
            </a:r>
          </a:p>
        </p:txBody>
      </p:sp>
      <p:sp>
        <p:nvSpPr>
          <p:cNvPr id="42" name="Obdĺžnik: zaoblený jeden roh 41">
            <a:extLst>
              <a:ext uri="{FF2B5EF4-FFF2-40B4-BE49-F238E27FC236}">
                <a16:creationId xmlns:a16="http://schemas.microsoft.com/office/drawing/2014/main" id="{00B908CB-28AB-4C1C-9766-B83A832FCC47}"/>
              </a:ext>
            </a:extLst>
          </p:cNvPr>
          <p:cNvSpPr/>
          <p:nvPr/>
        </p:nvSpPr>
        <p:spPr>
          <a:xfrm rot="5400000" flipH="1" flipV="1">
            <a:off x="10698445" y="5362962"/>
            <a:ext cx="1102362" cy="1884748"/>
          </a:xfrm>
          <a:prstGeom prst="round1Rect">
            <a:avLst>
              <a:gd name="adj" fmla="val 50000"/>
            </a:avLst>
          </a:prstGeom>
          <a:solidFill>
            <a:srgbClr val="326B77"/>
          </a:solidFill>
          <a:ln>
            <a:solidFill>
              <a:srgbClr val="32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195A04BD-099B-4B0D-8287-6CD3A9192A05}"/>
              </a:ext>
            </a:extLst>
          </p:cNvPr>
          <p:cNvGrpSpPr/>
          <p:nvPr/>
        </p:nvGrpSpPr>
        <p:grpSpPr>
          <a:xfrm>
            <a:off x="-624" y="0"/>
            <a:ext cx="3105674" cy="1432932"/>
            <a:chOff x="-9034" y="5425068"/>
            <a:chExt cx="3105674" cy="1432932"/>
          </a:xfrm>
        </p:grpSpPr>
        <p:pic>
          <p:nvPicPr>
            <p:cNvPr id="36" name="Obrázok 35">
              <a:extLst>
                <a:ext uri="{FF2B5EF4-FFF2-40B4-BE49-F238E27FC236}">
                  <a16:creationId xmlns:a16="http://schemas.microsoft.com/office/drawing/2014/main" id="{63FC1A0E-E5E4-4554-A08C-1070E7F85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9401" r="75798"/>
            <a:stretch/>
          </p:blipFill>
          <p:spPr>
            <a:xfrm>
              <a:off x="145917" y="5425068"/>
              <a:ext cx="2950723" cy="1432932"/>
            </a:xfrm>
            <a:prstGeom prst="rect">
              <a:avLst/>
            </a:prstGeom>
          </p:spPr>
        </p:pic>
        <p:pic>
          <p:nvPicPr>
            <p:cNvPr id="37" name="Obrázok 36">
              <a:extLst>
                <a:ext uri="{FF2B5EF4-FFF2-40B4-BE49-F238E27FC236}">
                  <a16:creationId xmlns:a16="http://schemas.microsoft.com/office/drawing/2014/main" id="{8EED0335-C52B-4223-AAA1-7D24539E5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9401" r="98729"/>
            <a:stretch/>
          </p:blipFill>
          <p:spPr>
            <a:xfrm>
              <a:off x="-9034" y="5425068"/>
              <a:ext cx="154951" cy="1432932"/>
            </a:xfrm>
            <a:prstGeom prst="rect">
              <a:avLst/>
            </a:prstGeom>
          </p:spPr>
        </p:pic>
      </p:grpSp>
      <p:pic>
        <p:nvPicPr>
          <p:cNvPr id="38" name="Picture 2">
            <a:extLst>
              <a:ext uri="{FF2B5EF4-FFF2-40B4-BE49-F238E27FC236}">
                <a16:creationId xmlns:a16="http://schemas.microsoft.com/office/drawing/2014/main" id="{F3464B83-B6A0-4EF1-8A45-084E86BA8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" y="2004036"/>
            <a:ext cx="3068463" cy="10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Obrázok 32">
            <a:extLst>
              <a:ext uri="{FF2B5EF4-FFF2-40B4-BE49-F238E27FC236}">
                <a16:creationId xmlns:a16="http://schemas.microsoft.com/office/drawing/2014/main" id="{F58C20A8-00E9-4B37-AAF1-FF0248B9F0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49" y="3642276"/>
            <a:ext cx="3098494" cy="1908000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915-22B9-4D79-BB5D-B7EB349F67F7}" type="slidenum">
              <a:rPr lang="sk-SK" smtClean="0"/>
              <a:pPr/>
              <a:t>1</a:t>
            </a:fld>
            <a:endParaRPr lang="sk-SK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CD9C7CB7-741E-4824-9E3F-D7692B8BB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3116" y="5954225"/>
            <a:ext cx="1421367" cy="76412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17" y="-834816"/>
            <a:ext cx="6486789" cy="3992460"/>
          </a:xfrm>
          <a:prstGeom prst="rect">
            <a:avLst/>
          </a:prstGeom>
        </p:spPr>
      </p:pic>
      <p:sp>
        <p:nvSpPr>
          <p:cNvPr id="14" name="Zástupný objekt pre pätu 1"/>
          <p:cNvSpPr txBox="1">
            <a:spLocks/>
          </p:cNvSpPr>
          <p:nvPr/>
        </p:nvSpPr>
        <p:spPr>
          <a:xfrm>
            <a:off x="3343907" y="4772328"/>
            <a:ext cx="8421078" cy="749982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3567817" y="2688140"/>
            <a:ext cx="8421408" cy="4168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sk-SK" sz="2000" dirty="0" smtClean="0">
                <a:solidFill>
                  <a:srgbClr val="326B77"/>
                </a:solidFill>
                <a:latin typeface="Raleway" panose="020B0503030101060003" pitchFamily="34" charset="-18"/>
              </a:rPr>
              <a:t>KOMPONENT 2</a:t>
            </a:r>
            <a:br>
              <a:rPr lang="sk-SK" sz="2000" dirty="0" smtClean="0">
                <a:solidFill>
                  <a:srgbClr val="326B77"/>
                </a:solidFill>
                <a:latin typeface="Raleway" panose="020B0503030101060003" pitchFamily="34" charset="-18"/>
              </a:rPr>
            </a:br>
            <a:r>
              <a:rPr lang="sk-SK" sz="2000" dirty="0" smtClean="0">
                <a:solidFill>
                  <a:srgbClr val="326B77"/>
                </a:solidFill>
                <a:latin typeface="Raleway" panose="020B0503030101060003" pitchFamily="34" charset="-18"/>
              </a:rPr>
              <a:t>OBNOVA BUDOV</a:t>
            </a:r>
            <a:br>
              <a:rPr lang="sk-SK" sz="2000" dirty="0" smtClean="0">
                <a:solidFill>
                  <a:srgbClr val="326B77"/>
                </a:solidFill>
                <a:latin typeface="Raleway" panose="020B0503030101060003" pitchFamily="34" charset="-18"/>
              </a:rPr>
            </a:br>
            <a:r>
              <a:rPr lang="sk-SK" sz="2000" dirty="0" smtClean="0">
                <a:solidFill>
                  <a:srgbClr val="326B77"/>
                </a:solidFill>
                <a:latin typeface="Raleway" panose="020B0503030101060003" pitchFamily="34" charset="-18"/>
              </a:rPr>
              <a:t>OBNOVA RODINNÝCH DOMOV</a:t>
            </a:r>
          </a:p>
          <a:p>
            <a:pPr>
              <a:lnSpc>
                <a:spcPct val="100000"/>
              </a:lnSpc>
              <a:defRPr/>
            </a:pPr>
            <a:endParaRPr lang="sk-SK" sz="2000" dirty="0" smtClean="0">
              <a:solidFill>
                <a:srgbClr val="326B77"/>
              </a:solidFill>
              <a:latin typeface="Raleway" panose="020B0503030101060003" pitchFamily="34" charset="-18"/>
            </a:endParaRPr>
          </a:p>
          <a:p>
            <a:pPr>
              <a:lnSpc>
                <a:spcPct val="100000"/>
              </a:lnSpc>
              <a:defRPr/>
            </a:pPr>
            <a:r>
              <a:rPr lang="sk-SK" sz="2000" b="1" dirty="0">
                <a:solidFill>
                  <a:srgbClr val="326B77"/>
                </a:solidFill>
                <a:latin typeface="Raleway" panose="020B0503030101060003" pitchFamily="34" charset="-18"/>
              </a:rPr>
              <a:t>Vykazovanie vzniku a spôsobu nakladania so stavebnými odpadmi pri obnove rodinného domu financovaného z plánu obnovy a odolnosti SR</a:t>
            </a:r>
            <a:endParaRPr lang="sk-SK" sz="2000" b="1" dirty="0" smtClean="0">
              <a:solidFill>
                <a:srgbClr val="326B77"/>
              </a:solidFill>
              <a:latin typeface="Raleway" panose="020B0503030101060003" pitchFamily="34" charset="-18"/>
            </a:endParaRPr>
          </a:p>
          <a:p>
            <a:pPr>
              <a:lnSpc>
                <a:spcPct val="100000"/>
              </a:lnSpc>
              <a:defRPr/>
            </a:pPr>
            <a:endParaRPr lang="sk-SK" sz="1800" b="1" dirty="0">
              <a:solidFill>
                <a:srgbClr val="326B77"/>
              </a:solidFill>
              <a:latin typeface="Raleway" panose="020B0503030101060003" pitchFamily="34" charset="-18"/>
            </a:endParaRPr>
          </a:p>
          <a:p>
            <a:pPr>
              <a:lnSpc>
                <a:spcPct val="100000"/>
              </a:lnSpc>
              <a:defRPr/>
            </a:pPr>
            <a:r>
              <a:rPr lang="sk-SK" sz="1800" dirty="0">
                <a:solidFill>
                  <a:srgbClr val="326B77"/>
                </a:solidFill>
                <a:latin typeface="Raleway" panose="020B0503030101060003" pitchFamily="34" charset="-18"/>
              </a:rPr>
              <a:t>Ing. Matej Kerestúr, Ing. Tatiana Guštafíková</a:t>
            </a:r>
          </a:p>
          <a:p>
            <a:pPr>
              <a:lnSpc>
                <a:spcPct val="100000"/>
              </a:lnSpc>
              <a:defRPr/>
            </a:pPr>
            <a:endParaRPr lang="sk-SK" sz="1800" dirty="0" smtClean="0">
              <a:solidFill>
                <a:srgbClr val="326B77"/>
              </a:solidFill>
              <a:latin typeface="Raleway" panose="020B0503030101060003" pitchFamily="34" charset="-18"/>
            </a:endParaRPr>
          </a:p>
          <a:p>
            <a:pPr>
              <a:lnSpc>
                <a:spcPct val="100000"/>
              </a:lnSpc>
              <a:defRPr/>
            </a:pPr>
            <a:r>
              <a:rPr lang="sk-SK" sz="1800" dirty="0" smtClean="0">
                <a:solidFill>
                  <a:srgbClr val="326B77"/>
                </a:solidFill>
                <a:latin typeface="Raleway" panose="020B0503030101060003" pitchFamily="34" charset="-18"/>
              </a:rPr>
              <a:t>Slovenská </a:t>
            </a:r>
            <a:r>
              <a:rPr lang="sk-SK" sz="1800" dirty="0">
                <a:solidFill>
                  <a:srgbClr val="326B77"/>
                </a:solidFill>
                <a:latin typeface="Raleway" panose="020B0503030101060003" pitchFamily="34" charset="-18"/>
              </a:rPr>
              <a:t>agentúra životného </a:t>
            </a:r>
            <a:r>
              <a:rPr lang="sk-SK" sz="1800" dirty="0" smtClean="0">
                <a:solidFill>
                  <a:srgbClr val="326B77"/>
                </a:solidFill>
                <a:latin typeface="Raleway" panose="020B0503030101060003" pitchFamily="34" charset="-18"/>
              </a:rPr>
              <a:t>prostredia</a:t>
            </a:r>
          </a:p>
          <a:p>
            <a:pPr>
              <a:lnSpc>
                <a:spcPct val="100000"/>
              </a:lnSpc>
              <a:defRPr/>
            </a:pPr>
            <a:r>
              <a:rPr lang="sk-SK" sz="1800" dirty="0" smtClean="0">
                <a:solidFill>
                  <a:srgbClr val="326B77"/>
                </a:solidFill>
                <a:latin typeface="Raleway" panose="020B0503030101060003" pitchFamily="34" charset="-18"/>
              </a:rPr>
              <a:t>SEKCIA </a:t>
            </a:r>
            <a:r>
              <a:rPr lang="sk-SK" sz="1800" dirty="0">
                <a:solidFill>
                  <a:srgbClr val="326B77"/>
                </a:solidFill>
                <a:latin typeface="Raleway" panose="020B0503030101060003" pitchFamily="34" charset="-18"/>
              </a:rPr>
              <a:t>PLÁNU OBNOVY</a:t>
            </a:r>
          </a:p>
          <a:p>
            <a:pPr>
              <a:lnSpc>
                <a:spcPct val="100000"/>
              </a:lnSpc>
              <a:defRPr/>
            </a:pPr>
            <a:r>
              <a:rPr lang="sk-SK" sz="1800" dirty="0" smtClean="0">
                <a:solidFill>
                  <a:srgbClr val="326B77"/>
                </a:solidFill>
                <a:latin typeface="Raleway" panose="020B0503030101060003" pitchFamily="34" charset="-18"/>
              </a:rPr>
              <a:t>Rožňavská </a:t>
            </a:r>
            <a:r>
              <a:rPr lang="sk-SK" sz="1800" dirty="0">
                <a:solidFill>
                  <a:srgbClr val="326B77"/>
                </a:solidFill>
                <a:latin typeface="Raleway" panose="020B0503030101060003" pitchFamily="34" charset="-18"/>
              </a:rPr>
              <a:t>24, 821 04 </a:t>
            </a:r>
            <a:r>
              <a:rPr lang="sk-SK" sz="1800" dirty="0" smtClean="0">
                <a:solidFill>
                  <a:srgbClr val="326B77"/>
                </a:solidFill>
                <a:latin typeface="Raleway" panose="020B0503030101060003" pitchFamily="34" charset="-18"/>
              </a:rPr>
              <a:t>Bratislava</a:t>
            </a:r>
          </a:p>
          <a:p>
            <a:pPr>
              <a:lnSpc>
                <a:spcPct val="100000"/>
              </a:lnSpc>
              <a:defRPr/>
            </a:pPr>
            <a:endParaRPr lang="sk-SK" sz="1800" dirty="0" smtClean="0">
              <a:solidFill>
                <a:srgbClr val="326B77"/>
              </a:solidFill>
              <a:latin typeface="Raleway" panose="020B0503030101060003" pitchFamily="34" charset="-18"/>
              <a:hlinkClick r:id="rId8"/>
            </a:endParaRPr>
          </a:p>
          <a:p>
            <a:pPr>
              <a:lnSpc>
                <a:spcPct val="100000"/>
              </a:lnSpc>
              <a:defRPr/>
            </a:pPr>
            <a:r>
              <a:rPr lang="sk-SK" sz="1800" dirty="0" smtClean="0">
                <a:solidFill>
                  <a:srgbClr val="326B77"/>
                </a:solidFill>
                <a:latin typeface="Raleway" panose="020B0503030101060003" pitchFamily="34" charset="-18"/>
                <a:hlinkClick r:id="rId8"/>
              </a:rPr>
              <a:t>matej.kerestur@sazp.sk</a:t>
            </a:r>
            <a:r>
              <a:rPr lang="sk-SK" sz="1800" dirty="0" smtClean="0">
                <a:solidFill>
                  <a:srgbClr val="326B77"/>
                </a:solidFill>
                <a:latin typeface="Raleway" panose="020B0503030101060003" pitchFamily="34" charset="-18"/>
              </a:rPr>
              <a:t>, </a:t>
            </a:r>
            <a:r>
              <a:rPr lang="sk-SK" sz="1800" dirty="0" smtClean="0">
                <a:solidFill>
                  <a:srgbClr val="326B77"/>
                </a:solidFill>
                <a:latin typeface="Raleway" panose="020B0503030101060003" pitchFamily="34" charset="-18"/>
                <a:hlinkClick r:id="rId9"/>
              </a:rPr>
              <a:t>tatiana.gustafikova@sazp.sk</a:t>
            </a:r>
            <a:endParaRPr lang="sk-SK" sz="1800" dirty="0" smtClean="0">
              <a:solidFill>
                <a:srgbClr val="326B77"/>
              </a:solidFill>
              <a:latin typeface="Raleway" panose="020B0503030101060003" pitchFamily="34" charset="-18"/>
            </a:endParaRPr>
          </a:p>
          <a:p>
            <a:pPr>
              <a:lnSpc>
                <a:spcPct val="100000"/>
              </a:lnSpc>
              <a:defRPr/>
            </a:pPr>
            <a:endParaRPr lang="sk-SK" sz="1800" dirty="0" smtClean="0">
              <a:solidFill>
                <a:srgbClr val="326B77"/>
              </a:solidFill>
              <a:latin typeface="Raleway" panose="020B05030301010600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728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275069" y="563141"/>
            <a:ext cx="10723885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Legislatíva v odpadovom hospodárstve SR</a:t>
            </a:r>
          </a:p>
        </p:txBody>
      </p:sp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10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ĺžnik 8"/>
          <p:cNvSpPr/>
          <p:nvPr/>
        </p:nvSpPr>
        <p:spPr>
          <a:xfrm>
            <a:off x="130629" y="1712017"/>
            <a:ext cx="10723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u="sng" dirty="0">
                <a:latin typeface="Raleway" panose="020B0503030101060003"/>
                <a:hlinkClick r:id="rId6"/>
              </a:rPr>
              <a:t>https://</a:t>
            </a:r>
            <a:r>
              <a:rPr lang="sk-SK" u="sng" dirty="0" smtClean="0">
                <a:latin typeface="Raleway" panose="020B0503030101060003"/>
                <a:hlinkClick r:id="rId6"/>
              </a:rPr>
              <a:t>www.enviroportal.sk/odpady/pravne-predpisy-sr</a:t>
            </a:r>
            <a:endParaRPr lang="sk-SK" u="sng" dirty="0" smtClean="0">
              <a:latin typeface="Raleway" panose="020B0503030101060003"/>
            </a:endParaRPr>
          </a:p>
          <a:p>
            <a:pPr algn="ctr"/>
            <a:endParaRPr lang="sk-SK" dirty="0"/>
          </a:p>
        </p:txBody>
      </p:sp>
      <p:sp>
        <p:nvSpPr>
          <p:cNvPr id="2" name="Obdĺžnik 1"/>
          <p:cNvSpPr/>
          <p:nvPr/>
        </p:nvSpPr>
        <p:spPr>
          <a:xfrm>
            <a:off x="505406" y="2912267"/>
            <a:ext cx="9702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</a:rPr>
              <a:t>Zákon č. 79/2015 Z. z. o odpadoch a o zmene a doplnení niektorých zákonov</a:t>
            </a:r>
          </a:p>
        </p:txBody>
      </p:sp>
      <p:sp>
        <p:nvSpPr>
          <p:cNvPr id="3" name="Obdĺžnik 2"/>
          <p:cNvSpPr/>
          <p:nvPr/>
        </p:nvSpPr>
        <p:spPr>
          <a:xfrm>
            <a:off x="505406" y="3376959"/>
            <a:ext cx="107986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</a:rPr>
              <a:t>Čo sa zvlášť stavebného odpadu týka, tak je to hlavne </a:t>
            </a:r>
            <a:r>
              <a:rPr lang="sk-SK" dirty="0">
                <a:solidFill>
                  <a:srgbClr val="326B77"/>
                </a:solidFill>
                <a:latin typeface="Raleway" panose="020B0503030101060003"/>
              </a:rPr>
              <a:t>zákon č. 230/2022, Z. z., </a:t>
            </a:r>
            <a:r>
              <a:rPr lang="sk-SK" dirty="0">
                <a:latin typeface="Raleway" panose="020B0503030101060003"/>
              </a:rPr>
              <a:t>ktorým sa mení a dopĺňa zákon č. 79/2015Z. z. o odpadoch a  o zmene a doplnení niektorých zákonov v znení neskorších predpisov a k nemu prislúchajúca vykonávacia </a:t>
            </a:r>
            <a:r>
              <a:rPr lang="sk-SK" dirty="0">
                <a:solidFill>
                  <a:srgbClr val="326B77"/>
                </a:solidFill>
                <a:latin typeface="Raleway" panose="020B0503030101060003"/>
              </a:rPr>
              <a:t>Vyhláška č. 344/2022 Z. z. o stavebných odpadoch a odpadoch z demolácií. 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130629" y="5334505"/>
            <a:ext cx="11971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Raleway" panose="020B0503030101060003"/>
              </a:rPr>
              <a:t>Príručka</a:t>
            </a:r>
            <a:r>
              <a:rPr lang="pl-PL" dirty="0" smtClean="0"/>
              <a:t> nakladania </a:t>
            </a:r>
            <a:r>
              <a:rPr lang="pl-PL" dirty="0"/>
              <a:t>so stavebným </a:t>
            </a:r>
            <a:r>
              <a:rPr lang="pl-PL" dirty="0" smtClean="0"/>
              <a:t>odpadom a </a:t>
            </a:r>
            <a:r>
              <a:rPr lang="pl-PL" dirty="0"/>
              <a:t>odpadom z </a:t>
            </a:r>
            <a:r>
              <a:rPr lang="pl-PL" dirty="0" smtClean="0"/>
              <a:t>demolácií (MŽP </a:t>
            </a:r>
            <a:r>
              <a:rPr lang="pl-PL" dirty="0"/>
              <a:t>SR) </a:t>
            </a:r>
            <a:r>
              <a:rPr lang="pl-PL" i="1" dirty="0">
                <a:hlinkClick r:id="rId7"/>
              </a:rPr>
              <a:t>https://</a:t>
            </a:r>
            <a:r>
              <a:rPr lang="pl-PL" i="1" dirty="0" smtClean="0">
                <a:hlinkClick r:id="rId7"/>
              </a:rPr>
              <a:t>www.minzp.sk/files/sekcia-enviromentalneho-hodnotenia-riadenia/odpady-a-obaly/registre-a-zoznamy/prirucka-sod_2022.pdf</a:t>
            </a:r>
            <a:endParaRPr lang="pl-PL" i="1" dirty="0" smtClean="0"/>
          </a:p>
          <a:p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1510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200423" y="445601"/>
            <a:ext cx="13656106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Odpad/stavebné odpady a odpady z demolácií (SO)/drobný stavebný odpad (DSO)</a:t>
            </a:r>
          </a:p>
        </p:txBody>
      </p:sp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11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1938408" y="-162872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ĺžnik 8"/>
          <p:cNvSpPr/>
          <p:nvPr/>
        </p:nvSpPr>
        <p:spPr>
          <a:xfrm>
            <a:off x="200424" y="1564256"/>
            <a:ext cx="11444180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u="sng" dirty="0">
                <a:latin typeface="Raleway" panose="020B0503030101060003"/>
              </a:rPr>
              <a:t>Odpad</a:t>
            </a:r>
            <a:r>
              <a:rPr lang="sk-SK" dirty="0">
                <a:latin typeface="Raleway" panose="020B0503030101060003"/>
              </a:rPr>
              <a:t> je v zmysle § 2 ods. 1 zákona č. 79/2015 </a:t>
            </a:r>
            <a:r>
              <a:rPr lang="sk-SK" dirty="0" err="1">
                <a:latin typeface="Raleway" panose="020B0503030101060003"/>
              </a:rPr>
              <a:t>Z.z</a:t>
            </a:r>
            <a:r>
              <a:rPr lang="sk-SK" dirty="0">
                <a:latin typeface="Raleway" panose="020B0503030101060003"/>
              </a:rPr>
              <a:t>. o odpadoch hnuteľná vec alebo látka, </a:t>
            </a:r>
            <a:r>
              <a:rPr lang="sk-SK" u="sng" dirty="0">
                <a:latin typeface="Raleway" panose="020B0503030101060003"/>
              </a:rPr>
              <a:t>ktorej sa jej držiteľ zbavuje, chce sa jej zbaviť </a:t>
            </a:r>
            <a:r>
              <a:rPr lang="sk-SK" dirty="0">
                <a:latin typeface="Raleway" panose="020B0503030101060003"/>
              </a:rPr>
              <a:t>alebo je v súlade s týmto zákonom alebo osobitnými predpismi </a:t>
            </a:r>
            <a:r>
              <a:rPr lang="sk-SK" u="sng" dirty="0">
                <a:latin typeface="Raleway" panose="020B0503030101060003"/>
              </a:rPr>
              <a:t>povinný sa jej zbaviť</a:t>
            </a:r>
            <a:r>
              <a:rPr lang="sk-SK" dirty="0">
                <a:latin typeface="Raleway" panose="020B0503030101060003"/>
              </a:rPr>
              <a:t>.</a:t>
            </a:r>
          </a:p>
        </p:txBody>
      </p:sp>
      <p:sp>
        <p:nvSpPr>
          <p:cNvPr id="2" name="Obdĺžnik 1"/>
          <p:cNvSpPr/>
          <p:nvPr/>
        </p:nvSpPr>
        <p:spPr>
          <a:xfrm>
            <a:off x="200423" y="2538622"/>
            <a:ext cx="117446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i="1" dirty="0" smtClean="0">
                <a:latin typeface="Raleway" panose="020B0503030101060003"/>
              </a:rPr>
              <a:t>Odpady zaraďujeme podľa Katalógu odpadov (Vyhláška MŽP SR </a:t>
            </a:r>
            <a:r>
              <a:rPr lang="sk-SK" sz="1600" i="1" dirty="0">
                <a:latin typeface="Raleway" panose="020B0503030101060003"/>
              </a:rPr>
              <a:t>č. 365/2015 Z. </a:t>
            </a:r>
            <a:r>
              <a:rPr lang="sk-SK" sz="1600" i="1" dirty="0" smtClean="0">
                <a:latin typeface="Raleway" panose="020B0503030101060003"/>
              </a:rPr>
              <a:t>SR, </a:t>
            </a:r>
            <a:r>
              <a:rPr lang="sk-SK" sz="1600" i="1" dirty="0">
                <a:latin typeface="Raleway" panose="020B0503030101060003"/>
              </a:rPr>
              <a:t>ktorou sa ustanovuje Katalóg </a:t>
            </a:r>
            <a:r>
              <a:rPr lang="sk-SK" sz="1600" i="1" dirty="0" smtClean="0">
                <a:latin typeface="Raleway" panose="020B0503030101060003"/>
              </a:rPr>
              <a:t>odpadov)</a:t>
            </a:r>
            <a:endParaRPr lang="sk-SK" sz="1600" i="1" dirty="0">
              <a:latin typeface="Raleway" panose="020B0503030101060003"/>
            </a:endParaRPr>
          </a:p>
          <a:p>
            <a:endParaRPr lang="sk-SK" i="1" dirty="0"/>
          </a:p>
        </p:txBody>
      </p:sp>
      <p:sp>
        <p:nvSpPr>
          <p:cNvPr id="11" name="Obdĺžnik 10"/>
          <p:cNvSpPr/>
          <p:nvPr/>
        </p:nvSpPr>
        <p:spPr>
          <a:xfrm>
            <a:off x="200423" y="3504246"/>
            <a:ext cx="10800369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u="sng" dirty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Stavebné odpady a odpady z demolácií</a:t>
            </a:r>
            <a:r>
              <a:rPr lang="sk-SK" dirty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  - Skupina 17 Katalógu odpadov – katalógové číslo 17 xx </a:t>
            </a:r>
            <a:r>
              <a:rPr lang="sk-SK" dirty="0" err="1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endParaRPr lang="sk-SK" dirty="0">
              <a:latin typeface="Raleway" panose="020B050303010106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u="sng" dirty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Drobný stavebný odpad </a:t>
            </a:r>
            <a:r>
              <a:rPr lang="sk-SK" dirty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– Skupina 20 Katalógu odpadov – katalógové číslo 20 03 08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161361" y="4770330"/>
            <a:ext cx="11361491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Počas </a:t>
            </a:r>
            <a:r>
              <a:rPr lang="sk-SK" dirty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obnovy rodinného môžu vznikať aj iné odpady ako SO a </a:t>
            </a:r>
            <a:r>
              <a:rPr lang="sk-SK" dirty="0" smtClean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DSO (staré elektrické zariadenia ako kotly, odpad z obalov, zmesový komunálny odpad  a pod.)</a:t>
            </a:r>
            <a:endParaRPr lang="sk-SK" dirty="0">
              <a:latin typeface="Raleway" panose="020B050303010106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60479" y="556908"/>
            <a:ext cx="655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Stavebné odpady a odpady z demolácií verzus drobný stavebný odpad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Raleway" pitchFamily="2" charset="-18"/>
                <a:ea typeface="Calibri" panose="020F0502020204030204" pitchFamily="34" charset="0"/>
              </a:rPr>
              <a:t> </a:t>
            </a:r>
            <a:r>
              <a:rPr lang="sk-SK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zaradenie podľa katalógu odpadov </a:t>
            </a:r>
          </a:p>
        </p:txBody>
      </p:sp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12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0056"/>
              </p:ext>
            </p:extLst>
          </p:nvPr>
        </p:nvGraphicFramePr>
        <p:xfrm>
          <a:off x="263198" y="3767468"/>
          <a:ext cx="7182631" cy="304800"/>
        </p:xfrm>
        <a:graphic>
          <a:graphicData uri="http://schemas.openxmlformats.org/drawingml/2006/table">
            <a:tbl>
              <a:tblPr/>
              <a:tblGrid>
                <a:gridCol w="3572654">
                  <a:extLst>
                    <a:ext uri="{9D8B030D-6E8A-4147-A177-3AD203B41FA5}">
                      <a16:colId xmlns:a16="http://schemas.microsoft.com/office/drawing/2014/main" val="2657418658"/>
                    </a:ext>
                  </a:extLst>
                </a:gridCol>
                <a:gridCol w="3609977">
                  <a:extLst>
                    <a:ext uri="{9D8B030D-6E8A-4147-A177-3AD203B41FA5}">
                      <a16:colId xmlns:a16="http://schemas.microsoft.com/office/drawing/2014/main" val="754155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196620"/>
                  </a:ext>
                </a:extLst>
              </a:tr>
            </a:tbl>
          </a:graphicData>
        </a:graphic>
      </p:graphicFrame>
      <p:graphicFrame>
        <p:nvGraphicFramePr>
          <p:cNvPr id="13" name="Tabuľ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641249"/>
              </p:ext>
            </p:extLst>
          </p:nvPr>
        </p:nvGraphicFramePr>
        <p:xfrm>
          <a:off x="6894980" y="271457"/>
          <a:ext cx="6139544" cy="574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339">
                  <a:extLst>
                    <a:ext uri="{9D8B030D-6E8A-4147-A177-3AD203B41FA5}">
                      <a16:colId xmlns:a16="http://schemas.microsoft.com/office/drawing/2014/main" val="2813526340"/>
                    </a:ext>
                  </a:extLst>
                </a:gridCol>
                <a:gridCol w="2166012">
                  <a:extLst>
                    <a:ext uri="{9D8B030D-6E8A-4147-A177-3AD203B41FA5}">
                      <a16:colId xmlns:a16="http://schemas.microsoft.com/office/drawing/2014/main" val="559564512"/>
                    </a:ext>
                  </a:extLst>
                </a:gridCol>
                <a:gridCol w="2738193">
                  <a:extLst>
                    <a:ext uri="{9D8B030D-6E8A-4147-A177-3AD203B41FA5}">
                      <a16:colId xmlns:a16="http://schemas.microsoft.com/office/drawing/2014/main" val="258289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Číslo skupiny,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podskupiny, 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druhu a poddruhu odpadu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Názov skupiny, podskupiny, druhu a poddruhu odpadu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effectLst/>
                        </a:rPr>
                        <a:t>Kategória </a:t>
                      </a:r>
                      <a:endParaRPr lang="sk-SK" sz="1600" dirty="0" smtClean="0">
                        <a:effectLst/>
                      </a:endParaRPr>
                    </a:p>
                    <a:p>
                      <a:pPr algn="ctr"/>
                      <a:r>
                        <a:rPr lang="sk-SK" sz="1600" dirty="0" smtClean="0">
                          <a:effectLst/>
                        </a:rPr>
                        <a:t>odpadu</a:t>
                      </a:r>
                      <a:endParaRPr lang="sk-SK" sz="1600" dirty="0">
                        <a:effectLst/>
                      </a:endParaRP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2407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/>
                        <a:t>17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solidFill>
                            <a:srgbClr val="326B77"/>
                          </a:solidFill>
                        </a:rPr>
                        <a:t>STAVEBNÉ ODPADY A ODPADY Z DEMOLÁCIÍ VRÁTANE VÝKOPOVEJ ZEMINY Z KONTAMINOVANÝCH MIEST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effectLst/>
                      </a:endParaRP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8780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dirty="0"/>
                        <a:t>17 01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BETÓN, TEHLY, ŠKRIDLY, OBKLADOVÝ MATERIÁL A KERAMIKA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effectLst/>
                      </a:endParaRP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773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/>
                        <a:t>17 01 01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betón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O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7700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/>
                        <a:t>17 01 02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tehly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O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8100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dirty="0"/>
                        <a:t>17 01 03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/>
                        <a:t>škridly a obkladový materiál a keramika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O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17191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.....</a:t>
                      </a:r>
                      <a:endParaRPr lang="sk-SK" sz="1400" dirty="0"/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......</a:t>
                      </a:r>
                      <a:endParaRPr lang="sk-SK" sz="1400" dirty="0"/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effectLst/>
                        </a:rPr>
                        <a:t>...</a:t>
                      </a:r>
                      <a:endParaRPr lang="sk-SK" sz="1400" dirty="0">
                        <a:effectLst/>
                      </a:endParaRP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234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dirty="0"/>
                        <a:t>17 09 04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/>
                        <a:t>zmiešané odpady zo stavieb a demolácií iné ako uvedené v 17 09 01, 17 09 02 a 17 09 03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O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9790939"/>
                  </a:ext>
                </a:extLst>
              </a:tr>
            </a:tbl>
          </a:graphicData>
        </a:graphic>
      </p:graphicFrame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02085"/>
              </p:ext>
            </p:extLst>
          </p:nvPr>
        </p:nvGraphicFramePr>
        <p:xfrm>
          <a:off x="270587" y="2162188"/>
          <a:ext cx="607423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666">
                  <a:extLst>
                    <a:ext uri="{9D8B030D-6E8A-4147-A177-3AD203B41FA5}">
                      <a16:colId xmlns:a16="http://schemas.microsoft.com/office/drawing/2014/main" val="2813526340"/>
                    </a:ext>
                  </a:extLst>
                </a:gridCol>
                <a:gridCol w="2175887">
                  <a:extLst>
                    <a:ext uri="{9D8B030D-6E8A-4147-A177-3AD203B41FA5}">
                      <a16:colId xmlns:a16="http://schemas.microsoft.com/office/drawing/2014/main" val="559564512"/>
                    </a:ext>
                  </a:extLst>
                </a:gridCol>
                <a:gridCol w="2750677">
                  <a:extLst>
                    <a:ext uri="{9D8B030D-6E8A-4147-A177-3AD203B41FA5}">
                      <a16:colId xmlns:a16="http://schemas.microsoft.com/office/drawing/2014/main" val="258289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Číslo skupiny,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podskupiny, 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druhu a poddruhu odpadu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Názov skupiny, podskupiny, druhu a poddruhu odpadu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effectLst/>
                        </a:rPr>
                        <a:t>Kategória </a:t>
                      </a:r>
                      <a:endParaRPr lang="sk-SK" sz="1600" dirty="0" smtClean="0">
                        <a:effectLst/>
                      </a:endParaRPr>
                    </a:p>
                    <a:p>
                      <a:pPr algn="ctr"/>
                      <a:r>
                        <a:rPr lang="sk-SK" sz="1600" dirty="0" smtClean="0">
                          <a:effectLst/>
                        </a:rPr>
                        <a:t>odpadu</a:t>
                      </a:r>
                      <a:endParaRPr lang="sk-SK" sz="1600" dirty="0">
                        <a:effectLst/>
                      </a:endParaRP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2407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dirty="0"/>
                        <a:t>20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/>
                        <a:t>KOMUNÁLNE ODPADY </a:t>
                      </a:r>
                      <a:r>
                        <a:rPr lang="sk-SK" sz="1400" dirty="0"/>
                        <a:t>(ODPADY Z DOMÁCNOSTÍ A PODOBNÉ ODPADY Z OBCHODU, PRIEMYSLU A INŠTITÚCIÍ) VRÁTANE ICH ZLOŽIEK Z TRIEDENÉHO ZBERU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effectLst/>
                      </a:endParaRP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8780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/>
                        <a:t>20 03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INÉ KOMUNÁLNE ODPADY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effectLst/>
                      </a:endParaRP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773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dirty="0">
                          <a:solidFill>
                            <a:srgbClr val="326B77"/>
                          </a:solidFill>
                        </a:rPr>
                        <a:t>20 03 08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u="sng" dirty="0" smtClean="0">
                          <a:solidFill>
                            <a:srgbClr val="326B77"/>
                          </a:solidFill>
                        </a:rPr>
                        <a:t>drobný </a:t>
                      </a:r>
                      <a:r>
                        <a:rPr lang="sk-SK" sz="1400" b="1" u="sng" dirty="0">
                          <a:solidFill>
                            <a:srgbClr val="326B77"/>
                          </a:solidFill>
                        </a:rPr>
                        <a:t>stavebný odpad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O</a:t>
                      </a:r>
                    </a:p>
                  </a:txBody>
                  <a:tcPr marL="15240" marR="15240" marT="15240" marB="15240" anchor="ctr">
                    <a:gradFill flip="none" rotWithShape="1">
                      <a:gsLst>
                        <a:gs pos="0">
                          <a:srgbClr val="326B77">
                            <a:tint val="66000"/>
                            <a:satMod val="160000"/>
                          </a:srgbClr>
                        </a:gs>
                        <a:gs pos="50000">
                          <a:srgbClr val="326B77">
                            <a:tint val="44500"/>
                            <a:satMod val="160000"/>
                          </a:srgbClr>
                        </a:gs>
                        <a:gs pos="100000">
                          <a:srgbClr val="326B77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770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157518" y="455006"/>
            <a:ext cx="10977649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Pôvodca stavebných odpadov alebo odpadov z demolácií</a:t>
            </a:r>
          </a:p>
        </p:txBody>
      </p:sp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13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ĺžnik 1"/>
          <p:cNvSpPr/>
          <p:nvPr/>
        </p:nvSpPr>
        <p:spPr>
          <a:xfrm>
            <a:off x="157518" y="1446133"/>
            <a:ext cx="109776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>
                <a:latin typeface="Raleway" panose="020B0503030101060003"/>
              </a:rPr>
              <a:t>J</a:t>
            </a:r>
            <a:r>
              <a:rPr lang="sk-SK" dirty="0" smtClean="0">
                <a:latin typeface="Raleway" panose="020B0503030101060003"/>
              </a:rPr>
              <a:t>e právnická osoba alebo fyzická osoba - podnikateľ, </a:t>
            </a:r>
            <a:r>
              <a:rPr lang="sk-SK" u="sng" dirty="0" smtClean="0">
                <a:solidFill>
                  <a:srgbClr val="326B77"/>
                </a:solidFill>
                <a:latin typeface="Raleway" panose="020B0503030101060003"/>
              </a:rPr>
              <a:t>ktorej bolo vydané povolenie </a:t>
            </a:r>
            <a:r>
              <a:rPr lang="sk-SK" dirty="0" smtClean="0">
                <a:latin typeface="Raleway" panose="020B0503030101060003"/>
              </a:rPr>
              <a:t>na realizáciu stavby alebo odstránenie stavby. V </a:t>
            </a:r>
            <a:r>
              <a:rPr lang="sk-SK" dirty="0">
                <a:latin typeface="Raleway" panose="020B0503030101060003"/>
              </a:rPr>
              <a:t>prípade, ak nie je potrebné povolenie na realizáciu stavby alebo odstránenie </a:t>
            </a:r>
            <a:r>
              <a:rPr lang="sk-SK" dirty="0" smtClean="0">
                <a:latin typeface="Raleway" panose="020B0503030101060003"/>
              </a:rPr>
              <a:t>stavby, </a:t>
            </a:r>
            <a:r>
              <a:rPr lang="sk-SK" dirty="0">
                <a:latin typeface="Raleway" panose="020B0503030101060003"/>
              </a:rPr>
              <a:t>tak sa</a:t>
            </a:r>
          </a:p>
          <a:p>
            <a:pPr>
              <a:lnSpc>
                <a:spcPct val="150000"/>
              </a:lnSpc>
            </a:pPr>
            <a:r>
              <a:rPr lang="sk-SK" dirty="0">
                <a:latin typeface="Raleway" panose="020B0503030101060003"/>
              </a:rPr>
              <a:t>ustanovenie </a:t>
            </a:r>
            <a:r>
              <a:rPr lang="sk-SK" dirty="0" smtClean="0">
                <a:latin typeface="Raleway" panose="020B0503030101060003"/>
              </a:rPr>
              <a:t>neuplatní </a:t>
            </a:r>
            <a:r>
              <a:rPr lang="sk-SK" dirty="0">
                <a:latin typeface="Raleway" panose="020B0503030101060003"/>
              </a:rPr>
              <a:t>a pôvodcom stavebných odpadov a odpadov z demolácií z </a:t>
            </a:r>
            <a:r>
              <a:rPr lang="sk-SK" dirty="0" smtClean="0">
                <a:latin typeface="Raleway" panose="020B0503030101060003"/>
              </a:rPr>
              <a:t>takýchto činností </a:t>
            </a:r>
            <a:r>
              <a:rPr lang="sk-SK" dirty="0">
                <a:latin typeface="Raleway" panose="020B0503030101060003"/>
              </a:rPr>
              <a:t>je podľa </a:t>
            </a:r>
            <a:r>
              <a:rPr lang="sk-SK" dirty="0" smtClean="0">
                <a:latin typeface="Raleway" panose="020B0503030101060003"/>
              </a:rPr>
              <a:t>subjekt, </a:t>
            </a:r>
            <a:r>
              <a:rPr lang="sk-SK" dirty="0">
                <a:latin typeface="Raleway" panose="020B0503030101060003"/>
              </a:rPr>
              <a:t>ktorého činnosťou odpad vzniká.</a:t>
            </a:r>
          </a:p>
        </p:txBody>
      </p:sp>
      <p:sp>
        <p:nvSpPr>
          <p:cNvPr id="10" name="Obdĺžnik 9"/>
          <p:cNvSpPr/>
          <p:nvPr/>
        </p:nvSpPr>
        <p:spPr>
          <a:xfrm>
            <a:off x="157518" y="3540739"/>
            <a:ext cx="1146284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 smtClean="0">
                <a:latin typeface="Raleway" panose="020B0503030101060003"/>
              </a:rPr>
              <a:t>Pôvodcom odpadov, na ktorého sa ustanovenie k nakladaniu so stavebnými odpadmi  </a:t>
            </a:r>
            <a:r>
              <a:rPr lang="sk-SK" b="1" u="sng" dirty="0" smtClean="0">
                <a:solidFill>
                  <a:srgbClr val="326B77"/>
                </a:solidFill>
                <a:latin typeface="Raleway" panose="020B0503030101060003"/>
              </a:rPr>
              <a:t>nevzťahuje</a:t>
            </a:r>
            <a:r>
              <a:rPr lang="sk-SK" u="sng" dirty="0" smtClean="0">
                <a:solidFill>
                  <a:srgbClr val="326B77"/>
                </a:solidFill>
                <a:latin typeface="Raleway" panose="020B0503030101060003"/>
              </a:rPr>
              <a:t> je fyzická osoba = občan ak si realizuje sám bežné udržiavacie práce</a:t>
            </a:r>
            <a:r>
              <a:rPr lang="sk-SK" dirty="0" smtClean="0">
                <a:latin typeface="Raleway" panose="020B0503030101060003"/>
              </a:rPr>
              <a:t>. Pri realizácii bežných udržiavacích prác bude vznikať stavebný odpad, ktorý sa zaradí v súlade s Vyhláškou MŽP SR č. 365/2015 Z. z., ktorou sa ustanovuje Katalóg odpadov ako </a:t>
            </a:r>
            <a:r>
              <a:rPr lang="sk-SK" u="sng" dirty="0" smtClean="0">
                <a:latin typeface="Raleway" panose="020B0503030101060003"/>
              </a:rPr>
              <a:t>druh odpadu 200308 – drobný stavebný odpad.</a:t>
            </a:r>
          </a:p>
          <a:p>
            <a:pPr>
              <a:lnSpc>
                <a:spcPct val="150000"/>
              </a:lnSpc>
            </a:pPr>
            <a:endParaRPr lang="sk-SK" u="sng" dirty="0"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19626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586641" y="517145"/>
            <a:ext cx="10832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Bežné udržiavacie práce (DSO)</a:t>
            </a:r>
          </a:p>
        </p:txBody>
      </p:sp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14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ĺžnik 2"/>
          <p:cNvSpPr/>
          <p:nvPr/>
        </p:nvSpPr>
        <p:spPr>
          <a:xfrm>
            <a:off x="490543" y="1463247"/>
            <a:ext cx="110243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600" u="sng" dirty="0">
                <a:solidFill>
                  <a:srgbClr val="326B77"/>
                </a:solidFill>
                <a:latin typeface="Raleway" panose="020B0503030101060003"/>
              </a:rPr>
              <a:t>Za bežné udržiavacie práce </a:t>
            </a:r>
            <a:r>
              <a:rPr lang="sk-SK" sz="1600" dirty="0">
                <a:latin typeface="Raleway" panose="020B0503030101060003"/>
              </a:rPr>
              <a:t>možno v súlade s § 139b ods. 16 zákona č. 50/1976 Zb. o </a:t>
            </a:r>
            <a:r>
              <a:rPr lang="sk-SK" sz="1600" dirty="0" smtClean="0">
                <a:latin typeface="Raleway" panose="020B0503030101060003"/>
              </a:rPr>
              <a:t>územnom plánovaní </a:t>
            </a:r>
            <a:r>
              <a:rPr lang="sk-SK" sz="1600" dirty="0">
                <a:latin typeface="Raleway" panose="020B0503030101060003"/>
              </a:rPr>
              <a:t>a stavebnom poriadku (stavebný zákon) považovať najmä: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latin typeface="Raleway" panose="020B0503030101060003"/>
              </a:rPr>
              <a:t>a) opravy fasády, opravy a výmenu strešnej krytiny alebo povrchu plochých striech, </a:t>
            </a:r>
            <a:r>
              <a:rPr lang="sk-SK" sz="1600" dirty="0" smtClean="0">
                <a:latin typeface="Raleway" panose="020B0503030101060003"/>
              </a:rPr>
              <a:t>výmenu odkvapových </a:t>
            </a:r>
            <a:r>
              <a:rPr lang="sk-SK" sz="1600" dirty="0">
                <a:latin typeface="Raleway" panose="020B0503030101060003"/>
              </a:rPr>
              <a:t>žľabov a odtokových zvodov, opravy oplotenia a výmenu jeho častí, ak </a:t>
            </a:r>
            <a:r>
              <a:rPr lang="sk-SK" sz="1600" dirty="0" smtClean="0">
                <a:latin typeface="Raleway" panose="020B0503030101060003"/>
              </a:rPr>
              <a:t>sa tým </a:t>
            </a:r>
            <a:r>
              <a:rPr lang="sk-SK" sz="1600" dirty="0">
                <a:latin typeface="Raleway" panose="020B0503030101060003"/>
              </a:rPr>
              <a:t>nemení jeho trasa,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latin typeface="Raleway" panose="020B0503030101060003"/>
              </a:rPr>
              <a:t>b) opravy a výmenu nepodstatných stavebných konštrukcií, najmä vnútorných priečok</a:t>
            </a:r>
            <a:r>
              <a:rPr lang="sk-SK" sz="1600" dirty="0" smtClean="0">
                <a:latin typeface="Raleway" panose="020B0503030101060003"/>
              </a:rPr>
              <a:t>, omietok</a:t>
            </a:r>
            <a:r>
              <a:rPr lang="sk-SK" sz="1600" dirty="0">
                <a:latin typeface="Raleway" panose="020B0503030101060003"/>
              </a:rPr>
              <a:t>, obkladov stien, podláh a dlažby, komínov, okien, dverí a schodišťových zábradlí,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latin typeface="Raleway" panose="020B0503030101060003"/>
              </a:rPr>
              <a:t>c) údržbu a opravy technického, energetického alebo technologického vybavenia stavby, </a:t>
            </a:r>
            <a:r>
              <a:rPr lang="sk-SK" sz="1600" dirty="0" smtClean="0">
                <a:latin typeface="Raleway" panose="020B0503030101060003"/>
              </a:rPr>
              <a:t>ako aj </a:t>
            </a:r>
            <a:r>
              <a:rPr lang="sk-SK" sz="1600" dirty="0">
                <a:latin typeface="Raleway" panose="020B0503030101060003"/>
              </a:rPr>
              <a:t>výmenu jeho súčastí, ak sa tým zásadne nemení jeho napojenie na verejné </a:t>
            </a:r>
            <a:r>
              <a:rPr lang="sk-SK" sz="1600" dirty="0" smtClean="0">
                <a:latin typeface="Raleway" panose="020B0503030101060003"/>
              </a:rPr>
              <a:t>vybavenie územia </a:t>
            </a:r>
            <a:r>
              <a:rPr lang="sk-SK" sz="1600" dirty="0">
                <a:latin typeface="Raleway" panose="020B0503030101060003"/>
              </a:rPr>
              <a:t>ani nezhorší vplyv stavby na okolie alebo na životné prostredie, najmä </a:t>
            </a:r>
            <a:r>
              <a:rPr lang="sk-SK" sz="1600" dirty="0" smtClean="0">
                <a:latin typeface="Raleway" panose="020B0503030101060003"/>
              </a:rPr>
              <a:t>výmenu klimatizačného </a:t>
            </a:r>
            <a:r>
              <a:rPr lang="sk-SK" sz="1600" dirty="0">
                <a:latin typeface="Raleway" panose="020B0503030101060003"/>
              </a:rPr>
              <a:t>zariadenia, výťahu, vykurovacích kotlov a telies a vnútorných rozvodov,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latin typeface="Raleway" panose="020B0503030101060003"/>
              </a:rPr>
              <a:t>d) výmenu </a:t>
            </a:r>
            <a:r>
              <a:rPr lang="sk-SK" sz="1600" dirty="0" err="1">
                <a:latin typeface="Raleway" panose="020B0503030101060003"/>
              </a:rPr>
              <a:t>zariaďovacích</a:t>
            </a:r>
            <a:r>
              <a:rPr lang="sk-SK" sz="1600" dirty="0">
                <a:latin typeface="Raleway" panose="020B0503030101060003"/>
              </a:rPr>
              <a:t> predmetov, najmä kuchynských liniek, vaní, vstavaných skríň,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latin typeface="Raleway" panose="020B0503030101060003"/>
              </a:rPr>
              <a:t>e) maliarske a natieračské práce.</a:t>
            </a:r>
          </a:p>
        </p:txBody>
      </p:sp>
    </p:spTree>
    <p:extLst>
      <p:ext uri="{BB962C8B-B14F-4D97-AF65-F5344CB8AC3E}">
        <p14:creationId xmlns:p14="http://schemas.microsoft.com/office/powerpoint/2010/main" val="19377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15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53462"/>
              </p:ext>
            </p:extLst>
          </p:nvPr>
        </p:nvGraphicFramePr>
        <p:xfrm>
          <a:off x="263198" y="3767468"/>
          <a:ext cx="7145308" cy="304800"/>
        </p:xfrm>
        <a:graphic>
          <a:graphicData uri="http://schemas.openxmlformats.org/drawingml/2006/table">
            <a:tbl>
              <a:tblPr/>
              <a:tblGrid>
                <a:gridCol w="3572654">
                  <a:extLst>
                    <a:ext uri="{9D8B030D-6E8A-4147-A177-3AD203B41FA5}">
                      <a16:colId xmlns:a16="http://schemas.microsoft.com/office/drawing/2014/main" val="2657418658"/>
                    </a:ext>
                  </a:extLst>
                </a:gridCol>
                <a:gridCol w="3572654">
                  <a:extLst>
                    <a:ext uri="{9D8B030D-6E8A-4147-A177-3AD203B41FA5}">
                      <a16:colId xmlns:a16="http://schemas.microsoft.com/office/drawing/2014/main" val="754155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196620"/>
                  </a:ext>
                </a:extLst>
              </a:tr>
            </a:tbl>
          </a:graphicData>
        </a:graphic>
      </p:graphicFrame>
      <p:pic>
        <p:nvPicPr>
          <p:cNvPr id="2" name="Obrázo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116" y="116713"/>
            <a:ext cx="6400966" cy="5534557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141900" y="1192211"/>
            <a:ext cx="5297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2400" b="1" dirty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S</a:t>
            </a: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tavebné </a:t>
            </a:r>
            <a:r>
              <a:rPr lang="sk-SK" sz="2400" b="1" dirty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odpady a odpady z </a:t>
            </a: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demolácií alebo  drobný </a:t>
            </a:r>
            <a:r>
              <a:rPr lang="sk-SK" sz="2400" b="1" dirty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stavebný </a:t>
            </a: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odpad?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p</a:t>
            </a:r>
            <a:r>
              <a:rPr lang="sk-SK" sz="2400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ostup ako určiť</a:t>
            </a:r>
            <a:endParaRPr lang="sk-SK" sz="2400" dirty="0">
              <a:solidFill>
                <a:srgbClr val="326B77"/>
              </a:solidFill>
              <a:latin typeface="Raleway" pitchFamily="2" charset="-18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107211" y="730836"/>
            <a:ext cx="13656106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Nakladanie so vzniknutými odpadmi pri obnove domu</a:t>
            </a:r>
          </a:p>
        </p:txBody>
      </p:sp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16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1938408" y="-162872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ĺžnik 9"/>
          <p:cNvSpPr/>
          <p:nvPr/>
        </p:nvSpPr>
        <p:spPr>
          <a:xfrm>
            <a:off x="298580" y="1795549"/>
            <a:ext cx="7184571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k-SK" dirty="0">
                <a:latin typeface="Raleway" panose="020B0503030101060003"/>
              </a:rPr>
              <a:t>Odpady zo stavieb a demolácií </a:t>
            </a:r>
            <a:r>
              <a:rPr lang="sk-SK" dirty="0">
                <a:solidFill>
                  <a:srgbClr val="326B77"/>
                </a:solidFill>
                <a:latin typeface="Raleway" panose="020B0503030101060003"/>
              </a:rPr>
              <a:t>sa musia odovzdať </a:t>
            </a:r>
            <a:r>
              <a:rPr lang="en-US" dirty="0">
                <a:solidFill>
                  <a:srgbClr val="326B77"/>
                </a:solidFill>
                <a:latin typeface="Raleway" panose="020B0503030101060003"/>
              </a:rPr>
              <a:t> </a:t>
            </a:r>
            <a:r>
              <a:rPr lang="sk-SK" dirty="0">
                <a:solidFill>
                  <a:srgbClr val="326B77"/>
                </a:solidFill>
                <a:latin typeface="Raleway" panose="020B0503030101060003"/>
              </a:rPr>
              <a:t>oprávnenej osobe alebo do zariadenia</a:t>
            </a:r>
            <a:r>
              <a:rPr lang="sk-SK" dirty="0">
                <a:latin typeface="Raleway" panose="020B0503030101060003"/>
              </a:rPr>
              <a:t> schváleného podľa zákona o odpadoch a to v prípade </a:t>
            </a:r>
            <a:endParaRPr lang="sk-SK" dirty="0" smtClean="0">
              <a:latin typeface="Raleway" panose="020B0503030101060003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Raleway" panose="020B0503030101060003"/>
              </a:rPr>
              <a:t>obnove </a:t>
            </a:r>
            <a:r>
              <a:rPr lang="sk-SK" dirty="0">
                <a:latin typeface="Raleway" panose="020B0503030101060003"/>
              </a:rPr>
              <a:t>domu </a:t>
            </a:r>
            <a:r>
              <a:rPr lang="sk-SK" u="sng" dirty="0">
                <a:solidFill>
                  <a:srgbClr val="326B77"/>
                </a:solidFill>
                <a:latin typeface="Raleway" panose="020B0503030101060003"/>
              </a:rPr>
              <a:t>svojpomocne</a:t>
            </a:r>
            <a:r>
              <a:rPr lang="sk-SK" dirty="0">
                <a:solidFill>
                  <a:srgbClr val="326B77"/>
                </a:solidFill>
                <a:latin typeface="Raleway" panose="020B0503030101060003"/>
              </a:rPr>
              <a:t> </a:t>
            </a:r>
            <a:r>
              <a:rPr lang="sk-SK" dirty="0" smtClean="0">
                <a:latin typeface="Raleway" panose="020B0503030101060003"/>
              </a:rPr>
              <a:t>– prijímateľ odovzdá zvyčajne na zberný </a:t>
            </a:r>
            <a:r>
              <a:rPr lang="sk-SK" dirty="0">
                <a:latin typeface="Raleway" panose="020B0503030101060003"/>
              </a:rPr>
              <a:t>dvor príp. </a:t>
            </a:r>
            <a:r>
              <a:rPr lang="sk-SK" dirty="0" smtClean="0">
                <a:latin typeface="Raleway" panose="020B0503030101060003"/>
              </a:rPr>
              <a:t>využije kalendárový zber,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u="sng" dirty="0">
                <a:solidFill>
                  <a:srgbClr val="326B77"/>
                </a:solidFill>
                <a:latin typeface="Raleway" panose="020B0503030101060003"/>
              </a:rPr>
              <a:t>d</a:t>
            </a:r>
            <a:r>
              <a:rPr lang="sk-SK" u="sng" dirty="0" smtClean="0">
                <a:solidFill>
                  <a:srgbClr val="326B77"/>
                </a:solidFill>
                <a:latin typeface="Raleway" panose="020B0503030101060003"/>
              </a:rPr>
              <a:t>odávateľsky </a:t>
            </a:r>
            <a:r>
              <a:rPr lang="sk-SK" dirty="0" smtClean="0">
                <a:latin typeface="Raleway" panose="020B0503030101060003"/>
              </a:rPr>
              <a:t>- za </a:t>
            </a:r>
            <a:r>
              <a:rPr lang="sk-SK" dirty="0">
                <a:latin typeface="Raleway" panose="020B0503030101060003"/>
              </a:rPr>
              <a:t>nakladanie so stavebnými odpadmi je zodpovedný </a:t>
            </a:r>
            <a:r>
              <a:rPr lang="sk-SK" dirty="0" smtClean="0">
                <a:latin typeface="Raleway" panose="020B0503030101060003"/>
              </a:rPr>
              <a:t>dodávateľ</a:t>
            </a:r>
            <a:endParaRPr lang="sk-SK" dirty="0">
              <a:latin typeface="Raleway" panose="020B0503030101060003"/>
            </a:endParaRPr>
          </a:p>
          <a:p>
            <a:pPr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sk-SK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574" y="2031484"/>
            <a:ext cx="6157494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411281" y="633713"/>
            <a:ext cx="10723885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Predchádzanie vzniku odpadov pri obnove domu</a:t>
            </a:r>
          </a:p>
        </p:txBody>
      </p:sp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17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ĺžnik 10"/>
          <p:cNvSpPr/>
          <p:nvPr/>
        </p:nvSpPr>
        <p:spPr>
          <a:xfrm>
            <a:off x="167951" y="1795549"/>
            <a:ext cx="1190586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Raleway" panose="020B0503030101060003"/>
              </a:rPr>
              <a:t>V</a:t>
            </a:r>
            <a:r>
              <a:rPr lang="sk-SK" dirty="0">
                <a:latin typeface="Raleway" panose="020B0503030101060003"/>
              </a:rPr>
              <a:t> prípade ak držiteľ hnuteľnej veci alebo látky </a:t>
            </a:r>
            <a:r>
              <a:rPr lang="sk-SK" u="sng" dirty="0">
                <a:solidFill>
                  <a:srgbClr val="326B77"/>
                </a:solidFill>
                <a:latin typeface="Raleway" panose="020B0503030101060003"/>
              </a:rPr>
              <a:t>nepovažuje danú vec alebo </a:t>
            </a:r>
            <a:r>
              <a:rPr lang="sk-SK" u="sng" dirty="0" smtClean="0">
                <a:solidFill>
                  <a:srgbClr val="326B77"/>
                </a:solidFill>
                <a:latin typeface="Raleway" panose="020B0503030101060003"/>
              </a:rPr>
              <a:t>látku za  </a:t>
            </a:r>
            <a:r>
              <a:rPr lang="sk-SK" u="sng" dirty="0">
                <a:solidFill>
                  <a:srgbClr val="326B77"/>
                </a:solidFill>
                <a:latin typeface="Raleway" panose="020B0503030101060003"/>
              </a:rPr>
              <a:t>odpad </a:t>
            </a:r>
            <a:r>
              <a:rPr lang="sk-SK" dirty="0">
                <a:latin typeface="Raleway" panose="020B0503030101060003"/>
              </a:rPr>
              <a:t>(nezbavuje sa jej a ani mu to zákon o odpadoch alebo iný osobitný </a:t>
            </a:r>
            <a:r>
              <a:rPr lang="sk-SK" dirty="0" smtClean="0">
                <a:latin typeface="Raleway" panose="020B0503030101060003"/>
              </a:rPr>
              <a:t>predpis neprikazuje</a:t>
            </a:r>
            <a:r>
              <a:rPr lang="sk-SK" dirty="0">
                <a:latin typeface="Raleway" panose="020B0503030101060003"/>
              </a:rPr>
              <a:t>), </a:t>
            </a:r>
            <a:r>
              <a:rPr lang="sk-SK" u="sng" dirty="0">
                <a:latin typeface="Raleway" panose="020B0503030101060003"/>
              </a:rPr>
              <a:t>môže ju odovzdať/predať inej osobe na ten istý účel</a:t>
            </a:r>
            <a:r>
              <a:rPr lang="sk-SK" dirty="0">
                <a:latin typeface="Raleway" panose="020B0503030101060003"/>
              </a:rPr>
              <a:t>, na ktorý bola vyrobená </a:t>
            </a:r>
            <a:r>
              <a:rPr lang="sk-SK" u="sng" dirty="0">
                <a:latin typeface="Raleway" panose="020B0503030101060003"/>
              </a:rPr>
              <a:t>alebo aj na iný účel</a:t>
            </a:r>
            <a:r>
              <a:rPr lang="sk-SK" dirty="0">
                <a:latin typeface="Raleway" panose="020B0503030101060003"/>
              </a:rPr>
              <a:t>, avšak použitím tejto hnuteľnej veci alebo látky nemôže dôjsť k ohrozeniu zdravia ľudí alebo poškodeniu životného prostredia. </a:t>
            </a:r>
            <a:endParaRPr lang="sk-SK" dirty="0" smtClean="0">
              <a:latin typeface="Raleway" panose="020B0503030101060003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Raleway" panose="020B0503030101060003"/>
              </a:rPr>
              <a:t>Ak </a:t>
            </a:r>
            <a:r>
              <a:rPr lang="sk-SK" dirty="0">
                <a:latin typeface="Raleway" panose="020B0503030101060003"/>
              </a:rPr>
              <a:t>napr. staré okná je ešte možné využiť/opätovné použiť ako stavebný materiál, pričom nie je naplnená definícia </a:t>
            </a:r>
            <a:r>
              <a:rPr lang="sk-SK" dirty="0" smtClean="0">
                <a:latin typeface="Raleway" panose="020B0503030101060003"/>
              </a:rPr>
              <a:t>            odpadu</a:t>
            </a:r>
            <a:r>
              <a:rPr lang="sk-SK" dirty="0">
                <a:latin typeface="Raleway" panose="020B0503030101060003"/>
              </a:rPr>
              <a:t>, je možné s takýmto stavebným materiál </a:t>
            </a:r>
            <a:r>
              <a:rPr lang="sk-SK" u="sng" dirty="0">
                <a:solidFill>
                  <a:srgbClr val="326B77"/>
                </a:solidFill>
                <a:latin typeface="Raleway" panose="020B0503030101060003"/>
              </a:rPr>
              <a:t>nakladať mimo odpadového režimu. </a:t>
            </a:r>
            <a:r>
              <a:rPr lang="sk-SK" u="sng" dirty="0" smtClean="0">
                <a:solidFill>
                  <a:srgbClr val="326B77"/>
                </a:solidFill>
                <a:latin typeface="Raleway" panose="020B0503030101060003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326B77"/>
                </a:solidFill>
                <a:latin typeface="Raleway" panose="020B0503030101060003"/>
                <a:ea typeface="Arial" panose="020B0604020202020204" pitchFamily="34" charset="0"/>
              </a:rPr>
              <a:t>Žiadateľ musí preukázať fotodokumentáciou, </a:t>
            </a:r>
            <a:r>
              <a:rPr lang="sk-SK" dirty="0" smtClean="0">
                <a:solidFill>
                  <a:srgbClr val="326B77"/>
                </a:solidFill>
                <a:latin typeface="Raleway" panose="020B0503030101060003"/>
                <a:ea typeface="Arial" panose="020B0604020202020204" pitchFamily="34" charset="0"/>
              </a:rPr>
              <a:t>akceptované je aj </a:t>
            </a:r>
            <a:r>
              <a:rPr lang="sk-SK" dirty="0">
                <a:solidFill>
                  <a:srgbClr val="326B77"/>
                </a:solidFill>
                <a:latin typeface="Raleway" panose="020B0503030101060003"/>
                <a:ea typeface="Arial" panose="020B0604020202020204" pitchFamily="34" charset="0"/>
              </a:rPr>
              <a:t>potvrdenie od </a:t>
            </a:r>
            <a:r>
              <a:rPr lang="sk-SK" dirty="0" smtClean="0">
                <a:solidFill>
                  <a:srgbClr val="326B77"/>
                </a:solidFill>
                <a:latin typeface="Raleway" panose="020B0503030101060003"/>
                <a:ea typeface="Arial" panose="020B0604020202020204" pitchFamily="34" charset="0"/>
              </a:rPr>
              <a:t>obce </a:t>
            </a:r>
            <a:endParaRPr lang="sk-SK" dirty="0">
              <a:solidFill>
                <a:srgbClr val="326B77"/>
              </a:solidFill>
              <a:latin typeface="Raleway" panose="020B0503030101060003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43069" y="5154998"/>
            <a:ext cx="11905861" cy="872547"/>
          </a:xfrm>
          <a:prstGeom prst="rect">
            <a:avLst/>
          </a:prstGeom>
          <a:gradFill flip="none" rotWithShape="1">
            <a:gsLst>
              <a:gs pos="0">
                <a:srgbClr val="326B77">
                  <a:tint val="66000"/>
                  <a:satMod val="160000"/>
                </a:srgbClr>
              </a:gs>
              <a:gs pos="50000">
                <a:srgbClr val="326B77">
                  <a:tint val="44500"/>
                  <a:satMod val="160000"/>
                </a:srgbClr>
              </a:gs>
              <a:gs pos="100000">
                <a:srgbClr val="326B7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k-SK" dirty="0">
                <a:latin typeface="Raleway" panose="020B0503030101060003"/>
                <a:ea typeface="Arial" panose="020B0604020202020204" pitchFamily="34" charset="0"/>
              </a:rPr>
              <a:t>V rámci odpadového hospodárstva postupujeme v súlade s hierarchiou odpadového </a:t>
            </a:r>
            <a:r>
              <a:rPr lang="sk-SK" dirty="0" smtClean="0">
                <a:latin typeface="Raleway" panose="020B0503030101060003"/>
                <a:ea typeface="Arial" panose="020B0604020202020204" pitchFamily="34" charset="0"/>
              </a:rPr>
              <a:t>hospodárstva. </a:t>
            </a:r>
            <a:r>
              <a:rPr lang="sk-SK" dirty="0">
                <a:latin typeface="Raleway" panose="020B0503030101060003"/>
                <a:ea typeface="Arial" panose="020B0604020202020204" pitchFamily="34" charset="0"/>
              </a:rPr>
              <a:t>Takže najlepšie je, ak žiadny odpad </a:t>
            </a:r>
            <a:r>
              <a:rPr lang="sk-SK" dirty="0" smtClean="0">
                <a:latin typeface="Raleway" panose="020B0503030101060003"/>
                <a:ea typeface="Arial" panose="020B0604020202020204" pitchFamily="34" charset="0"/>
              </a:rPr>
              <a:t>nevznikne, pričom samozrejme </a:t>
            </a:r>
            <a:r>
              <a:rPr lang="sk-SK" dirty="0">
                <a:latin typeface="Raleway" panose="020B0503030101060003"/>
                <a:ea typeface="Arial" panose="020B0604020202020204" pitchFamily="34" charset="0"/>
              </a:rPr>
              <a:t>musia byť podržané ustanovené </a:t>
            </a:r>
            <a:r>
              <a:rPr lang="sk-SK" dirty="0" smtClean="0">
                <a:latin typeface="Raleway" panose="020B0503030101060003"/>
                <a:ea typeface="Arial" panose="020B0604020202020204" pitchFamily="34" charset="0"/>
              </a:rPr>
              <a:t>podmienky.</a:t>
            </a:r>
            <a:endParaRPr lang="sk-SK" dirty="0">
              <a:latin typeface="Raleway" panose="020B0503030101060003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497" y="6407727"/>
            <a:ext cx="12232496" cy="4502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616766" y="1903467"/>
            <a:ext cx="1036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sk-SK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sk-SK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18</a:t>
            </a:fld>
            <a:endParaRPr lang="sk-SK" dirty="0">
              <a:latin typeface="Raleway" panose="020B0503030101060003" pitchFamily="34" charset="-18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3564068"/>
            <a:ext cx="943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latin typeface="Raleway" panose="020B0503030101060003"/>
                <a:hlinkClick r:id="rId4"/>
              </a:rPr>
              <a:t>Stavebný odpad pri obnove rodinného domu</a:t>
            </a:r>
            <a:r>
              <a:rPr lang="sk-SK" b="1" dirty="0" smtClean="0">
                <a:latin typeface="Raleway" panose="020B0503030101060003"/>
                <a:hlinkClick r:id="rId4"/>
              </a:rPr>
              <a:t>.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Raleway" panose="020B0503030101060003"/>
                <a:hlinkClick r:id="rId4"/>
              </a:rPr>
              <a:t>Čo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Raleway" panose="020B0503030101060003"/>
                <a:hlinkClick r:id="rId4"/>
              </a:rPr>
              <a:t>s ním?</a:t>
            </a:r>
            <a:endParaRPr lang="sk-SK" b="1" dirty="0">
              <a:solidFill>
                <a:schemeClr val="accent6">
                  <a:lumMod val="75000"/>
                </a:schemeClr>
              </a:solidFill>
              <a:latin typeface="Raleway" panose="020B0503030101060003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945" y="2760879"/>
            <a:ext cx="2000177" cy="2519035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73978" y="1877355"/>
            <a:ext cx="11078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latin typeface="Raleway" panose="020B0503030101060003"/>
                <a:hlinkClick r:id="rId6"/>
              </a:rPr>
              <a:t>Usmernenie k preukazovaniu vzniku a spôsobu nakladania s </a:t>
            </a:r>
            <a:r>
              <a:rPr lang="sk-SK" b="1" dirty="0" smtClean="0">
                <a:latin typeface="Raleway" panose="020B0503030101060003"/>
                <a:hlinkClick r:id="rId6"/>
              </a:rPr>
              <a:t>odpadom pri </a:t>
            </a:r>
            <a:r>
              <a:rPr lang="sk-SK" b="1" dirty="0">
                <a:latin typeface="Raleway" panose="020B0503030101060003"/>
                <a:hlinkClick r:id="rId6"/>
              </a:rPr>
              <a:t>obnove rodinného domu</a:t>
            </a:r>
            <a:endParaRPr lang="sk-SK" b="1" dirty="0">
              <a:latin typeface="Raleway" panose="020B0503030101060003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83020" y="363943"/>
            <a:ext cx="1052983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solidFill>
                  <a:srgbClr val="326B77"/>
                </a:solidFill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Vykazovanie nakladania so </a:t>
            </a:r>
            <a:r>
              <a:rPr lang="sk-SK" sz="2400" b="1" dirty="0" err="1">
                <a:solidFill>
                  <a:srgbClr val="326B77"/>
                </a:solidFill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sk-SK" sz="2400" b="1" dirty="0">
                <a:solidFill>
                  <a:srgbClr val="326B77"/>
                </a:solidFill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sk-SK" sz="2400" b="1" dirty="0" smtClean="0">
                <a:solidFill>
                  <a:srgbClr val="326B77"/>
                </a:solidFill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DSO pri obnove domu</a:t>
            </a:r>
          </a:p>
        </p:txBody>
      </p:sp>
      <p:pic>
        <p:nvPicPr>
          <p:cNvPr id="14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0196" y="3032474"/>
            <a:ext cx="1864174" cy="265974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6801" y="2357122"/>
            <a:ext cx="1776439" cy="247432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3552" y="3933400"/>
            <a:ext cx="1508448" cy="219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19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2802" y="635025"/>
            <a:ext cx="6215186" cy="5381836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440972" y="888617"/>
            <a:ext cx="376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rgbClr val="326B77"/>
                </a:solidFill>
                <a:latin typeface="Raleway" panose="020B0503030101060003"/>
              </a:rPr>
              <a:t>Obnova </a:t>
            </a:r>
            <a:r>
              <a:rPr lang="sk-SK" sz="2400" b="1" dirty="0">
                <a:solidFill>
                  <a:srgbClr val="326B77"/>
                </a:solidFill>
                <a:latin typeface="Raleway" panose="020B0503030101060003"/>
              </a:rPr>
              <a:t>domu svojpomocne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92" y="2164656"/>
            <a:ext cx="3862737" cy="259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2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ĺžnik 1"/>
          <p:cNvSpPr/>
          <p:nvPr/>
        </p:nvSpPr>
        <p:spPr>
          <a:xfrm>
            <a:off x="513333" y="2079750"/>
            <a:ext cx="1116533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Aft>
                <a:spcPts val="600"/>
              </a:spcAft>
            </a:pPr>
            <a:r>
              <a:rPr lang="sk-SK" b="1" dirty="0" smtClean="0">
                <a:latin typeface="Raleway" panose="020B0503030101060003"/>
              </a:rPr>
              <a:t>Európska zelená dohoda</a:t>
            </a:r>
            <a:r>
              <a:rPr lang="sk-SK" dirty="0" smtClean="0">
                <a:latin typeface="Raleway" panose="020B0503030101060003"/>
              </a:rPr>
              <a:t> predstavuje </a:t>
            </a:r>
            <a:r>
              <a:rPr lang="sk-SK" dirty="0">
                <a:latin typeface="Raleway" panose="020B0503030101060003"/>
              </a:rPr>
              <a:t>plán Európskej komisie na zelenú transformáciu hospodárstva Európskej </a:t>
            </a:r>
            <a:r>
              <a:rPr lang="sk-SK" dirty="0" smtClean="0">
                <a:latin typeface="Raleway" panose="020B0503030101060003"/>
              </a:rPr>
              <a:t>únie a</a:t>
            </a:r>
            <a:r>
              <a:rPr lang="sk-SK" dirty="0" smtClean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bola vytvorená s cieľom prekonať hrozby zmeny klímy a zhoršovania životného prostredia. Obsahuje tri základné princípy:</a:t>
            </a:r>
            <a:endParaRPr lang="sk-SK" dirty="0">
              <a:latin typeface="Raleway" panose="020B0503030101060003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Dosiahnuť do roku 2050 nulové čisté emisie skleníkových </a:t>
            </a:r>
            <a:r>
              <a:rPr lang="sk-SK" dirty="0" smtClean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plynov,</a:t>
            </a:r>
            <a:endParaRPr lang="sk-SK" dirty="0">
              <a:latin typeface="Raleway" panose="020B0503030101060003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oddelenie hospodárskeho rastu od využívania zdrojov,</a:t>
            </a:r>
            <a:endParaRPr lang="sk-SK" dirty="0">
              <a:latin typeface="Raleway" panose="020B0503030101060003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zahrnúť každého jednotlivca a región v EÚ.</a:t>
            </a:r>
            <a:endParaRPr lang="sk-SK" dirty="0">
              <a:latin typeface="Raleway" panose="020B0503030101060003"/>
              <a:ea typeface="Times New Roman" panose="02020603050405020304" pitchFamily="18" charset="0"/>
            </a:endParaRPr>
          </a:p>
          <a:p>
            <a:pPr marL="636905" algn="just"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 </a:t>
            </a:r>
            <a:endParaRPr lang="sk-SK" dirty="0">
              <a:latin typeface="Raleway" panose="020B0503030101060003"/>
              <a:ea typeface="Times New Roman" panose="02020603050405020304" pitchFamily="18" charset="0"/>
            </a:endParaRPr>
          </a:p>
          <a:p>
            <a:pPr marL="636905" algn="just"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 </a:t>
            </a:r>
            <a:endParaRPr lang="sk-SK" dirty="0">
              <a:effectLst/>
              <a:latin typeface="Raleway" panose="020B0503030101060003"/>
              <a:ea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70113" y="599174"/>
            <a:ext cx="8391331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326B77"/>
                </a:solidFill>
                <a:latin typeface="Raleway" panose="020B0503030101060003"/>
              </a:rPr>
              <a:t>Európska zelená dohoda</a:t>
            </a:r>
            <a:endParaRPr lang="sk-SK" sz="2400" b="1" dirty="0">
              <a:solidFill>
                <a:srgbClr val="326B77"/>
              </a:solidFill>
              <a:latin typeface="Raleway" pitchFamily="2" charset="-18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20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ĺžnik 1"/>
          <p:cNvSpPr/>
          <p:nvPr/>
        </p:nvSpPr>
        <p:spPr>
          <a:xfrm>
            <a:off x="0" y="2959367"/>
            <a:ext cx="3831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326B77"/>
                </a:solidFill>
              </a:rPr>
              <a:t> </a:t>
            </a:r>
            <a:r>
              <a:rPr lang="sk-SK" sz="2400" b="1" dirty="0">
                <a:solidFill>
                  <a:srgbClr val="326B77"/>
                </a:solidFill>
                <a:latin typeface="Raleway" panose="020B0503030101060003"/>
              </a:rPr>
              <a:t>Obnova domu </a:t>
            </a:r>
            <a:r>
              <a:rPr lang="sk-SK" sz="2400" b="1" dirty="0" smtClean="0">
                <a:solidFill>
                  <a:srgbClr val="326B77"/>
                </a:solidFill>
                <a:latin typeface="Raleway" panose="020B0503030101060003"/>
              </a:rPr>
              <a:t>svojpomocne</a:t>
            </a:r>
            <a:endParaRPr lang="sk-SK" sz="2400" b="1" dirty="0">
              <a:solidFill>
                <a:srgbClr val="326B77"/>
              </a:solidFill>
              <a:latin typeface="Raleway" panose="020B0503030101060003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437" y="945789"/>
            <a:ext cx="8073563" cy="49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21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ĺžnik 1"/>
          <p:cNvSpPr/>
          <p:nvPr/>
        </p:nvSpPr>
        <p:spPr>
          <a:xfrm>
            <a:off x="192439" y="1142210"/>
            <a:ext cx="648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 </a:t>
            </a:r>
            <a:r>
              <a:rPr lang="sk-SK" sz="2400" b="1" dirty="0">
                <a:solidFill>
                  <a:schemeClr val="accent6">
                    <a:lumMod val="50000"/>
                  </a:schemeClr>
                </a:solidFill>
                <a:latin typeface="Raleway" panose="020B0503030101060003"/>
                <a:hlinkClick r:id="rId6"/>
              </a:rPr>
              <a:t>Obnova domu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Raleway" panose="020B0503030101060003"/>
                <a:hlinkClick r:id="rId6"/>
              </a:rPr>
              <a:t>svojpomocne – čestné vyhlásenie</a:t>
            </a:r>
            <a:endParaRPr lang="sk-SK" sz="2400" b="1" dirty="0">
              <a:solidFill>
                <a:schemeClr val="accent6">
                  <a:lumMod val="50000"/>
                </a:schemeClr>
              </a:solidFill>
              <a:latin typeface="Raleway" panose="020B0503030101060003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3908" y="2978060"/>
            <a:ext cx="5499069" cy="310313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924" y="2340438"/>
            <a:ext cx="3786882" cy="32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22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ĺžnik 1"/>
          <p:cNvSpPr/>
          <p:nvPr/>
        </p:nvSpPr>
        <p:spPr>
          <a:xfrm>
            <a:off x="214603" y="500244"/>
            <a:ext cx="3790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rgbClr val="326B77"/>
                </a:solidFill>
                <a:latin typeface="Raleway" panose="020B0503030101060003"/>
              </a:rPr>
              <a:t>Obnova </a:t>
            </a:r>
            <a:r>
              <a:rPr lang="sk-SK" sz="2400" b="1" dirty="0">
                <a:solidFill>
                  <a:srgbClr val="326B77"/>
                </a:solidFill>
                <a:latin typeface="Raleway" panose="020B0503030101060003"/>
              </a:rPr>
              <a:t>domu </a:t>
            </a:r>
            <a:r>
              <a:rPr lang="sk-SK" sz="2400" b="1" dirty="0" smtClean="0">
                <a:solidFill>
                  <a:srgbClr val="326B77"/>
                </a:solidFill>
                <a:latin typeface="Raleway" panose="020B0503030101060003"/>
              </a:rPr>
              <a:t>dodávateľsky</a:t>
            </a:r>
            <a:endParaRPr lang="sk-SK" sz="2400" b="1" dirty="0">
              <a:solidFill>
                <a:srgbClr val="326B77"/>
              </a:solidFill>
              <a:latin typeface="Raleway" panose="020B0503030101060003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14603" y="1436476"/>
            <a:ext cx="111407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>
                <a:latin typeface="Raleway" panose="020B0503030101060003"/>
              </a:rPr>
              <a:t>Ak </a:t>
            </a:r>
            <a:r>
              <a:rPr lang="sk-SK" dirty="0" smtClean="0">
                <a:latin typeface="Raleway" panose="020B0503030101060003"/>
              </a:rPr>
              <a:t>obnovu </a:t>
            </a:r>
            <a:r>
              <a:rPr lang="sk-SK" dirty="0">
                <a:latin typeface="Raleway" panose="020B0503030101060003"/>
              </a:rPr>
              <a:t>rodinného domu realizuje firma dodávateľským spôsobom, zabezpečí </a:t>
            </a:r>
            <a:r>
              <a:rPr lang="sk-SK" dirty="0" smtClean="0">
                <a:latin typeface="Raleway" panose="020B0503030101060003"/>
              </a:rPr>
              <a:t>dodávateľ aj </a:t>
            </a:r>
            <a:r>
              <a:rPr lang="sk-SK" dirty="0">
                <a:latin typeface="Raleway" panose="020B0503030101060003"/>
              </a:rPr>
              <a:t>nakladanie s odpadom. </a:t>
            </a:r>
            <a:r>
              <a:rPr lang="sk-SK" dirty="0" smtClean="0">
                <a:latin typeface="Raleway" panose="020B0503030101060003"/>
              </a:rPr>
              <a:t>Kópiu dokladu </a:t>
            </a:r>
            <a:r>
              <a:rPr lang="sk-SK" dirty="0">
                <a:latin typeface="Raleway" panose="020B0503030101060003"/>
              </a:rPr>
              <a:t>alebo vyjadrenia k zhodnocovaniu odpadov, ktorý </a:t>
            </a:r>
            <a:r>
              <a:rPr lang="sk-SK" dirty="0" smtClean="0">
                <a:latin typeface="Raleway" panose="020B0503030101060003"/>
              </a:rPr>
              <a:t> </a:t>
            </a:r>
            <a:r>
              <a:rPr lang="sk-SK" dirty="0">
                <a:latin typeface="Raleway" panose="020B0503030101060003"/>
              </a:rPr>
              <a:t>firma </a:t>
            </a:r>
            <a:r>
              <a:rPr lang="sk-SK" dirty="0" smtClean="0">
                <a:latin typeface="Raleway" panose="020B0503030101060003"/>
              </a:rPr>
              <a:t>vystaví a prikladá </a:t>
            </a:r>
            <a:r>
              <a:rPr lang="sk-SK" dirty="0">
                <a:latin typeface="Raleway" panose="020B0503030101060003"/>
              </a:rPr>
              <a:t>k Žiadosti o platbu (</a:t>
            </a:r>
            <a:r>
              <a:rPr lang="sk-SK" dirty="0" err="1">
                <a:latin typeface="Raleway" panose="020B0503030101060003"/>
              </a:rPr>
              <a:t>ŽoP</a:t>
            </a:r>
            <a:r>
              <a:rPr lang="sk-SK" dirty="0">
                <a:latin typeface="Raleway" panose="020B0503030101060003"/>
              </a:rPr>
              <a:t>) ako </a:t>
            </a:r>
            <a:r>
              <a:rPr lang="sk-SK" dirty="0" smtClean="0">
                <a:latin typeface="Raleway" panose="020B0503030101060003"/>
              </a:rPr>
              <a:t>prílohu k Preberaciemu </a:t>
            </a:r>
            <a:r>
              <a:rPr lang="sk-SK" dirty="0">
                <a:latin typeface="Raleway" panose="020B0503030101060003"/>
              </a:rPr>
              <a:t>protokolu </a:t>
            </a:r>
            <a:r>
              <a:rPr lang="sk-SK" dirty="0" smtClean="0">
                <a:latin typeface="Raleway" panose="020B0503030101060003"/>
              </a:rPr>
              <a:t>- dodávateľ.</a:t>
            </a:r>
            <a:endParaRPr lang="sk-SK" dirty="0">
              <a:latin typeface="Raleway" panose="020B0503030101060003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742" y="3141067"/>
            <a:ext cx="7318594" cy="24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23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ĺžnik 1"/>
          <p:cNvSpPr/>
          <p:nvPr/>
        </p:nvSpPr>
        <p:spPr>
          <a:xfrm>
            <a:off x="214603" y="888617"/>
            <a:ext cx="9171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326B77"/>
                </a:solidFill>
                <a:latin typeface="Raleway" panose="020B0503030101060003"/>
                <a:hlinkClick r:id="rId6"/>
              </a:rPr>
              <a:t>Obnova </a:t>
            </a:r>
            <a:r>
              <a:rPr lang="sk-SK" sz="2400" b="1" dirty="0">
                <a:solidFill>
                  <a:srgbClr val="326B77"/>
                </a:solidFill>
                <a:latin typeface="Raleway" panose="020B0503030101060003"/>
                <a:hlinkClick r:id="rId6"/>
              </a:rPr>
              <a:t>domu </a:t>
            </a:r>
            <a:r>
              <a:rPr lang="sk-SK" sz="2400" b="1" dirty="0" smtClean="0">
                <a:solidFill>
                  <a:srgbClr val="326B77"/>
                </a:solidFill>
                <a:latin typeface="Raleway" panose="020B0503030101060003"/>
                <a:hlinkClick r:id="rId6"/>
              </a:rPr>
              <a:t>dodávateľsky – preberací protokol</a:t>
            </a:r>
            <a:endParaRPr lang="sk-SK" sz="2400" b="1" dirty="0">
              <a:solidFill>
                <a:srgbClr val="326B77"/>
              </a:solidFill>
              <a:latin typeface="Raleway" panose="020B0503030101060003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268" y="3724853"/>
            <a:ext cx="6172735" cy="203471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214" y="1603874"/>
            <a:ext cx="4141385" cy="33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2400" y="6207600"/>
            <a:ext cx="12192000" cy="60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005" y="239118"/>
            <a:ext cx="9169940" cy="4193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0" y="6207600"/>
            <a:ext cx="12192000" cy="65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98" y="6314122"/>
            <a:ext cx="11785605" cy="4373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ĺžnik 7"/>
          <p:cNvSpPr/>
          <p:nvPr/>
        </p:nvSpPr>
        <p:spPr>
          <a:xfrm>
            <a:off x="5995564" y="3770221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rgbClr val="326B77"/>
                </a:solidFill>
                <a:latin typeface="Raleway" panose="020B0503030101060003" pitchFamily="34" charset="-18"/>
              </a:rPr>
              <a:t>Ďakujem </a:t>
            </a:r>
            <a:r>
              <a:rPr lang="sk-SK" sz="3200" b="1" dirty="0">
                <a:solidFill>
                  <a:srgbClr val="326B77"/>
                </a:solidFill>
                <a:latin typeface="Raleway" panose="020B0503030101060003" pitchFamily="34" charset="-18"/>
              </a:rPr>
              <a:t>za </a:t>
            </a:r>
            <a:r>
              <a:rPr lang="sk-SK" sz="3200" b="1" dirty="0" smtClean="0">
                <a:solidFill>
                  <a:srgbClr val="326B77"/>
                </a:solidFill>
                <a:latin typeface="Raleway" panose="020B0503030101060003" pitchFamily="34" charset="-18"/>
              </a:rPr>
              <a:t>pozornosť</a:t>
            </a:r>
            <a:endParaRPr lang="sk-SK" sz="3200" b="1" dirty="0">
              <a:solidFill>
                <a:srgbClr val="326B77"/>
              </a:solidFill>
              <a:latin typeface="Raleway" panose="020B0503030101060003" pitchFamily="34" charset="-18"/>
            </a:endParaRPr>
          </a:p>
          <a:p>
            <a:pPr>
              <a:defRPr/>
            </a:pPr>
            <a:endParaRPr lang="pl-PL" b="1" dirty="0" smtClean="0">
              <a:latin typeface="Raleway" panose="020B0503030101060003"/>
            </a:endParaRPr>
          </a:p>
          <a:p>
            <a:pPr>
              <a:defRPr/>
            </a:pP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18"/>
              </a:rPr>
              <a:t>tatiana.gustafikova@sazp.sk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-18"/>
            </a:endParaRPr>
          </a:p>
          <a:p>
            <a:pPr>
              <a:defRPr/>
            </a:pPr>
            <a:endParaRPr lang="sk-SK" b="1" dirty="0" smtClean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-18"/>
            </a:endParaRPr>
          </a:p>
          <a:p>
            <a:pPr>
              <a:defRPr/>
            </a:pP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-18"/>
            </a:endParaRPr>
          </a:p>
          <a:p>
            <a:pPr>
              <a:defRPr/>
            </a:pP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18"/>
              </a:rPr>
              <a:t>www.obnovdom.sk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086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3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ĺžnik 2"/>
          <p:cNvSpPr/>
          <p:nvPr/>
        </p:nvSpPr>
        <p:spPr>
          <a:xfrm>
            <a:off x="559838" y="1793321"/>
            <a:ext cx="1081262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600"/>
              </a:spcAft>
            </a:pP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V súlade s cieľmi </a:t>
            </a: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  <a:hlinkClick r:id="rId6"/>
              </a:rPr>
              <a:t>Zelenej dohody pre Európu </a:t>
            </a: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by investičné činnosti </a:t>
            </a:r>
            <a:r>
              <a:rPr lang="sk-SK" dirty="0" smtClean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nemali </a:t>
            </a: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podporovať ani vykonávať činnosti, ktoré výrazne poškodzujú niektorý zo šiestich environmentálnych cieľov:</a:t>
            </a:r>
            <a:endParaRPr lang="sk-SK" sz="2000" dirty="0">
              <a:latin typeface="Raleway" panose="020B0503030101060003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dirty="0" smtClean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zmierňovanie </a:t>
            </a: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zmeny </a:t>
            </a:r>
            <a:r>
              <a:rPr lang="sk-SK" dirty="0" smtClean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klímy</a:t>
            </a:r>
            <a:endParaRPr lang="sk-SK" sz="2000" dirty="0">
              <a:latin typeface="Raleway" panose="020B0503030101060003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prispôsobenie sa zmene </a:t>
            </a:r>
            <a:r>
              <a:rPr lang="sk-SK" dirty="0" smtClean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klímy</a:t>
            </a:r>
            <a:endParaRPr lang="sk-SK" sz="2000" dirty="0">
              <a:latin typeface="Raleway" panose="020B0503030101060003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udržateľné využívanie a ochrana vodných a morských </a:t>
            </a:r>
            <a:r>
              <a:rPr lang="sk-SK" dirty="0" smtClean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zdrojov</a:t>
            </a:r>
            <a:endParaRPr lang="sk-SK" sz="2000" dirty="0">
              <a:latin typeface="Raleway" panose="020B0503030101060003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u="sng" dirty="0">
                <a:solidFill>
                  <a:srgbClr val="326B77"/>
                </a:solidFill>
                <a:latin typeface="Raleway" panose="020B0503030101060003"/>
                <a:ea typeface="Times New Roman" panose="02020603050405020304" pitchFamily="18" charset="0"/>
              </a:rPr>
              <a:t>prechod na obehové </a:t>
            </a:r>
            <a:r>
              <a:rPr lang="sk-SK" u="sng" dirty="0" smtClean="0">
                <a:solidFill>
                  <a:srgbClr val="326B77"/>
                </a:solidFill>
                <a:latin typeface="Raleway" panose="020B0503030101060003"/>
                <a:ea typeface="Times New Roman" panose="02020603050405020304" pitchFamily="18" charset="0"/>
              </a:rPr>
              <a:t>hospodárstvo</a:t>
            </a:r>
            <a:endParaRPr lang="sk-SK" sz="2000" dirty="0">
              <a:solidFill>
                <a:srgbClr val="326B77"/>
              </a:solidFill>
              <a:latin typeface="Raleway" panose="020B0503030101060003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prevencia a kontrola znečistenia,</a:t>
            </a:r>
            <a:endParaRPr lang="sk-SK" sz="2000" dirty="0">
              <a:latin typeface="Raleway" panose="020B0503030101060003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ochrana a obnova biodiverzity a ekosystémov</a:t>
            </a:r>
            <a:r>
              <a:rPr lang="sk-SK" dirty="0" smtClean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.</a:t>
            </a:r>
            <a:endParaRPr lang="sk-SK" sz="2000" dirty="0">
              <a:latin typeface="Raleway" panose="020B0503030101060003"/>
              <a:ea typeface="Times New Roman" panose="02020603050405020304" pitchFamily="18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278362" y="437401"/>
            <a:ext cx="8332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Princíp DNSH </a:t>
            </a: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– „výrazne nenarušiť</a:t>
            </a:r>
            <a:r>
              <a:rPr lang="sk-SK" sz="20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“  (</a:t>
            </a:r>
            <a:r>
              <a:rPr lang="sk-SK" sz="2000" b="1" dirty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DO NOT SIGNIFICANT HARM)</a:t>
            </a:r>
            <a:endParaRPr lang="sk-SK" sz="2000" b="1" dirty="0" smtClean="0">
              <a:solidFill>
                <a:srgbClr val="326B77"/>
              </a:solidFill>
              <a:latin typeface="Raleway" pitchFamily="2" charset="-18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4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ĺžnik 1"/>
          <p:cNvSpPr/>
          <p:nvPr/>
        </p:nvSpPr>
        <p:spPr>
          <a:xfrm>
            <a:off x="370113" y="1700899"/>
            <a:ext cx="1116533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Aft>
                <a:spcPts val="600"/>
              </a:spcAft>
            </a:pPr>
            <a:r>
              <a:rPr lang="sk-SK" dirty="0">
                <a:latin typeface="Raleway" panose="020B0503030101060003"/>
              </a:rPr>
              <a:t>Tento princíp sa zavádza na základe „</a:t>
            </a:r>
            <a:r>
              <a:rPr lang="sk-SK" dirty="0" smtClean="0">
                <a:latin typeface="Raleway" panose="020B0503030101060003"/>
              </a:rPr>
              <a:t>Nariadenia Európskeho parlamentu a rady  </a:t>
            </a:r>
            <a:r>
              <a:rPr lang="sk-SK" dirty="0">
                <a:latin typeface="Raleway" panose="020B0503030101060003"/>
              </a:rPr>
              <a:t>2020/852 z 18. júna 2020 o vytvorení rámca na uľahčenie </a:t>
            </a:r>
            <a:r>
              <a:rPr lang="sk-SK" dirty="0" smtClean="0">
                <a:latin typeface="Raleway" panose="020B0503030101060003"/>
              </a:rPr>
              <a:t>udržateľných investícií </a:t>
            </a:r>
            <a:r>
              <a:rPr lang="sk-SK" dirty="0">
                <a:latin typeface="Raleway" panose="020B0503030101060003"/>
              </a:rPr>
              <a:t>a o zmene nariadenia (EÚ) 2019/2088“ tzv. „taxonómii</a:t>
            </a:r>
            <a:r>
              <a:rPr lang="sk-SK" dirty="0" smtClean="0">
                <a:latin typeface="Raleway" panose="020B0503030101060003"/>
              </a:rPr>
              <a:t>“:</a:t>
            </a:r>
          </a:p>
          <a:p>
            <a:pPr indent="180340">
              <a:lnSpc>
                <a:spcPct val="150000"/>
              </a:lnSpc>
              <a:spcAft>
                <a:spcPts val="600"/>
              </a:spcAft>
            </a:pPr>
            <a:endParaRPr lang="sk-SK" dirty="0">
              <a:latin typeface="Raleway" panose="020B0503030101060003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Raleway" panose="020B0503030101060003"/>
              </a:rPr>
              <a:t>Júl </a:t>
            </a:r>
            <a:r>
              <a:rPr lang="sk-SK" sz="1600" dirty="0">
                <a:latin typeface="Raleway" panose="020B0503030101060003"/>
              </a:rPr>
              <a:t>2020 - schválenie </a:t>
            </a:r>
            <a:r>
              <a:rPr lang="sk-SK" sz="1600" b="1" dirty="0">
                <a:latin typeface="Raleway" panose="020B0503030101060003"/>
              </a:rPr>
              <a:t>nariadenia o EÚ taxonómii </a:t>
            </a:r>
            <a:r>
              <a:rPr lang="sk-SK" sz="1600" dirty="0" smtClean="0">
                <a:latin typeface="Raleway" panose="020B0503030101060003"/>
              </a:rPr>
              <a:t>(</a:t>
            </a:r>
            <a:r>
              <a:rPr lang="sk-SK" sz="1600" dirty="0">
                <a:latin typeface="Raleway" panose="020B0503030101060003"/>
              </a:rPr>
              <a:t>Nariadenia Európskeho parlamentu a </a:t>
            </a:r>
            <a:r>
              <a:rPr lang="sk-SK" sz="1600" dirty="0" smtClean="0">
                <a:latin typeface="Raleway" panose="020B0503030101060003"/>
              </a:rPr>
              <a:t>rady </a:t>
            </a:r>
            <a:r>
              <a:rPr lang="sk-SK" sz="1600" dirty="0">
                <a:latin typeface="Raleway" panose="020B0503030101060003"/>
              </a:rPr>
              <a:t>2020/852 z 18. júna 2020 o vytvorení rámca na uľahčenie udržateľných investícií a o </a:t>
            </a:r>
            <a:r>
              <a:rPr lang="sk-SK" sz="1600" dirty="0" smtClean="0">
                <a:latin typeface="Raleway" panose="020B0503030101060003"/>
              </a:rPr>
              <a:t>zmene nariadenia </a:t>
            </a:r>
            <a:r>
              <a:rPr lang="sk-SK" sz="1600" dirty="0">
                <a:latin typeface="Raleway" panose="020B0503030101060003"/>
              </a:rPr>
              <a:t>(EÚ) 2019/2088</a:t>
            </a:r>
            <a:r>
              <a:rPr lang="sk-SK" sz="1600" dirty="0" smtClean="0">
                <a:latin typeface="Raleway" panose="020B0503030101060003"/>
              </a:rPr>
              <a:t>),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Raleway" panose="020B0503030101060003"/>
              </a:rPr>
              <a:t>Apríl </a:t>
            </a:r>
            <a:r>
              <a:rPr lang="sk-SK" sz="1600" dirty="0">
                <a:latin typeface="Raleway" panose="020B0503030101060003"/>
              </a:rPr>
              <a:t>2021 - predstavenie prvých kritérií hodnotenia vplyvu podnikania na znižovanie </a:t>
            </a:r>
            <a:r>
              <a:rPr lang="sk-SK" sz="1600" dirty="0" smtClean="0">
                <a:latin typeface="Raleway" panose="020B0503030101060003"/>
              </a:rPr>
              <a:t>emisií skleníkových </a:t>
            </a:r>
            <a:r>
              <a:rPr lang="sk-SK" sz="1600" dirty="0">
                <a:latin typeface="Raleway" panose="020B0503030101060003"/>
              </a:rPr>
              <a:t>plynov (</a:t>
            </a:r>
            <a:r>
              <a:rPr lang="sk-SK" sz="1600" b="1" dirty="0">
                <a:latin typeface="Raleway" panose="020B0503030101060003"/>
              </a:rPr>
              <a:t>Oznámenie Komisie Technické usmernenie týkajúce sa uplatňovania </a:t>
            </a:r>
            <a:r>
              <a:rPr lang="sk-SK" sz="1600" b="1" dirty="0" smtClean="0">
                <a:latin typeface="Raleway" panose="020B0503030101060003"/>
              </a:rPr>
              <a:t>zásady „</a:t>
            </a:r>
            <a:r>
              <a:rPr lang="sk-SK" sz="1600" b="1" dirty="0">
                <a:latin typeface="Raleway" panose="020B0503030101060003"/>
              </a:rPr>
              <a:t>výrazne nenarušiť“ podľa nariadenia o Mechanizme na podporu obnovy a odolnosti</a:t>
            </a:r>
            <a:r>
              <a:rPr lang="sk-SK" sz="1600" dirty="0">
                <a:latin typeface="Raleway" panose="020B0503030101060003"/>
              </a:rPr>
              <a:t> (</a:t>
            </a:r>
            <a:r>
              <a:rPr lang="sk-SK" sz="1600" dirty="0" smtClean="0">
                <a:latin typeface="Raleway" panose="020B0503030101060003"/>
              </a:rPr>
              <a:t>2021/C58/01),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Raleway" panose="020B0503030101060003"/>
              </a:rPr>
              <a:t>November </a:t>
            </a:r>
            <a:r>
              <a:rPr lang="sk-SK" sz="1600" dirty="0">
                <a:latin typeface="Raleway" panose="020B0503030101060003"/>
              </a:rPr>
              <a:t>2022 – schválenie </a:t>
            </a:r>
            <a:r>
              <a:rPr lang="sk-SK" sz="1600" b="1" dirty="0">
                <a:latin typeface="Raleway" panose="020B0503030101060003"/>
              </a:rPr>
              <a:t>návrhu Smernica o vykazovaní informácií o udržateľnosti </a:t>
            </a:r>
            <a:r>
              <a:rPr lang="sk-SK" sz="1600" dirty="0">
                <a:latin typeface="Raleway" panose="020B0503030101060003"/>
              </a:rPr>
              <a:t>(tzv</a:t>
            </a:r>
            <a:r>
              <a:rPr lang="sk-SK" sz="1600" dirty="0" smtClean="0">
                <a:latin typeface="Raleway" panose="020B0503030101060003"/>
              </a:rPr>
              <a:t>. „</a:t>
            </a:r>
            <a:r>
              <a:rPr lang="sk-SK" sz="1600" dirty="0">
                <a:latin typeface="Raleway" panose="020B0503030101060003"/>
              </a:rPr>
              <a:t>CSRD“ alebo „</a:t>
            </a:r>
            <a:r>
              <a:rPr lang="sk-SK" sz="1600" dirty="0" err="1">
                <a:latin typeface="Raleway" panose="020B0503030101060003"/>
              </a:rPr>
              <a:t>Corporate</a:t>
            </a:r>
            <a:r>
              <a:rPr lang="sk-SK" sz="1600" dirty="0">
                <a:latin typeface="Raleway" panose="020B0503030101060003"/>
              </a:rPr>
              <a:t> </a:t>
            </a:r>
            <a:r>
              <a:rPr lang="sk-SK" sz="1600" dirty="0" err="1">
                <a:latin typeface="Raleway" panose="020B0503030101060003"/>
              </a:rPr>
              <a:t>Sustainability</a:t>
            </a:r>
            <a:r>
              <a:rPr lang="sk-SK" sz="1600" dirty="0">
                <a:latin typeface="Raleway" panose="020B0503030101060003"/>
              </a:rPr>
              <a:t> </a:t>
            </a:r>
            <a:r>
              <a:rPr lang="sk-SK" sz="1600" dirty="0" err="1">
                <a:latin typeface="Raleway" panose="020B0503030101060003"/>
              </a:rPr>
              <a:t>Reporting</a:t>
            </a:r>
            <a:r>
              <a:rPr lang="sk-SK" sz="1600" dirty="0">
                <a:latin typeface="Raleway" panose="020B0503030101060003"/>
              </a:rPr>
              <a:t> </a:t>
            </a:r>
            <a:r>
              <a:rPr lang="sk-SK" sz="1600" dirty="0" err="1">
                <a:latin typeface="Raleway" panose="020B0503030101060003"/>
              </a:rPr>
              <a:t>Directive</a:t>
            </a:r>
            <a:endParaRPr lang="sk-SK" sz="1600" dirty="0">
              <a:effectLst/>
              <a:latin typeface="Raleway" panose="020B0503030101060003"/>
              <a:ea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70113" y="635025"/>
            <a:ext cx="8979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Princíp DNSH – „výrazne nenarušiť</a:t>
            </a: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“  </a:t>
            </a:r>
            <a:endParaRPr lang="sk-SK" sz="2400" b="1" dirty="0">
              <a:solidFill>
                <a:srgbClr val="326B77"/>
              </a:solidFill>
              <a:latin typeface="Raleway" pitchFamily="2" charset="-18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5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ĺžnik 1"/>
          <p:cNvSpPr/>
          <p:nvPr/>
        </p:nvSpPr>
        <p:spPr>
          <a:xfrm>
            <a:off x="139959" y="2959039"/>
            <a:ext cx="11805113" cy="3416320"/>
          </a:xfrm>
          <a:prstGeom prst="rect">
            <a:avLst/>
          </a:prstGeom>
          <a:gradFill flip="none" rotWithShape="1">
            <a:gsLst>
              <a:gs pos="0">
                <a:srgbClr val="326B77">
                  <a:tint val="66000"/>
                  <a:satMod val="160000"/>
                </a:srgbClr>
              </a:gs>
              <a:gs pos="50000">
                <a:srgbClr val="326B77">
                  <a:tint val="44500"/>
                  <a:satMod val="160000"/>
                </a:srgbClr>
              </a:gs>
              <a:gs pos="100000">
                <a:srgbClr val="326B7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>
                <a:latin typeface="Raleway" panose="020B0503030101060003"/>
              </a:rPr>
              <a:t>V súvislosti s vyššie uvedeným je potrebné počas realizácie projektu </a:t>
            </a:r>
            <a:r>
              <a:rPr lang="sk-SK" b="1" dirty="0">
                <a:solidFill>
                  <a:srgbClr val="326B77"/>
                </a:solidFill>
                <a:latin typeface="Raleway" panose="020B0503030101060003"/>
              </a:rPr>
              <a:t>v oblasti nakladania so stavebným odpadom a odpadom z demolácii </a:t>
            </a:r>
            <a:r>
              <a:rPr lang="sk-SK" dirty="0">
                <a:latin typeface="Raleway" panose="020B0503030101060003"/>
              </a:rPr>
              <a:t> zabezpečiť splnenie nasledujúcich požiadaviek:	</a:t>
            </a:r>
          </a:p>
          <a:p>
            <a:pPr>
              <a:lnSpc>
                <a:spcPct val="150000"/>
              </a:lnSpc>
            </a:pPr>
            <a:r>
              <a:rPr lang="sk-SK" dirty="0">
                <a:latin typeface="Raleway" panose="020B0503030101060003"/>
              </a:rPr>
              <a:t>V súlade s hierarchiou odpadového hospodárstva a Protokolom EÚ o nakladaní so stavebným odpadom a odpadom z </a:t>
            </a:r>
            <a:r>
              <a:rPr lang="sk-SK" dirty="0" smtClean="0">
                <a:latin typeface="Raleway" panose="020B0503030101060003"/>
              </a:rPr>
              <a:t>demolácie </a:t>
            </a:r>
            <a:r>
              <a:rPr lang="sk-SK" dirty="0">
                <a:latin typeface="Raleway" panose="020B0503030101060003"/>
              </a:rPr>
              <a:t>zabezpečia subjekty vykonávajúce obnovu budovy</a:t>
            </a:r>
            <a:r>
              <a:rPr lang="sk-SK" dirty="0">
                <a:solidFill>
                  <a:srgbClr val="326B77"/>
                </a:solidFill>
                <a:latin typeface="Raleway" panose="020B0503030101060003"/>
              </a:rPr>
              <a:t>, </a:t>
            </a:r>
            <a:r>
              <a:rPr lang="sk-SK" u="sng" dirty="0">
                <a:solidFill>
                  <a:srgbClr val="326B77"/>
                </a:solidFill>
                <a:latin typeface="Raleway" panose="020B0503030101060003"/>
              </a:rPr>
              <a:t>aby aspoň 70 % (hmotnosť) zdravotne nezávadného </a:t>
            </a:r>
            <a:r>
              <a:rPr lang="sk-SK" dirty="0">
                <a:latin typeface="Raleway" panose="020B0503030101060003"/>
              </a:rPr>
              <a:t>stavebného a demolačného odpadu (s výnimkou prirodzene sa vyskytujúceho materiálu uvedeného v kategórii 17 05 04 v Európskom zozname odpadov rozhodnutím 2000/532/ES) vyprodukovaného na stavenisku bolo </a:t>
            </a:r>
            <a:r>
              <a:rPr lang="sk-SK" u="sng" dirty="0">
                <a:solidFill>
                  <a:srgbClr val="326B77"/>
                </a:solidFill>
                <a:latin typeface="Raleway" panose="020B0503030101060003"/>
              </a:rPr>
              <a:t>pripravených na opätovné použitie, recykláciu a ďalšie zhodnotenie materiálu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  <a:latin typeface="Raleway" panose="020B0503030101060003"/>
              </a:rPr>
              <a:t> </a:t>
            </a:r>
            <a:r>
              <a:rPr lang="sk-SK" dirty="0">
                <a:latin typeface="Raleway" panose="020B0503030101060003"/>
              </a:rPr>
              <a:t>a to vrátane činností spätného zasypávania, pri ktorých sa využije odpad ako náhrada za iné materiály.</a:t>
            </a:r>
          </a:p>
        </p:txBody>
      </p:sp>
      <p:sp>
        <p:nvSpPr>
          <p:cNvPr id="3" name="Obdĺžnik 2"/>
          <p:cNvSpPr/>
          <p:nvPr/>
        </p:nvSpPr>
        <p:spPr>
          <a:xfrm>
            <a:off x="65314" y="1591865"/>
            <a:ext cx="11252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je kľúčová zásada Programu Slovensko, Plánu obnovy a odolnosti SR vrátane obnovy budov t</a:t>
            </a:r>
            <a:r>
              <a:rPr lang="sk-SK" dirty="0" smtClean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. j</a:t>
            </a:r>
            <a:r>
              <a:rPr lang="sk-SK" dirty="0">
                <a:solidFill>
                  <a:srgbClr val="000000"/>
                </a:solidFill>
                <a:latin typeface="Raleway" panose="020B0503030101060003"/>
                <a:ea typeface="Times New Roman" panose="02020603050405020304" pitchFamily="18" charset="0"/>
              </a:rPr>
              <a:t>. všetkých poskytovaných financií z EÚ</a:t>
            </a:r>
            <a:endParaRPr lang="sk-SK" sz="2000" dirty="0">
              <a:latin typeface="Raleway" panose="020B0503030101060003"/>
              <a:ea typeface="Times New Roman" panose="02020603050405020304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76807" y="722272"/>
            <a:ext cx="8839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Princíp DNSH – „výrazne nenarušiť</a:t>
            </a: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“ </a:t>
            </a:r>
          </a:p>
          <a:p>
            <a:pPr>
              <a:lnSpc>
                <a:spcPct val="150000"/>
              </a:lnSpc>
            </a:pPr>
            <a:endParaRPr lang="sk-SK" sz="2400" b="1" dirty="0">
              <a:solidFill>
                <a:srgbClr val="326B77"/>
              </a:solidFill>
              <a:latin typeface="Raleway" pitchFamily="2" charset="-18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6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ĺžnik 2"/>
          <p:cNvSpPr/>
          <p:nvPr/>
        </p:nvSpPr>
        <p:spPr>
          <a:xfrm>
            <a:off x="403104" y="1707321"/>
            <a:ext cx="115419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 smtClean="0">
                <a:latin typeface="Raleway" panose="020B0503030101060003"/>
              </a:rPr>
              <a:t>stanovuje </a:t>
            </a:r>
            <a:r>
              <a:rPr lang="sk-SK" dirty="0">
                <a:latin typeface="Raleway" panose="020B0503030101060003"/>
              </a:rPr>
              <a:t>ucelený balík reforiem a investícií, ktoré sa </a:t>
            </a:r>
            <a:r>
              <a:rPr lang="sk-SK" dirty="0" smtClean="0">
                <a:latin typeface="Raleway" panose="020B0503030101060003"/>
              </a:rPr>
              <a:t>budú realizovať </a:t>
            </a:r>
            <a:r>
              <a:rPr lang="sk-SK" dirty="0">
                <a:latin typeface="Raleway" panose="020B0503030101060003"/>
              </a:rPr>
              <a:t>do roku </a:t>
            </a:r>
            <a:r>
              <a:rPr lang="sk-SK" dirty="0" smtClean="0">
                <a:latin typeface="Raleway" panose="020B0503030101060003"/>
              </a:rPr>
              <a:t>2026. Plán </a:t>
            </a:r>
            <a:r>
              <a:rPr lang="sk-SK" dirty="0">
                <a:latin typeface="Raleway" panose="020B0503030101060003"/>
              </a:rPr>
              <a:t>tvoria investície a reformy, ktoré riešia výzvy identifikované v kontexte európskeho semestra, najmä v odporúčaniach Európskej </a:t>
            </a:r>
            <a:r>
              <a:rPr lang="sk-SK" dirty="0" smtClean="0">
                <a:latin typeface="Raleway" panose="020B0503030101060003"/>
              </a:rPr>
              <a:t>komisie. </a:t>
            </a:r>
          </a:p>
          <a:p>
            <a:pPr>
              <a:lnSpc>
                <a:spcPct val="150000"/>
              </a:lnSpc>
            </a:pPr>
            <a:endParaRPr lang="sk-SK" dirty="0">
              <a:latin typeface="Raleway" panose="020B0503030101060003"/>
            </a:endParaRPr>
          </a:p>
          <a:p>
            <a:pPr>
              <a:lnSpc>
                <a:spcPct val="150000"/>
              </a:lnSpc>
            </a:pPr>
            <a:r>
              <a:rPr lang="sk-SK" dirty="0" smtClean="0">
                <a:latin typeface="Raleway" panose="020B0503030101060003"/>
              </a:rPr>
              <a:t>Plán </a:t>
            </a:r>
            <a:r>
              <a:rPr lang="sk-SK" dirty="0">
                <a:latin typeface="Raleway" panose="020B0503030101060003"/>
              </a:rPr>
              <a:t>obnovy a odolnosti SR je </a:t>
            </a:r>
            <a:r>
              <a:rPr lang="sk-SK" dirty="0" smtClean="0">
                <a:latin typeface="Raleway" panose="020B0503030101060003"/>
              </a:rPr>
              <a:t>rozdelený </a:t>
            </a:r>
            <a:r>
              <a:rPr lang="sk-SK" dirty="0">
                <a:latin typeface="Raleway" panose="020B0503030101060003"/>
              </a:rPr>
              <a:t>do piatich základných oblastí</a:t>
            </a:r>
            <a:r>
              <a:rPr lang="sk-SK" dirty="0" smtClean="0">
                <a:latin typeface="Raleway" panose="020B0503030101060003"/>
              </a:rPr>
              <a:t>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Raleway" panose="020B0503030101060003"/>
              </a:rPr>
              <a:t>Kvalitné </a:t>
            </a:r>
            <a:r>
              <a:rPr lang="sk-SK" dirty="0">
                <a:latin typeface="Raleway" panose="020B0503030101060003"/>
              </a:rPr>
              <a:t>vzdelávanie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</a:rPr>
              <a:t>Veda, výskum, inovácie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u="sng" dirty="0">
                <a:solidFill>
                  <a:srgbClr val="326B77"/>
                </a:solidFill>
                <a:latin typeface="Raleway" panose="020B0503030101060003"/>
              </a:rPr>
              <a:t>Zelená ekonomika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</a:rPr>
              <a:t>Lepšie zdravie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</a:rPr>
              <a:t>Efektívny verejná správa a digitalizácia</a:t>
            </a:r>
          </a:p>
        </p:txBody>
      </p:sp>
      <p:sp>
        <p:nvSpPr>
          <p:cNvPr id="2" name="Obdĺžnik 1"/>
          <p:cNvSpPr/>
          <p:nvPr/>
        </p:nvSpPr>
        <p:spPr>
          <a:xfrm>
            <a:off x="278362" y="556836"/>
            <a:ext cx="8332237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Plán obnovy a odolnosti </a:t>
            </a: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SR</a:t>
            </a:r>
          </a:p>
        </p:txBody>
      </p:sp>
    </p:spTree>
    <p:extLst>
      <p:ext uri="{BB962C8B-B14F-4D97-AF65-F5344CB8AC3E}">
        <p14:creationId xmlns:p14="http://schemas.microsoft.com/office/powerpoint/2010/main" val="1244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7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ĺžnik 2"/>
          <p:cNvSpPr/>
          <p:nvPr/>
        </p:nvSpPr>
        <p:spPr>
          <a:xfrm>
            <a:off x="447870" y="1296774"/>
            <a:ext cx="10924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  </a:t>
            </a:r>
          </a:p>
          <a:p>
            <a:pPr>
              <a:lnSpc>
                <a:spcPct val="150000"/>
              </a:lnSpc>
            </a:pPr>
            <a:r>
              <a:rPr lang="sk-SK" u="sng" dirty="0">
                <a:solidFill>
                  <a:srgbClr val="326B77"/>
                </a:solidFill>
                <a:latin typeface="Raleway" panose="020B0503030101060003"/>
                <a:hlinkClick r:id="rId6"/>
              </a:rPr>
              <a:t>Zelená ekonomika </a:t>
            </a:r>
            <a:r>
              <a:rPr lang="sk-SK" dirty="0">
                <a:latin typeface="Raleway" panose="020B0503030101060003"/>
              </a:rPr>
              <a:t>podporí environmentálnu udržateľnosť, kvalitu života a prispeje k rozvoju zelených inovácií ako jedného zo zdrojov hospodárskeho rastu. </a:t>
            </a:r>
            <a:endParaRPr lang="sk-SK" dirty="0" smtClean="0">
              <a:latin typeface="Raleway" panose="020B0503030101060003"/>
            </a:endParaRPr>
          </a:p>
          <a:p>
            <a:pPr>
              <a:lnSpc>
                <a:spcPct val="150000"/>
              </a:lnSpc>
            </a:pPr>
            <a:endParaRPr lang="sk-SK" dirty="0" smtClean="0">
              <a:latin typeface="Raleway" panose="020B0503030101060003"/>
            </a:endParaRPr>
          </a:p>
          <a:p>
            <a:pPr>
              <a:lnSpc>
                <a:spcPct val="150000"/>
              </a:lnSpc>
            </a:pPr>
            <a:r>
              <a:rPr lang="sk-SK" dirty="0" smtClean="0">
                <a:latin typeface="Raleway" panose="020B0503030101060003"/>
              </a:rPr>
              <a:t>Oblasť </a:t>
            </a:r>
            <a:r>
              <a:rPr lang="sk-SK" dirty="0">
                <a:latin typeface="Raleway" panose="020B0503030101060003"/>
              </a:rPr>
              <a:t>Zelená ekonomika je rozdelená do piatich komponentov</a:t>
            </a:r>
            <a:r>
              <a:rPr lang="sk-SK" dirty="0" smtClean="0">
                <a:latin typeface="Raleway" panose="020B0503030101060003"/>
              </a:rPr>
              <a:t>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Raleway" panose="020B0503030101060003"/>
              </a:rPr>
              <a:t>Komponent 1 - </a:t>
            </a:r>
            <a:r>
              <a:rPr lang="sk-SK" dirty="0">
                <a:latin typeface="Raleway" panose="020B0503030101060003"/>
              </a:rPr>
              <a:t>Obnoviteľné zdroje energie a energetická infraštruktúra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  <a:hlinkClick r:id="rId7"/>
              </a:rPr>
              <a:t>Komponent 2 </a:t>
            </a:r>
            <a:r>
              <a:rPr lang="sk-SK" dirty="0" smtClean="0">
                <a:latin typeface="Raleway" panose="020B0503030101060003"/>
                <a:hlinkClick r:id="rId7"/>
              </a:rPr>
              <a:t>- Obnova </a:t>
            </a:r>
            <a:r>
              <a:rPr lang="sk-SK" dirty="0">
                <a:latin typeface="Raleway" panose="020B0503030101060003"/>
                <a:hlinkClick r:id="rId7"/>
              </a:rPr>
              <a:t>budov </a:t>
            </a:r>
            <a:endParaRPr lang="sk-SK" dirty="0">
              <a:latin typeface="Raleway" panose="020B0503030101060003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</a:rPr>
              <a:t>Komponent </a:t>
            </a:r>
            <a:r>
              <a:rPr lang="sk-SK" dirty="0" smtClean="0">
                <a:latin typeface="Raleway" panose="020B0503030101060003"/>
              </a:rPr>
              <a:t>3 - </a:t>
            </a:r>
            <a:r>
              <a:rPr lang="sk-SK" dirty="0">
                <a:latin typeface="Raleway" panose="020B0503030101060003"/>
              </a:rPr>
              <a:t>Udržateľná doprava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</a:rPr>
              <a:t>Komponent </a:t>
            </a:r>
            <a:r>
              <a:rPr lang="sk-SK" dirty="0" smtClean="0">
                <a:latin typeface="Raleway" panose="020B0503030101060003"/>
              </a:rPr>
              <a:t>4 - </a:t>
            </a:r>
            <a:r>
              <a:rPr lang="sk-SK" dirty="0">
                <a:latin typeface="Raleway" panose="020B0503030101060003"/>
              </a:rPr>
              <a:t>Dekarbonizácia priemyslu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</a:rPr>
              <a:t>Komponent </a:t>
            </a:r>
            <a:r>
              <a:rPr lang="sk-SK" dirty="0" smtClean="0">
                <a:latin typeface="Raleway" panose="020B0503030101060003"/>
              </a:rPr>
              <a:t>5 - Adaptácia </a:t>
            </a:r>
            <a:r>
              <a:rPr lang="sk-SK" dirty="0">
                <a:latin typeface="Raleway" panose="020B0503030101060003"/>
              </a:rPr>
              <a:t>na zmenu klímy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</a:rPr>
              <a:t>Komponent </a:t>
            </a:r>
            <a:r>
              <a:rPr lang="sk-SK" dirty="0" smtClean="0">
                <a:latin typeface="Raleway" panose="020B0503030101060003"/>
              </a:rPr>
              <a:t>19 -  </a:t>
            </a:r>
            <a:r>
              <a:rPr lang="sk-SK" dirty="0" err="1">
                <a:latin typeface="Raleway" panose="020B0503030101060003"/>
              </a:rPr>
              <a:t>REPowerEU</a:t>
            </a:r>
            <a:r>
              <a:rPr lang="sk-SK" dirty="0">
                <a:latin typeface="Raleway" panose="020B0503030101060003"/>
              </a:rPr>
              <a:t> </a:t>
            </a:r>
          </a:p>
        </p:txBody>
      </p:sp>
      <p:sp>
        <p:nvSpPr>
          <p:cNvPr id="2" name="Obdĺžnik 1"/>
          <p:cNvSpPr/>
          <p:nvPr/>
        </p:nvSpPr>
        <p:spPr>
          <a:xfrm>
            <a:off x="447870" y="563590"/>
            <a:ext cx="8332237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326B77"/>
                </a:solidFill>
                <a:latin typeface="Raleway" panose="020B0503030101060003"/>
              </a:rPr>
              <a:t>Zelená ekonomika</a:t>
            </a:r>
            <a:endParaRPr lang="sk-SK" sz="2400" b="1" dirty="0" smtClean="0">
              <a:solidFill>
                <a:srgbClr val="326B77"/>
              </a:solidFill>
              <a:latin typeface="Raleway" pitchFamily="2" charset="-18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8</a:t>
            </a:fld>
            <a:endParaRPr lang="sk-SK" dirty="0">
              <a:latin typeface="Raleway" panose="020B0503030101060003" pitchFamily="34" charset="-18"/>
            </a:endParaRPr>
          </a:p>
        </p:txBody>
      </p:sp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25760" y="-1290184"/>
            <a:ext cx="3085733" cy="30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444744" y="219471"/>
            <a:ext cx="507184" cy="13382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ĺžnik 2"/>
          <p:cNvSpPr/>
          <p:nvPr/>
        </p:nvSpPr>
        <p:spPr>
          <a:xfrm>
            <a:off x="550506" y="1059081"/>
            <a:ext cx="108701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  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Raleway" panose="020B0503030101060003"/>
              </a:rPr>
              <a:t>Cieľom je </a:t>
            </a:r>
            <a:r>
              <a:rPr lang="sk-SK" dirty="0">
                <a:latin typeface="Raleway" panose="020B0503030101060003"/>
              </a:rPr>
              <a:t>zníženie spotreby energie v budovách a zníženie emisií CO</a:t>
            </a:r>
            <a:r>
              <a:rPr lang="sk-SK" baseline="-25000" dirty="0">
                <a:latin typeface="Raleway" panose="020B0503030101060003"/>
              </a:rPr>
              <a:t>2</a:t>
            </a:r>
            <a:r>
              <a:rPr lang="sk-SK" dirty="0">
                <a:latin typeface="Raleway" panose="020B0503030101060003"/>
              </a:rPr>
              <a:t> a znečistenia ovzdušia. </a:t>
            </a:r>
            <a:endParaRPr lang="sk-SK" dirty="0" smtClean="0">
              <a:latin typeface="Raleway" panose="020B0503030101060003"/>
            </a:endParaRPr>
          </a:p>
          <a:p>
            <a:pPr>
              <a:lnSpc>
                <a:spcPct val="150000"/>
              </a:lnSpc>
            </a:pPr>
            <a:r>
              <a:rPr lang="sk-SK" dirty="0" smtClean="0">
                <a:latin typeface="Raleway" panose="020B0503030101060003"/>
              </a:rPr>
              <a:t>Reformy </a:t>
            </a:r>
            <a:r>
              <a:rPr lang="sk-SK" dirty="0">
                <a:latin typeface="Raleway" panose="020B0503030101060003"/>
              </a:rPr>
              <a:t>spadajúce do tohto komponentu sú: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</a:rPr>
              <a:t>Reforma 1: Reforma zosúladenia podporných mechanizmov obnovy rodinných domov poskytovaných viacerými rezortami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</a:rPr>
              <a:t>Reforma 2: Reforma zvýšenia transparentnosti a zefektívnenia rozhodnutí Pamiatkového Úradu SR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Raleway" panose="020B0503030101060003"/>
              </a:rPr>
              <a:t>Reforma 3: Reforma nakladania so stavebným odpadom </a:t>
            </a:r>
          </a:p>
          <a:p>
            <a:pPr>
              <a:lnSpc>
                <a:spcPct val="150000"/>
              </a:lnSpc>
            </a:pPr>
            <a:r>
              <a:rPr lang="sk-SK" dirty="0">
                <a:latin typeface="Raleway" panose="020B0503030101060003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dirty="0">
                <a:latin typeface="Raleway" panose="020B0503030101060003"/>
              </a:rPr>
              <a:t>Ako aj investície:</a:t>
            </a:r>
          </a:p>
          <a:p>
            <a:pPr lvl="0">
              <a:lnSpc>
                <a:spcPct val="150000"/>
              </a:lnSpc>
            </a:pPr>
            <a:r>
              <a:rPr lang="sk-SK" b="1" dirty="0">
                <a:solidFill>
                  <a:srgbClr val="326B77"/>
                </a:solidFill>
                <a:latin typeface="Raleway" panose="020B0503030101060003"/>
              </a:rPr>
              <a:t>Investícia 1: Zlepšenie energetickej hospodárnosti rodinných domov (v realizácii SAŽP) tzv. program </a:t>
            </a:r>
            <a:r>
              <a:rPr lang="sk-SK" b="1" u="sng" dirty="0">
                <a:solidFill>
                  <a:srgbClr val="326B77"/>
                </a:solidFill>
                <a:latin typeface="Raleway" panose="020B0503030101060003"/>
                <a:hlinkClick r:id="rId6"/>
              </a:rPr>
              <a:t>Obnov dom</a:t>
            </a:r>
            <a:endParaRPr lang="sk-SK" dirty="0">
              <a:solidFill>
                <a:srgbClr val="326B77"/>
              </a:solidFill>
              <a:latin typeface="Raleway" panose="020B0503030101060003"/>
            </a:endParaRPr>
          </a:p>
          <a:p>
            <a:pPr lvl="0">
              <a:lnSpc>
                <a:spcPct val="150000"/>
              </a:lnSpc>
            </a:pPr>
            <a:r>
              <a:rPr lang="sk-SK" dirty="0">
                <a:latin typeface="Raleway" panose="020B0503030101060003"/>
              </a:rPr>
              <a:t>Investícia 2: Obnova verejných historických a pamiatkovo chránených budov </a:t>
            </a:r>
          </a:p>
        </p:txBody>
      </p:sp>
      <p:sp>
        <p:nvSpPr>
          <p:cNvPr id="2" name="Obdĺžnik 1"/>
          <p:cNvSpPr/>
          <p:nvPr/>
        </p:nvSpPr>
        <p:spPr>
          <a:xfrm>
            <a:off x="538675" y="480461"/>
            <a:ext cx="8332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rgbClr val="326B77"/>
                </a:solidFill>
                <a:latin typeface="Raleway" panose="020B0503030101060003"/>
              </a:rPr>
              <a:t>Komponent 2: </a:t>
            </a:r>
            <a:r>
              <a:rPr lang="sk-SK" sz="2400" b="1" dirty="0">
                <a:solidFill>
                  <a:srgbClr val="326B77"/>
                </a:solidFill>
                <a:latin typeface="Raleway" panose="020B0503030101060003"/>
              </a:rPr>
              <a:t>Obnova budov</a:t>
            </a:r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7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3195"/>
            <a:ext cx="12192000" cy="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objekt pre číslo snímky 1">
            <a:extLst>
              <a:ext uri="{FF2B5EF4-FFF2-40B4-BE49-F238E27FC236}">
                <a16:creationId xmlns:a16="http://schemas.microsoft.com/office/drawing/2014/main" id="{18635894-9620-4E14-8CD0-1E0B21AB57E5}"/>
              </a:ext>
            </a:extLst>
          </p:cNvPr>
          <p:cNvSpPr txBox="1">
            <a:spLocks/>
          </p:cNvSpPr>
          <p:nvPr/>
        </p:nvSpPr>
        <p:spPr>
          <a:xfrm>
            <a:off x="8610599" y="6356351"/>
            <a:ext cx="3334473" cy="35696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870915-22B9-4D79-BB5D-B7EB349F67F7}" type="slidenum">
              <a:rPr lang="sk-SK" smtClean="0">
                <a:latin typeface="Raleway" panose="020B0503030101060003" pitchFamily="34" charset="-18"/>
              </a:rPr>
              <a:pPr algn="r"/>
              <a:t>9</a:t>
            </a:fld>
            <a:endParaRPr lang="sk-SK" dirty="0">
              <a:latin typeface="Raleway" panose="020B0503030101060003" pitchFamily="34" charset="-18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620068"/>
            <a:ext cx="782674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 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Raleway" panose="020B0503030101060003"/>
              </a:rPr>
              <a:t>Na </a:t>
            </a:r>
            <a:r>
              <a:rPr lang="sk-SK" dirty="0">
                <a:latin typeface="Raleway" panose="020B0503030101060003"/>
              </a:rPr>
              <a:t>obnovu </a:t>
            </a:r>
            <a:r>
              <a:rPr lang="cs-CZ" i="1" dirty="0">
                <a:latin typeface="Raleway" panose="020B0503030101060003"/>
              </a:rPr>
              <a:t>25 164 </a:t>
            </a:r>
            <a:r>
              <a:rPr lang="sk-SK" dirty="0" smtClean="0">
                <a:latin typeface="Raleway" panose="020B0503030101060003"/>
              </a:rPr>
              <a:t>rodinných </a:t>
            </a:r>
            <a:r>
              <a:rPr lang="sk-SK" dirty="0">
                <a:latin typeface="Raleway" panose="020B0503030101060003"/>
              </a:rPr>
              <a:t>domov je vyčlenených celkovo </a:t>
            </a:r>
            <a:endParaRPr lang="sk-SK" dirty="0" smtClean="0">
              <a:latin typeface="Raleway" panose="020B0503030101060003"/>
            </a:endParaRPr>
          </a:p>
          <a:p>
            <a:pPr>
              <a:lnSpc>
                <a:spcPct val="150000"/>
              </a:lnSpc>
            </a:pPr>
            <a:r>
              <a:rPr lang="sk-SK" dirty="0">
                <a:latin typeface="Raleway" panose="020B0503030101060003"/>
              </a:rPr>
              <a:t> </a:t>
            </a:r>
            <a:r>
              <a:rPr lang="sk-SK" dirty="0" smtClean="0">
                <a:latin typeface="Raleway" panose="020B0503030101060003"/>
              </a:rPr>
              <a:t>     528,2 </a:t>
            </a:r>
            <a:r>
              <a:rPr lang="sk-SK" dirty="0">
                <a:latin typeface="Raleway" panose="020B0503030101060003"/>
              </a:rPr>
              <a:t>mil. eur, ktoré je potrebné investovať do roku 2026. </a:t>
            </a:r>
            <a:endParaRPr lang="sk-SK" dirty="0" smtClean="0">
              <a:latin typeface="Raleway" panose="020B0503030101060003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Raleway" panose="020B0503030101060003"/>
              </a:rPr>
              <a:t>Zelená </a:t>
            </a:r>
            <a:r>
              <a:rPr lang="sk-SK" dirty="0">
                <a:latin typeface="Raleway" panose="020B0503030101060003"/>
              </a:rPr>
              <a:t>obnova rodinných domov zahŕňa celý komplex opatrení </a:t>
            </a:r>
            <a:endParaRPr lang="sk-SK" dirty="0" smtClean="0">
              <a:latin typeface="Raleway" panose="020B0503030101060003"/>
            </a:endParaRPr>
          </a:p>
          <a:p>
            <a:pPr>
              <a:lnSpc>
                <a:spcPct val="150000"/>
              </a:lnSpc>
            </a:pPr>
            <a:r>
              <a:rPr lang="sk-SK" dirty="0">
                <a:latin typeface="Raleway" panose="020B0503030101060003"/>
              </a:rPr>
              <a:t> </a:t>
            </a:r>
            <a:r>
              <a:rPr lang="sk-SK" dirty="0" smtClean="0">
                <a:latin typeface="Raleway" panose="020B0503030101060003"/>
              </a:rPr>
              <a:t>     a </a:t>
            </a:r>
            <a:r>
              <a:rPr lang="sk-SK" dirty="0">
                <a:latin typeface="Raleway" panose="020B0503030101060003"/>
              </a:rPr>
              <a:t>zastrešuje ju SAŽP. Podmienkou získania príspevku je </a:t>
            </a:r>
            <a:endParaRPr lang="sk-SK" dirty="0" smtClean="0">
              <a:latin typeface="Raleway" panose="020B0503030101060003"/>
            </a:endParaRPr>
          </a:p>
          <a:p>
            <a:pPr>
              <a:lnSpc>
                <a:spcPct val="150000"/>
              </a:lnSpc>
            </a:pPr>
            <a:r>
              <a:rPr lang="sk-SK" dirty="0">
                <a:latin typeface="Raleway" panose="020B0503030101060003"/>
              </a:rPr>
              <a:t> </a:t>
            </a:r>
            <a:r>
              <a:rPr lang="sk-SK" dirty="0" smtClean="0">
                <a:latin typeface="Raleway" panose="020B0503030101060003"/>
              </a:rPr>
              <a:t>     ušetrenie po </a:t>
            </a:r>
            <a:r>
              <a:rPr lang="sk-SK" dirty="0">
                <a:latin typeface="Raleway" panose="020B0503030101060003"/>
              </a:rPr>
              <a:t>obnove aspoň </a:t>
            </a:r>
            <a:r>
              <a:rPr lang="sk-SK" dirty="0">
                <a:solidFill>
                  <a:srgbClr val="326B77"/>
                </a:solidFill>
                <a:latin typeface="Raleway" panose="020B0503030101060003"/>
              </a:rPr>
              <a:t>30% primárnych energií.</a:t>
            </a:r>
            <a:r>
              <a:rPr lang="sk-SK" dirty="0">
                <a:latin typeface="Raleway" panose="020B0503030101060003"/>
              </a:rPr>
              <a:t> </a:t>
            </a:r>
            <a:r>
              <a:rPr lang="sk-SK" dirty="0" smtClean="0">
                <a:latin typeface="Raleway" panose="020B0503030101060003"/>
              </a:rPr>
              <a:t>    </a:t>
            </a:r>
            <a:endParaRPr lang="sk-SK" dirty="0">
              <a:latin typeface="Raleway" panose="020B0503030101060003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Raleway" panose="020B0503030101060003"/>
              </a:rPr>
              <a:t>V súčasnosti je zverejnená už </a:t>
            </a:r>
            <a:r>
              <a:rPr lang="sk-SK" b="1" u="sng" dirty="0" smtClean="0">
                <a:latin typeface="Raleway" panose="020B0503030101060003"/>
                <a:hlinkClick r:id="rId4"/>
              </a:rPr>
              <a:t>4. výzva</a:t>
            </a:r>
            <a:r>
              <a:rPr lang="sk-SK" b="1" dirty="0" smtClean="0">
                <a:latin typeface="Raleway" panose="020B0503030101060003"/>
              </a:rPr>
              <a:t> </a:t>
            </a:r>
            <a:r>
              <a:rPr lang="sk-SK" dirty="0" smtClean="0">
                <a:latin typeface="Raleway" panose="020B0503030101060003"/>
              </a:rPr>
              <a:t>programu Obnov dom,</a:t>
            </a:r>
          </a:p>
          <a:p>
            <a:pPr>
              <a:lnSpc>
                <a:spcPct val="150000"/>
              </a:lnSpc>
            </a:pPr>
            <a:r>
              <a:rPr lang="sk-SK" dirty="0">
                <a:latin typeface="Raleway" panose="020B0503030101060003"/>
              </a:rPr>
              <a:t> </a:t>
            </a:r>
            <a:r>
              <a:rPr lang="sk-SK" dirty="0" smtClean="0">
                <a:latin typeface="Raleway" panose="020B0503030101060003"/>
              </a:rPr>
              <a:t>    ktorá bola spustená 9.10.2023</a:t>
            </a:r>
          </a:p>
        </p:txBody>
      </p:sp>
      <p:sp>
        <p:nvSpPr>
          <p:cNvPr id="2" name="Obdĺžnik 1"/>
          <p:cNvSpPr/>
          <p:nvPr/>
        </p:nvSpPr>
        <p:spPr>
          <a:xfrm>
            <a:off x="289249" y="480461"/>
            <a:ext cx="11902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326B77"/>
                </a:solidFill>
                <a:latin typeface="Raleway" panose="020B0503030101060003"/>
              </a:rPr>
              <a:t>Investícia </a:t>
            </a:r>
            <a:r>
              <a:rPr lang="sk-SK" sz="2400" b="1" dirty="0">
                <a:solidFill>
                  <a:srgbClr val="326B77"/>
                </a:solidFill>
                <a:latin typeface="Raleway" panose="020B0503030101060003"/>
              </a:rPr>
              <a:t>1: Zlepšenie energetickej hospodárnosti rodinných domov (v realizácii SAŽP) tzv. program </a:t>
            </a:r>
            <a:r>
              <a:rPr lang="sk-SK" sz="2400" b="1" u="sng" dirty="0">
                <a:solidFill>
                  <a:srgbClr val="326B77"/>
                </a:solidFill>
                <a:latin typeface="Raleway" panose="020B0503030101060003"/>
                <a:hlinkClick r:id="rId5"/>
              </a:rPr>
              <a:t>Obnov dom</a:t>
            </a:r>
            <a:endParaRPr lang="sk-SK" sz="2400" dirty="0">
              <a:solidFill>
                <a:srgbClr val="326B77"/>
              </a:solidFill>
              <a:latin typeface="Raleway" panose="020B0503030101060003"/>
            </a:endParaRPr>
          </a:p>
          <a:p>
            <a:r>
              <a:rPr lang="sk-SK" sz="2400" b="1" dirty="0" smtClean="0">
                <a:solidFill>
                  <a:srgbClr val="326B77"/>
                </a:solidFill>
                <a:latin typeface="Raleway" pitchFamily="2" charset="-18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46" y="1680790"/>
            <a:ext cx="5400554" cy="418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ĺžnik 8"/>
          <p:cNvSpPr/>
          <p:nvPr/>
        </p:nvSpPr>
        <p:spPr>
          <a:xfrm>
            <a:off x="5524100" y="1250736"/>
            <a:ext cx="7081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/>
            <a:r>
              <a:rPr lang="sk-SK" dirty="0" smtClean="0">
                <a:solidFill>
                  <a:srgbClr val="326B7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Podporované </a:t>
            </a:r>
            <a:r>
              <a:rPr lang="sk-SK" dirty="0">
                <a:solidFill>
                  <a:srgbClr val="326B7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opatrenia v rámci výzvy Obnov dom č</a:t>
            </a:r>
            <a:r>
              <a:rPr lang="sk-SK" dirty="0" smtClean="0">
                <a:solidFill>
                  <a:srgbClr val="326B7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4</a:t>
            </a:r>
            <a:endParaRPr lang="sk-SK" sz="2000" dirty="0">
              <a:solidFill>
                <a:srgbClr val="326B7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10223</TotalTime>
  <Words>1949</Words>
  <Application>Microsoft Office PowerPoint</Application>
  <PresentationFormat>Širokouhlá</PresentationFormat>
  <Paragraphs>212</Paragraphs>
  <Slides>24</Slides>
  <Notes>24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Raleway</vt:lpstr>
      <vt:lpstr>Symbol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Tatiana Hamranová</dc:creator>
  <cp:lastModifiedBy>Tatiana Guštafíková</cp:lastModifiedBy>
  <cp:revision>625</cp:revision>
  <dcterms:created xsi:type="dcterms:W3CDTF">2019-12-11T09:36:16Z</dcterms:created>
  <dcterms:modified xsi:type="dcterms:W3CDTF">2023-10-17T09:21:57Z</dcterms:modified>
</cp:coreProperties>
</file>