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8" r:id="rId5"/>
    <p:sldId id="261" r:id="rId6"/>
    <p:sldId id="658" r:id="rId7"/>
    <p:sldId id="662" r:id="rId8"/>
    <p:sldId id="663" r:id="rId9"/>
    <p:sldId id="1006" r:id="rId10"/>
    <p:sldId id="664" r:id="rId11"/>
    <p:sldId id="1005" r:id="rId12"/>
    <p:sldId id="660" r:id="rId13"/>
    <p:sldId id="659" r:id="rId14"/>
    <p:sldId id="653" r:id="rId15"/>
    <p:sldId id="265" r:id="rId16"/>
    <p:sldId id="645" r:id="rId17"/>
    <p:sldId id="652" r:id="rId18"/>
    <p:sldId id="648" r:id="rId19"/>
    <p:sldId id="655" r:id="rId20"/>
    <p:sldId id="654" r:id="rId21"/>
    <p:sldId id="657" r:id="rId22"/>
    <p:sldId id="264" r:id="rId23"/>
    <p:sldId id="269" r:id="rId24"/>
    <p:sldId id="270" r:id="rId25"/>
    <p:sldId id="641" r:id="rId26"/>
    <p:sldId id="642" r:id="rId27"/>
    <p:sldId id="649" r:id="rId28"/>
    <p:sldId id="1007" r:id="rId29"/>
    <p:sldId id="636" r:id="rId30"/>
    <p:sldId id="639" r:id="rId31"/>
    <p:sldId id="413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19F"/>
    <a:srgbClr val="D8CBA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A77EE-3C22-49DD-8AAF-9A0708B8715C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C1B15-509B-4E0B-85CD-BA7D529C7D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30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BCD80-B726-4A38-A8BF-91D34F353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5E95C7-7C5E-4F6C-874F-759DBABA1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950B49-267B-4DCB-99E8-FDF10D0DD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F2E344-97AA-4094-912A-2443804F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327066-0C34-41DD-9910-34177BC26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00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6F83C0-18E9-48C5-B70C-892A03B6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901A691-CA25-4E4F-9BE7-395041BA4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0AAD8D-3C5E-42E3-9427-4814BA41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7682A0-69F0-4EA8-AE14-6760701E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ED6B72-56E2-4CDD-A2FF-159B4570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91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CB4D076-1B96-4040-A778-FC791324A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0B1D7C-56E0-40D7-874B-2EC0B70DD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0FD771-B8FE-4445-93E9-A8535717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6CF798-062B-4B2E-8648-BA708018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FDA1C1-30C3-4E29-9558-0BD686922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0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013D1-65A0-4D53-A6AB-ED6096C9E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EDBC56-70AF-4D22-8B96-73AF929A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9DE34D-29A7-460E-8796-49ED3C180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350450-9B77-460A-B9A3-CA2DF471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106C96-3DF3-4243-80D9-A2670903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88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F3621-60BA-4BBC-8E70-8E1B792A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C974AF-8090-4191-9832-62A1CB8C6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13BC85-D550-46EE-A43D-98B20353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C9D627-7AED-4C53-A4B1-2E6B1415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D61F6D-BCB5-493E-A69D-CDEB66F1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94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BC9C5-C975-4C52-B870-6705C6607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80C202-C9A7-44E7-8ABC-6F3EEB9839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593548-E373-4A46-BB7B-C788A7AC1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580902B-D5CB-4B23-8485-11491D71F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7D56EE-C9B9-43DC-B958-682739D4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5C02C1-0E72-4B63-B52D-13C8F2F76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090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DB88D-CBE3-4627-AFAE-4F06E914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A3AB00-826A-44E6-B496-69AC1A1E7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EFDC56-7DDC-421E-88E3-524E7BDE2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5CDA2AB-C1EC-462B-8439-6B7FF7A93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9B726A9-46A8-4111-8570-1764DB6B1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0B266EE-1BA1-4EB3-A982-C77ADED47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A5F8F5F-71BB-4811-BD4C-D7D5FDD7E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5D0186E-8F5B-416F-9AA5-CD189F8C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2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4AA6D-676B-40E7-AC52-37011A53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5CBF30-8693-480B-B0E4-32BFF8C5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FA5363F-0766-402D-99D0-C47B98BC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BC03872-3DEC-4DAA-929F-9BBC5E8A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36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5B2F363-9B2B-472A-B000-59D0EAD6D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D1979A5-8843-4A89-9342-B13F64B6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2C2561-5EA1-4894-886C-0B6C7CC8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81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2E084-2885-451D-B157-CF0B143C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B14D1A-DC45-42D2-9356-6EB00366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770D6C-E3C6-4B38-8173-2D2334CB5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4EF26C-B30A-40FA-A848-606B4240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6D89E1C-1852-491F-B87E-8533A54F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903355-4CC9-4EE2-88B4-52BC2901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65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E03D3-8D7D-4397-8D05-E50D46F4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29025A-6160-4EB1-8076-7509AA0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0259946-8285-4023-B5AA-B39AEC5B9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1FD73D-02C5-4943-A322-A028B97B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4C7FE8-0A19-4AA9-A2C1-5DB901E7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435427-CF4A-4E3C-94F0-95818437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2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FCC16D-FADD-424F-9374-B4613A9E5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968D54-F36E-4F6D-ACF9-2A7B721D3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896EDD-E150-4FA8-B134-58045DC28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BEB7-8FC6-4FDF-B376-3B5B691D54A4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B87029-61BE-4C45-970B-90F873D1E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B04214-EF54-486E-85D3-2E8E32A97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82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E420718-6F63-49F1-B210-D1E728FC4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83" y="268793"/>
            <a:ext cx="4513803" cy="2465523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63AB0EA-EB96-4D10-B512-246603FF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485" y="2832741"/>
            <a:ext cx="4343180" cy="1858240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6DA6D3A7-73A2-5C8B-FD21-FB2A1A3EC719}"/>
              </a:ext>
            </a:extLst>
          </p:cNvPr>
          <p:cNvSpPr txBox="1">
            <a:spLocks/>
          </p:cNvSpPr>
          <p:nvPr/>
        </p:nvSpPr>
        <p:spPr>
          <a:xfrm>
            <a:off x="7813983" y="5196244"/>
            <a:ext cx="3760082" cy="11946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Project SS02030008 </a:t>
            </a:r>
            <a:r>
              <a:rPr lang="cs-CZ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Centre </a:t>
            </a:r>
            <a:r>
              <a:rPr lang="cs-CZ" sz="1200" b="1" dirty="0" err="1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of</a:t>
            </a:r>
            <a:r>
              <a:rPr lang="cs-CZ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 </a:t>
            </a:r>
            <a:r>
              <a:rPr lang="cs-CZ" sz="1200" b="1" dirty="0" err="1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Environmental</a:t>
            </a:r>
            <a:r>
              <a:rPr lang="cs-CZ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 </a:t>
            </a:r>
            <a:r>
              <a:rPr lang="cs-CZ" sz="1200" b="1" dirty="0" err="1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Research</a:t>
            </a:r>
            <a:r>
              <a:rPr lang="cs-CZ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: </a:t>
            </a:r>
            <a:r>
              <a:rPr lang="cs-CZ" sz="1200" b="1" dirty="0" err="1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Waste</a:t>
            </a:r>
            <a:r>
              <a:rPr lang="cs-CZ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 Management, </a:t>
            </a:r>
            <a:r>
              <a:rPr lang="cs-CZ" sz="1200" b="1" dirty="0" err="1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Circular</a:t>
            </a:r>
            <a:r>
              <a:rPr lang="cs-CZ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 </a:t>
            </a:r>
            <a:r>
              <a:rPr lang="cs-CZ" sz="1200" b="1" dirty="0" err="1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Economy</a:t>
            </a:r>
            <a:r>
              <a:rPr lang="cs-CZ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 and </a:t>
            </a:r>
            <a:r>
              <a:rPr lang="cs-CZ" sz="1200" b="1" dirty="0" err="1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Environmental</a:t>
            </a:r>
            <a:r>
              <a:rPr lang="cs-CZ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 </a:t>
            </a:r>
            <a:r>
              <a:rPr lang="cs-CZ" sz="1200" b="1" dirty="0" err="1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Security</a:t>
            </a:r>
            <a:r>
              <a:rPr lang="cs-CZ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 </a:t>
            </a:r>
            <a:r>
              <a:rPr lang="en-US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is co-financed with the state support of the Technology Agency of the Czech Republic as part of the Environment for Life Program</a:t>
            </a:r>
            <a:r>
              <a:rPr lang="cs-CZ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.</a:t>
            </a:r>
          </a:p>
          <a:p>
            <a:pPr algn="just"/>
            <a:endParaRPr lang="cs-CZ" sz="1200" b="1" dirty="0">
              <a:solidFill>
                <a:srgbClr val="EF3743"/>
              </a:solidFill>
              <a:latin typeface="Segoe Pro Display Light" charset="0"/>
              <a:ea typeface="Segoe Pro Display Light" charset="0"/>
              <a:cs typeface="Segoe Pro Display Light" charset="0"/>
            </a:endParaRPr>
          </a:p>
          <a:p>
            <a:pPr algn="just"/>
            <a:r>
              <a:rPr lang="cs-CZ" sz="1200" b="1" dirty="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www.tacr.cz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788B4B-6097-649E-DE0C-10E91F6B2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1" y="4831293"/>
            <a:ext cx="1625480" cy="1586209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8BF642DD-816D-42CC-BCEF-6806BCC96D64}"/>
              </a:ext>
            </a:extLst>
          </p:cNvPr>
          <p:cNvSpPr txBox="1">
            <a:spLocks/>
          </p:cNvSpPr>
          <p:nvPr/>
        </p:nvSpPr>
        <p:spPr>
          <a:xfrm>
            <a:off x="538579" y="513255"/>
            <a:ext cx="5557422" cy="3955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b="1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Centrum environmentálního výzkumu</a:t>
            </a:r>
            <a:br>
              <a:rPr lang="cs-CZ" sz="3600" b="1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</a:br>
            <a:r>
              <a:rPr lang="cs-CZ" sz="3600">
                <a:solidFill>
                  <a:srgbClr val="EF3743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Odpadové a oběhové hospodářství a environmentální bezpečnost</a:t>
            </a:r>
            <a:endParaRPr lang="cs-CZ" sz="36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E5523F-E8CB-49F3-C9B8-28348D8F2BD9}"/>
              </a:ext>
            </a:extLst>
          </p:cNvPr>
          <p:cNvSpPr txBox="1"/>
          <p:nvPr/>
        </p:nvSpPr>
        <p:spPr>
          <a:xfrm>
            <a:off x="479482" y="4013733"/>
            <a:ext cx="5814069" cy="25545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b="1" dirty="0"/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WORKSHOP – ŽIVOTNÍ CYKLUS OBALŮ</a:t>
            </a:r>
          </a:p>
          <a:p>
            <a:pPr algn="ctr"/>
            <a:endParaRPr lang="cs-CZ" b="1" dirty="0"/>
          </a:p>
          <a:p>
            <a:pPr algn="ctr"/>
            <a:endParaRPr lang="cs-CZ" b="1" dirty="0"/>
          </a:p>
          <a:p>
            <a:pPr algn="ctr"/>
            <a:endParaRPr lang="cs-CZ" b="1" dirty="0"/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Hustopeče – Hotel </a:t>
            </a:r>
            <a:r>
              <a:rPr lang="cs-CZ" b="1" dirty="0" err="1">
                <a:solidFill>
                  <a:schemeClr val="bg1"/>
                </a:solidFill>
              </a:rPr>
              <a:t>Amande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endParaRPr lang="cs-CZ" sz="1400" b="1" dirty="0"/>
          </a:p>
          <a:p>
            <a:pPr algn="ctr"/>
            <a:r>
              <a:rPr lang="cs-CZ" sz="1400" b="1" dirty="0"/>
              <a:t>17-19.10.2023</a:t>
            </a:r>
          </a:p>
          <a:p>
            <a:pPr algn="ctr"/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5408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3">
            <a:extLst>
              <a:ext uri="{FF2B5EF4-FFF2-40B4-BE49-F238E27FC236}">
                <a16:creationId xmlns:a16="http://schemas.microsoft.com/office/drawing/2014/main" id="{2CFACEBE-2DA9-9578-B184-D2CB5176F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D4ADB02-C4B1-4522-92C8-1B40C2412E18}" type="slidenum">
              <a:rPr kumimoji="0" lang="en-CA" altLang="cs-CZ" sz="1400">
                <a:solidFill>
                  <a:srgbClr val="5E574E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10</a:t>
            </a:fld>
            <a:endParaRPr kumimoji="0" lang="en-CA" altLang="cs-CZ" sz="1400">
              <a:solidFill>
                <a:srgbClr val="5E574E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TextovéPole 2">
            <a:extLst>
              <a:ext uri="{FF2B5EF4-FFF2-40B4-BE49-F238E27FC236}">
                <a16:creationId xmlns:a16="http://schemas.microsoft.com/office/drawing/2014/main" id="{9E0A6C5C-79AA-55C2-2C91-24CC0E40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969" y="1586908"/>
            <a:ext cx="9124130" cy="26776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Rozmanitost druhů</a:t>
            </a:r>
          </a:p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kumimoji="0" lang="cs-CZ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Rozmanitost typů jednoho a téhož polymeru </a:t>
            </a:r>
          </a:p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kumimoji="0" lang="cs-CZ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Kontaminace  </a:t>
            </a:r>
          </a:p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kumimoji="0" lang="cs-CZ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Degradační narušení – zpracování, aplikace, vliv okolního prostředí   </a:t>
            </a:r>
            <a:endParaRPr kumimoji="0" lang="cs-CZ" alt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2">
            <a:extLst>
              <a:ext uri="{FF2B5EF4-FFF2-40B4-BE49-F238E27FC236}">
                <a16:creationId xmlns:a16="http://schemas.microsoft.com/office/drawing/2014/main" id="{69B3286D-59A0-C5D3-2A7A-DBB887E65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969" y="683116"/>
            <a:ext cx="91241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None/>
            </a:pPr>
            <a:r>
              <a:rPr kumimoji="0" lang="cs-CZ" altLang="cs-CZ" sz="24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Specifické rysy plastů separovaných z komunálního odpadu: </a:t>
            </a:r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76B9E35D-EADD-1EB6-5119-EC397DE50D7E}"/>
              </a:ext>
            </a:extLst>
          </p:cNvPr>
          <p:cNvSpPr/>
          <p:nvPr/>
        </p:nvSpPr>
        <p:spPr>
          <a:xfrm>
            <a:off x="4476750" y="4514850"/>
            <a:ext cx="733425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79708D5-BCBE-523B-F38B-98B1CED0C270}"/>
              </a:ext>
            </a:extLst>
          </p:cNvPr>
          <p:cNvSpPr txBox="1"/>
          <p:nvPr/>
        </p:nvSpPr>
        <p:spPr>
          <a:xfrm>
            <a:off x="1874893" y="5363472"/>
            <a:ext cx="619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Proměnlivá kvalita !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14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3">
            <a:extLst>
              <a:ext uri="{FF2B5EF4-FFF2-40B4-BE49-F238E27FC236}">
                <a16:creationId xmlns:a16="http://schemas.microsoft.com/office/drawing/2014/main" id="{67DA54B0-8102-D641-8C1A-F78761E45D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DEABCB-88C5-4813-9B3F-DDF55EBF922B}" type="slidenum">
              <a:rPr lang="en-CA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CA" altLang="cs-CZ" sz="140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9920A9F-BE0B-DBC2-AFA8-387744B9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458" y="1291390"/>
            <a:ext cx="4051195" cy="254128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2ADC918-FC14-F975-536F-4CC63711F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2" y="1291390"/>
            <a:ext cx="3571080" cy="254128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19B377F-0BF3-D11B-3777-B37EFF27EC4A}"/>
              </a:ext>
            </a:extLst>
          </p:cNvPr>
          <p:cNvSpPr txBox="1"/>
          <p:nvPr/>
        </p:nvSpPr>
        <p:spPr>
          <a:xfrm>
            <a:off x="1596189" y="417094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Materiál po pomletí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CF04AA-1CB7-430D-3D8F-C03D08751E0F}"/>
              </a:ext>
            </a:extLst>
          </p:cNvPr>
          <p:cNvSpPr txBox="1"/>
          <p:nvPr/>
        </p:nvSpPr>
        <p:spPr>
          <a:xfrm>
            <a:off x="7424342" y="411164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Granulát – konečný produkt  </a:t>
            </a:r>
            <a:r>
              <a:rPr lang="cs-CZ" dirty="0" err="1"/>
              <a:t>regranulace</a:t>
            </a:r>
            <a:r>
              <a:rPr lang="cs-CZ" dirty="0"/>
              <a:t> odpadu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1F98F84A-5778-120A-786F-6C8FA28F4169}"/>
              </a:ext>
            </a:extLst>
          </p:cNvPr>
          <p:cNvSpPr/>
          <p:nvPr/>
        </p:nvSpPr>
        <p:spPr>
          <a:xfrm>
            <a:off x="5871411" y="2398295"/>
            <a:ext cx="657726" cy="376989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8CFE4F3-2EA3-5492-5823-E4CD9B5529E2}"/>
              </a:ext>
            </a:extLst>
          </p:cNvPr>
          <p:cNvSpPr txBox="1"/>
          <p:nvPr/>
        </p:nvSpPr>
        <p:spPr>
          <a:xfrm>
            <a:off x="1785486" y="5298964"/>
            <a:ext cx="834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C00000"/>
                </a:solidFill>
              </a:rPr>
              <a:t>Cesta od pomletého odpadu ke granulím není jednoduchá, jak na první pohled vypadá !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4BA8EA18-D86D-18DB-9B1E-326C67A43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685" y="563596"/>
            <a:ext cx="24495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LABORATOŘ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b="1" dirty="0">
                <a:solidFill>
                  <a:srgbClr val="000000"/>
                </a:solidFill>
                <a:latin typeface="Arial" panose="020B0604020202020204" pitchFamily="34" charset="0"/>
              </a:rPr>
              <a:t>Výzkumné pracoviště 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2D613CFC-B37D-4057-C942-7C5AAA87F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27" y="2762514"/>
            <a:ext cx="13668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0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Tok informací Spolupráce</a:t>
            </a:r>
            <a:endParaRPr lang="en-GB" altLang="cs-CZ" sz="10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60A6804-8421-D37F-E360-98C48CA0C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319" y="809818"/>
            <a:ext cx="324008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</a:p>
          <a:p>
            <a:pPr algn="ctr"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cs-CZ" altLang="cs-CZ" sz="1400" b="1" dirty="0">
                <a:solidFill>
                  <a:srgbClr val="000000"/>
                </a:solidFill>
                <a:latin typeface="Arial" panose="020B0604020202020204" pitchFamily="34" charset="0"/>
              </a:rPr>
              <a:t>Provozní zpracovatelské zařízení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2D6DD4BA-E7E6-6014-DAB7-209BD782C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538" y="4404864"/>
            <a:ext cx="3457575" cy="58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a) Komerční výzkumné zařízení 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b) Akademické výzkumné zařízení </a:t>
            </a:r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6A4F6A34-0464-1A5D-B19C-81B283449D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74442" y="3577656"/>
            <a:ext cx="0" cy="6413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5820F430-F37C-49BC-C87D-CA1333134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856" y="4404863"/>
            <a:ext cx="3529013" cy="58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a) Standardní zpracovatel plastů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b) Firma specializovaná na recyklaci </a:t>
            </a:r>
            <a:endParaRPr lang="cs-CZ" altLang="cs-CZ" sz="1600" b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57C8BBCA-54A8-9930-8716-1B6D8531D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98" y="1670803"/>
            <a:ext cx="2738464" cy="197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7C9A6137-DECF-6D34-2548-7532DBC33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25" y="1612433"/>
            <a:ext cx="1895469" cy="19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4">
            <a:extLst>
              <a:ext uri="{FF2B5EF4-FFF2-40B4-BE49-F238E27FC236}">
                <a16:creationId xmlns:a16="http://schemas.microsoft.com/office/drawing/2014/main" id="{50CF48E4-DDA6-1493-95EB-138087308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308" y="5569915"/>
            <a:ext cx="4917314" cy="3693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 informací v obou směrech nezbytný </a:t>
            </a:r>
            <a:endParaRPr lang="en-GB" altLang="cs-CZ" sz="1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Šipka: obousměrná vodorovná 19">
            <a:extLst>
              <a:ext uri="{FF2B5EF4-FFF2-40B4-BE49-F238E27FC236}">
                <a16:creationId xmlns:a16="http://schemas.microsoft.com/office/drawing/2014/main" id="{B3E51379-33C2-EBD5-9E77-A35D1322CB78}"/>
              </a:ext>
            </a:extLst>
          </p:cNvPr>
          <p:cNvSpPr/>
          <p:nvPr/>
        </p:nvSpPr>
        <p:spPr>
          <a:xfrm>
            <a:off x="4231041" y="2512439"/>
            <a:ext cx="993694" cy="182015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AEFF4007-6947-274A-23FC-A2D6D1644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362" y="1670802"/>
            <a:ext cx="2664600" cy="1973992"/>
          </a:xfrm>
          <a:prstGeom prst="rect">
            <a:avLst/>
          </a:prstGeom>
        </p:spPr>
      </p:pic>
      <p:sp>
        <p:nvSpPr>
          <p:cNvPr id="22" name="Line 9">
            <a:extLst>
              <a:ext uri="{FF2B5EF4-FFF2-40B4-BE49-F238E27FC236}">
                <a16:creationId xmlns:a16="http://schemas.microsoft.com/office/drawing/2014/main" id="{E83C326A-5BE1-2F5C-792B-67FB20C742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4717" y="3876675"/>
            <a:ext cx="0" cy="342331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15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 pole 2">
            <a:extLst>
              <a:ext uri="{FF2B5EF4-FFF2-40B4-BE49-F238E27FC236}">
                <a16:creationId xmlns:a16="http://schemas.microsoft.com/office/drawing/2014/main" id="{C777FBB9-762D-7089-96AF-939A6D48D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191" y="1611523"/>
            <a:ext cx="4563979" cy="3477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Víčko</a:t>
            </a:r>
            <a:r>
              <a:rPr kumimoji="0" lang="en-US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(HDPE)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n-US" alt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n-US" alt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Hrdlo se závitem </a:t>
            </a:r>
            <a:r>
              <a:rPr kumimoji="0" lang="en-US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(PET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k</a:t>
            </a:r>
            <a:r>
              <a:rPr kumimoji="0" lang="en-US" altLang="cs-CZ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rystali</a:t>
            </a:r>
            <a:r>
              <a:rPr kumimoji="0" lang="cs-CZ" altLang="cs-CZ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cký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n-US" alt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Tělo láhve </a:t>
            </a:r>
            <a:r>
              <a:rPr lang="en-US" altLang="cs-CZ" sz="2000" i="1" dirty="0">
                <a:latin typeface="Calibri" panose="020F0502020204030204" pitchFamily="34" charset="0"/>
              </a:rPr>
              <a:t>(</a:t>
            </a:r>
            <a:r>
              <a:rPr kumimoji="0" lang="en-US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PET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zčásti amorfní</a:t>
            </a:r>
            <a:r>
              <a:rPr kumimoji="0" lang="en-US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)</a:t>
            </a:r>
            <a:endParaRPr kumimoji="0" lang="cs-CZ" alt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n-US" alt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n-US" alt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en-US" alt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Viněta </a:t>
            </a:r>
            <a:r>
              <a:rPr kumimoji="0" lang="en-US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(PP-</a:t>
            </a:r>
            <a:r>
              <a:rPr kumimoji="0" lang="en-US" altLang="cs-CZ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biaxi</a:t>
            </a:r>
            <a:r>
              <a:rPr kumimoji="0" lang="cs-CZ" altLang="cs-CZ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álně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orientovaný</a:t>
            </a:r>
            <a:r>
              <a:rPr kumimoji="0" lang="en-US" alt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)</a:t>
            </a:r>
            <a:endParaRPr kumimoji="0" lang="en-US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F86ED46-E89E-4707-7A83-9ECA52BF3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44" y="1562352"/>
            <a:ext cx="1185111" cy="413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9FC6409-3ACA-EC8A-AE15-888089C55222}"/>
              </a:ext>
            </a:extLst>
          </p:cNvPr>
          <p:cNvSpPr txBox="1"/>
          <p:nvPr/>
        </p:nvSpPr>
        <p:spPr>
          <a:xfrm>
            <a:off x="1142198" y="617862"/>
            <a:ext cx="504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2">
                    <a:lumMod val="25000"/>
                  </a:schemeClr>
                </a:solidFill>
              </a:rPr>
              <a:t>Materiály plastové potravinové láhve 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D2BB5ECF-D0C5-69CF-009A-1FB7A80648E6}"/>
              </a:ext>
            </a:extLst>
          </p:cNvPr>
          <p:cNvCxnSpPr>
            <a:cxnSpLocks/>
          </p:cNvCxnSpPr>
          <p:nvPr/>
        </p:nvCxnSpPr>
        <p:spPr>
          <a:xfrm>
            <a:off x="1828800" y="1724526"/>
            <a:ext cx="3056021" cy="64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3434374-8EB6-04FE-3795-08E3DD0FDF74}"/>
              </a:ext>
            </a:extLst>
          </p:cNvPr>
          <p:cNvCxnSpPr>
            <a:cxnSpLocks/>
          </p:cNvCxnSpPr>
          <p:nvPr/>
        </p:nvCxnSpPr>
        <p:spPr>
          <a:xfrm>
            <a:off x="1828799" y="1950869"/>
            <a:ext cx="3056022" cy="734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C57BC62-8336-B7D1-5A71-41326B8C7F93}"/>
              </a:ext>
            </a:extLst>
          </p:cNvPr>
          <p:cNvCxnSpPr>
            <a:cxnSpLocks/>
          </p:cNvCxnSpPr>
          <p:nvPr/>
        </p:nvCxnSpPr>
        <p:spPr>
          <a:xfrm>
            <a:off x="1973012" y="3300732"/>
            <a:ext cx="2911809" cy="328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20E4572-25D1-35A3-D750-DF34C11CF24E}"/>
              </a:ext>
            </a:extLst>
          </p:cNvPr>
          <p:cNvCxnSpPr>
            <a:cxnSpLocks/>
          </p:cNvCxnSpPr>
          <p:nvPr/>
        </p:nvCxnSpPr>
        <p:spPr>
          <a:xfrm>
            <a:off x="2033002" y="4500584"/>
            <a:ext cx="2851819" cy="292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1E3DA925-2626-DB74-0829-7C6F34B819BC}"/>
              </a:ext>
            </a:extLst>
          </p:cNvPr>
          <p:cNvSpPr txBox="1"/>
          <p:nvPr/>
        </p:nvSpPr>
        <p:spPr>
          <a:xfrm>
            <a:off x="9589170" y="2888795"/>
            <a:ext cx="1886804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b="1" dirty="0">
              <a:solidFill>
                <a:srgbClr val="002060"/>
              </a:solidFill>
            </a:endParaRPr>
          </a:p>
          <a:p>
            <a:pPr algn="ctr"/>
            <a:r>
              <a:rPr lang="cs-CZ" b="1" dirty="0">
                <a:solidFill>
                  <a:srgbClr val="002060"/>
                </a:solidFill>
              </a:rPr>
              <a:t>PET</a:t>
            </a:r>
          </a:p>
          <a:p>
            <a:pPr algn="ctr"/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D3EE5E7-2CAB-5680-3468-A4A1E28372DE}"/>
              </a:ext>
            </a:extLst>
          </p:cNvPr>
          <p:cNvSpPr txBox="1"/>
          <p:nvPr/>
        </p:nvSpPr>
        <p:spPr>
          <a:xfrm>
            <a:off x="9589170" y="1394828"/>
            <a:ext cx="1886804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b="1" dirty="0">
              <a:solidFill>
                <a:srgbClr val="002060"/>
              </a:solidFill>
            </a:endParaRPr>
          </a:p>
          <a:p>
            <a:pPr algn="ctr"/>
            <a:r>
              <a:rPr lang="cs-CZ" b="1" dirty="0">
                <a:solidFill>
                  <a:srgbClr val="002060"/>
                </a:solidFill>
              </a:rPr>
              <a:t>HDPE</a:t>
            </a:r>
          </a:p>
          <a:p>
            <a:pPr algn="ctr"/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DED56B6-935D-A913-6FAB-DD1B50C5CC9E}"/>
              </a:ext>
            </a:extLst>
          </p:cNvPr>
          <p:cNvSpPr txBox="1"/>
          <p:nvPr/>
        </p:nvSpPr>
        <p:spPr>
          <a:xfrm>
            <a:off x="9589170" y="4382763"/>
            <a:ext cx="1886804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cs-CZ" b="1" dirty="0">
              <a:solidFill>
                <a:srgbClr val="002060"/>
              </a:solidFill>
            </a:endParaRPr>
          </a:p>
          <a:p>
            <a:pPr algn="ctr"/>
            <a:r>
              <a:rPr lang="cs-CZ" b="1" dirty="0">
                <a:solidFill>
                  <a:srgbClr val="002060"/>
                </a:solidFill>
              </a:rPr>
              <a:t>h-PP</a:t>
            </a:r>
          </a:p>
          <a:p>
            <a:pPr algn="ctr"/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89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3">
            <a:extLst>
              <a:ext uri="{FF2B5EF4-FFF2-40B4-BE49-F238E27FC236}">
                <a16:creationId xmlns:a16="http://schemas.microsoft.com/office/drawing/2014/main" id="{0DC051E7-C8C5-45F8-10CC-5EB375A86E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496CE2-783D-4727-A931-ED61325D8E7D}" type="slidenum">
              <a:rPr lang="en-CA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CA" altLang="cs-CZ" sz="1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9684D98-73F5-B9A9-1386-7AD064564C22}"/>
              </a:ext>
            </a:extLst>
          </p:cNvPr>
          <p:cNvSpPr txBox="1"/>
          <p:nvPr/>
        </p:nvSpPr>
        <p:spPr>
          <a:xfrm>
            <a:off x="1019761" y="795923"/>
            <a:ext cx="4208011" cy="48013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Case-study</a:t>
            </a:r>
          </a:p>
          <a:p>
            <a:pPr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HODNOCENÍ ZPRACOVATELSKÉ STABILITY :</a:t>
            </a:r>
          </a:p>
          <a:p>
            <a:pPr marL="342900" indent="-342900">
              <a:buFontTx/>
              <a:buAutoNum type="arabicParenR"/>
              <a:defRPr/>
            </a:pPr>
            <a:endParaRPr lang="cs-CZ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PET-modrý</a:t>
            </a:r>
          </a:p>
          <a:p>
            <a:pPr marL="342900" indent="-342900">
              <a:buFontTx/>
              <a:buAutoNum type="arabicParenR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PET-zelený</a:t>
            </a:r>
          </a:p>
          <a:p>
            <a:pPr marL="342900" indent="-342900">
              <a:buFontTx/>
              <a:buAutoNum type="arabicParenR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PET-transparentní</a:t>
            </a:r>
          </a:p>
          <a:p>
            <a:pPr marL="342900" indent="-342900">
              <a:buFontTx/>
              <a:buAutoNum type="arabicParenR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HDPE-víčka</a:t>
            </a:r>
          </a:p>
          <a:p>
            <a:pPr marL="342900" indent="-342900">
              <a:buFontTx/>
              <a:buAutoNum type="arabicParenR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HDPE-mix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ref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 marL="342900" indent="-342900">
              <a:buFontTx/>
              <a:buAutoNum type="arabicParenR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PP-viněty</a:t>
            </a:r>
          </a:p>
          <a:p>
            <a:pPr marL="342900" indent="-342900">
              <a:buFontTx/>
              <a:buAutoNum type="arabicParenR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0505FE0-107E-6BC3-B1B4-A83F8F74903C}"/>
              </a:ext>
            </a:extLst>
          </p:cNvPr>
          <p:cNvSpPr txBox="1"/>
          <p:nvPr/>
        </p:nvSpPr>
        <p:spPr>
          <a:xfrm>
            <a:off x="7997024" y="4078355"/>
            <a:ext cx="34362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Jednošnek extruder HAAKE</a:t>
            </a:r>
          </a:p>
          <a:p>
            <a:r>
              <a:rPr lang="cs-CZ" i="1" dirty="0"/>
              <a:t>Průměr šneku 19 mm</a:t>
            </a:r>
          </a:p>
          <a:p>
            <a:r>
              <a:rPr lang="cs-CZ" i="1" dirty="0"/>
              <a:t>Poměr L/D = 25</a:t>
            </a:r>
          </a:p>
          <a:p>
            <a:r>
              <a:rPr lang="cs-CZ" i="1" dirty="0"/>
              <a:t>Teploty válce 270°C/80 </a:t>
            </a:r>
            <a:r>
              <a:rPr lang="cs-CZ" i="1" dirty="0" err="1"/>
              <a:t>rpm</a:t>
            </a:r>
            <a:endParaRPr lang="cs-CZ" i="1" dirty="0"/>
          </a:p>
        </p:txBody>
      </p:sp>
      <p:sp>
        <p:nvSpPr>
          <p:cNvPr id="5" name="Pravá složená závorka 4">
            <a:extLst>
              <a:ext uri="{FF2B5EF4-FFF2-40B4-BE49-F238E27FC236}">
                <a16:creationId xmlns:a16="http://schemas.microsoft.com/office/drawing/2014/main" id="{B6548488-D48A-0D30-5F30-0653F7FF22C2}"/>
              </a:ext>
            </a:extLst>
          </p:cNvPr>
          <p:cNvSpPr/>
          <p:nvPr/>
        </p:nvSpPr>
        <p:spPr>
          <a:xfrm>
            <a:off x="3383550" y="1590637"/>
            <a:ext cx="337686" cy="3051209"/>
          </a:xfrm>
          <a:prstGeom prst="rightBrac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32BC25-BB53-2124-EFCD-23CE2507F53C}"/>
              </a:ext>
            </a:extLst>
          </p:cNvPr>
          <p:cNvSpPr txBox="1"/>
          <p:nvPr/>
        </p:nvSpPr>
        <p:spPr>
          <a:xfrm>
            <a:off x="3984700" y="2516076"/>
            <a:ext cx="2627697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Zpracovatelská stabilita</a:t>
            </a:r>
          </a:p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5-násobnou extruzí </a:t>
            </a:r>
          </a:p>
          <a:p>
            <a:r>
              <a:rPr lang="cs-CZ" dirty="0"/>
              <a:t>Index toku taveniny </a:t>
            </a:r>
          </a:p>
          <a:p>
            <a:r>
              <a:rPr lang="cs-CZ" dirty="0"/>
              <a:t>jako kritérium narušení polymeru 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A9CADE9-64F9-11F7-5A24-AC4187BB1F2F}"/>
              </a:ext>
            </a:extLst>
          </p:cNvPr>
          <p:cNvSpPr txBox="1"/>
          <p:nvPr/>
        </p:nvSpPr>
        <p:spPr>
          <a:xfrm>
            <a:off x="1011740" y="5426792"/>
            <a:ext cx="5895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Původ</a:t>
            </a:r>
            <a:r>
              <a:rPr lang="en-GB" sz="1400" b="1" dirty="0"/>
              <a:t>:</a:t>
            </a:r>
            <a:r>
              <a:rPr lang="en-GB" sz="1400" dirty="0"/>
              <a:t>  	</a:t>
            </a:r>
            <a:r>
              <a:rPr lang="cs-CZ" sz="1400" dirty="0"/>
              <a:t>Komunální odpad, ČR. </a:t>
            </a:r>
            <a:r>
              <a:rPr lang="en-GB" sz="1400" dirty="0"/>
              <a:t>Polymer</a:t>
            </a:r>
            <a:r>
              <a:rPr lang="cs-CZ" sz="1400" dirty="0"/>
              <a:t>y</a:t>
            </a:r>
            <a:r>
              <a:rPr lang="en-GB" sz="1400" dirty="0"/>
              <a:t> </a:t>
            </a:r>
            <a:r>
              <a:rPr lang="en-GB" sz="1400" dirty="0" err="1"/>
              <a:t>separ</a:t>
            </a:r>
            <a:r>
              <a:rPr lang="cs-CZ" sz="1400" dirty="0" err="1"/>
              <a:t>ované</a:t>
            </a:r>
            <a:r>
              <a:rPr lang="cs-CZ" sz="1400" dirty="0"/>
              <a:t> v rámci </a:t>
            </a:r>
            <a:r>
              <a:rPr lang="cs-CZ" sz="1400" dirty="0" err="1"/>
              <a:t>teréního</a:t>
            </a:r>
            <a:r>
              <a:rPr lang="cs-CZ" sz="1400" dirty="0"/>
              <a:t>  	výzkumu vedeného jako součást </a:t>
            </a:r>
            <a:r>
              <a:rPr lang="en-GB" sz="1400" dirty="0" err="1"/>
              <a:t>proje</a:t>
            </a:r>
            <a:r>
              <a:rPr lang="cs-CZ" sz="1400" dirty="0" err="1"/>
              <a:t>ktu</a:t>
            </a:r>
            <a:r>
              <a:rPr lang="en-GB" sz="1400" dirty="0"/>
              <a:t> </a:t>
            </a:r>
            <a:r>
              <a:rPr lang="en-GB" altLang="cs-CZ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TIRSMZP719 </a:t>
            </a:r>
            <a:r>
              <a:rPr lang="cs-CZ" altLang="cs-CZ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souladu s 	nově certifikovanou metodikou</a:t>
            </a:r>
            <a:r>
              <a:rPr lang="en-GB" altLang="cs-CZ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GB" sz="1400" dirty="0"/>
              <a:t> </a:t>
            </a:r>
          </a:p>
        </p:txBody>
      </p:sp>
      <p:pic>
        <p:nvPicPr>
          <p:cNvPr id="9" name="Obrázek 8" descr="Obsah obrázku text, Domácí spotřebič, projektor, interiér&#10;&#10;Popis byl vytvořen automaticky">
            <a:extLst>
              <a:ext uri="{FF2B5EF4-FFF2-40B4-BE49-F238E27FC236}">
                <a16:creationId xmlns:a16="http://schemas.microsoft.com/office/drawing/2014/main" id="{89687C7B-8305-239C-3D25-B9719AD2A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43" y="1247775"/>
            <a:ext cx="4598079" cy="2745629"/>
          </a:xfrm>
          <a:prstGeom prst="rect">
            <a:avLst/>
          </a:prstGeom>
          <a:ln w="6350"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68D3BEE-71A6-C85A-2071-A1CBC9085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088" y="2400583"/>
            <a:ext cx="6508924" cy="249933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624E541-7D44-4AC1-C585-C6C22CD8C8F7}"/>
              </a:ext>
            </a:extLst>
          </p:cNvPr>
          <p:cNvSpPr txBox="1"/>
          <p:nvPr/>
        </p:nvSpPr>
        <p:spPr>
          <a:xfrm>
            <a:off x="4940969" y="489991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Polymer po nařezání                  200°C / 25 min.             </a:t>
            </a:r>
            <a:r>
              <a:rPr lang="en-GB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250°C / 10 min.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8664D01-FADC-371E-5A01-BFF0A9FB30E9}"/>
              </a:ext>
            </a:extLst>
          </p:cNvPr>
          <p:cNvSpPr txBox="1"/>
          <p:nvPr/>
        </p:nvSpPr>
        <p:spPr>
          <a:xfrm>
            <a:off x="896997" y="1640267"/>
            <a:ext cx="300123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1" dirty="0"/>
              <a:t>1. Fyzikální </a:t>
            </a:r>
            <a:r>
              <a:rPr lang="en-GB" sz="2800" b="1" dirty="0"/>
              <a:t>form</a:t>
            </a:r>
            <a:r>
              <a:rPr lang="cs-CZ" sz="2800" b="1" dirty="0"/>
              <a:t>a</a:t>
            </a:r>
            <a:r>
              <a:rPr lang="en-GB" sz="2800" b="1" dirty="0"/>
              <a:t>: </a:t>
            </a:r>
            <a:r>
              <a:rPr lang="en-GB" sz="2000" b="1" dirty="0"/>
              <a:t>  </a:t>
            </a:r>
          </a:p>
          <a:p>
            <a:pPr algn="just"/>
            <a:endParaRPr lang="en-GB" sz="2000" b="1" dirty="0"/>
          </a:p>
          <a:p>
            <a:r>
              <a:rPr lang="cs-CZ" sz="2000" dirty="0"/>
              <a:t>Musí vyhovovat velikosti vstupu z násypky do šneku extruderu. Zpracovávaný  </a:t>
            </a:r>
            <a:r>
              <a:rPr lang="en-GB" sz="2000" dirty="0"/>
              <a:t>polymer </a:t>
            </a:r>
            <a:r>
              <a:rPr lang="cs-CZ" sz="2000" dirty="0"/>
              <a:t>musí do šneku volně padat. </a:t>
            </a:r>
            <a:endParaRPr lang="en-GB" sz="2000" dirty="0"/>
          </a:p>
          <a:p>
            <a:pPr algn="just"/>
            <a:endParaRPr lang="en-GB" sz="1600" i="1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endParaRPr lang="en-GB" sz="1600" i="1" dirty="0">
              <a:solidFill>
                <a:schemeClr val="accent6"/>
              </a:solidFill>
            </a:endParaRPr>
          </a:p>
          <a:p>
            <a:r>
              <a:rPr lang="cs-CZ" sz="1600" b="1" dirty="0">
                <a:solidFill>
                  <a:schemeClr val="accent6"/>
                </a:solidFill>
              </a:rPr>
              <a:t>Odpovídající příprava velikosti částic polymeru před recyklační extruzí je nezbytná</a:t>
            </a:r>
            <a:r>
              <a:rPr lang="en-GB" sz="1600" b="1" dirty="0">
                <a:solidFill>
                  <a:schemeClr val="accent6"/>
                </a:solidFill>
              </a:rPr>
              <a:t>!</a:t>
            </a:r>
            <a:endParaRPr lang="en-GB" sz="1600" i="1" dirty="0">
              <a:solidFill>
                <a:schemeClr val="accent6"/>
              </a:solidFill>
            </a:endParaRPr>
          </a:p>
          <a:p>
            <a:pPr algn="just"/>
            <a:endParaRPr lang="en-GB" sz="2000" i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45D1D2B-639F-50CD-AA9F-830F89128C3D}"/>
              </a:ext>
            </a:extLst>
          </p:cNvPr>
          <p:cNvSpPr txBox="1"/>
          <p:nvPr/>
        </p:nvSpPr>
        <p:spPr>
          <a:xfrm>
            <a:off x="5250582" y="1877363"/>
            <a:ext cx="547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Vliv tepelné expozice na velikost nařezaných PET částic</a:t>
            </a:r>
            <a:endParaRPr lang="en-GB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04A5BA-12EA-025A-0C26-C28942445F98}"/>
              </a:ext>
            </a:extLst>
          </p:cNvPr>
          <p:cNvSpPr txBox="1"/>
          <p:nvPr/>
        </p:nvSpPr>
        <p:spPr>
          <a:xfrm>
            <a:off x="10072356" y="2400583"/>
            <a:ext cx="1155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</a:rPr>
              <a:t>á 10 gramů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676A323-EF93-092C-F053-C3D4BA1CA99D}"/>
              </a:ext>
            </a:extLst>
          </p:cNvPr>
          <p:cNvSpPr txBox="1"/>
          <p:nvPr/>
        </p:nvSpPr>
        <p:spPr>
          <a:xfrm>
            <a:off x="1490312" y="558265"/>
            <a:ext cx="9443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Specifické rysy zpracování odpadu v laboratoři</a:t>
            </a:r>
          </a:p>
          <a:p>
            <a:pPr algn="ctr"/>
            <a:endParaRPr lang="cs-CZ" sz="600" b="1" dirty="0">
              <a:solidFill>
                <a:srgbClr val="002060"/>
              </a:solidFill>
            </a:endParaRPr>
          </a:p>
          <a:p>
            <a:pPr algn="ctr"/>
            <a:r>
              <a:rPr lang="cs-CZ" sz="1600" dirty="0">
                <a:solidFill>
                  <a:srgbClr val="002060"/>
                </a:solidFill>
              </a:rPr>
              <a:t>Důležité pro úspěšnost laboratorních zkoušek </a:t>
            </a:r>
          </a:p>
        </p:txBody>
      </p:sp>
    </p:spTree>
    <p:extLst>
      <p:ext uri="{BB962C8B-B14F-4D97-AF65-F5344CB8AC3E}">
        <p14:creationId xmlns:p14="http://schemas.microsoft.com/office/powerpoint/2010/main" val="3929470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3">
            <a:extLst>
              <a:ext uri="{FF2B5EF4-FFF2-40B4-BE49-F238E27FC236}">
                <a16:creationId xmlns:a16="http://schemas.microsoft.com/office/drawing/2014/main" id="{BAF6D401-3FB2-C782-83EE-1754E82BB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166CBC-0D77-424D-AA81-6F0F512CD9ED}" type="slidenum">
              <a:rPr lang="en-CA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CA" altLang="cs-CZ" sz="1400"/>
          </a:p>
        </p:txBody>
      </p:sp>
      <p:pic>
        <p:nvPicPr>
          <p:cNvPr id="29699" name="Obrázek 1">
            <a:extLst>
              <a:ext uri="{FF2B5EF4-FFF2-40B4-BE49-F238E27FC236}">
                <a16:creationId xmlns:a16="http://schemas.microsoft.com/office/drawing/2014/main" id="{D9C45A42-01D9-59BE-758A-BE3A839D2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410" y="1333767"/>
            <a:ext cx="7844589" cy="440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422573A-D49A-FE64-6224-D7E1E9E06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3" y="1464683"/>
            <a:ext cx="3607541" cy="28835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137FBB6-381C-5CAD-7716-29F7449C6091}"/>
              </a:ext>
            </a:extLst>
          </p:cNvPr>
          <p:cNvSpPr txBox="1"/>
          <p:nvPr/>
        </p:nvSpPr>
        <p:spPr>
          <a:xfrm>
            <a:off x="1756610" y="748130"/>
            <a:ext cx="628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Fyzikální forma nezpracovatelná na laboratorním zařízení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0031FA6-FD3B-88FD-650F-30EDB2ED2A43}"/>
              </a:ext>
            </a:extLst>
          </p:cNvPr>
          <p:cNvSpPr txBox="1"/>
          <p:nvPr/>
        </p:nvSpPr>
        <p:spPr>
          <a:xfrm>
            <a:off x="1019156" y="3978865"/>
            <a:ext cx="11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PET</a:t>
            </a:r>
          </a:p>
        </p:txBody>
      </p:sp>
      <p:pic>
        <p:nvPicPr>
          <p:cNvPr id="6" name="Obrázek 5" descr="Obsah obrázku kruh&#10;&#10;Popis byl vytvořen automaticky se střední mírou spolehlivosti">
            <a:extLst>
              <a:ext uri="{FF2B5EF4-FFF2-40B4-BE49-F238E27FC236}">
                <a16:creationId xmlns:a16="http://schemas.microsoft.com/office/drawing/2014/main" id="{2D745B50-198B-11D9-5F03-AE74C9DC4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54" y="5036915"/>
            <a:ext cx="1021700" cy="65909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32EA3AC-DF4B-9CD4-7098-525DF10520AA}"/>
              </a:ext>
            </a:extLst>
          </p:cNvPr>
          <p:cNvSpPr txBox="1"/>
          <p:nvPr/>
        </p:nvSpPr>
        <p:spPr>
          <a:xfrm>
            <a:off x="666713" y="6012948"/>
            <a:ext cx="311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Vstup extruderu HAAKE 19 mm</a:t>
            </a:r>
            <a:endParaRPr lang="en-GB" dirty="0"/>
          </a:p>
        </p:txBody>
      </p:sp>
      <p:sp>
        <p:nvSpPr>
          <p:cNvPr id="11" name="Šipka: obousměrná svislá 10">
            <a:extLst>
              <a:ext uri="{FF2B5EF4-FFF2-40B4-BE49-F238E27FC236}">
                <a16:creationId xmlns:a16="http://schemas.microsoft.com/office/drawing/2014/main" id="{66AA3A7F-3F1C-C278-58E3-7159F9BE3DF4}"/>
              </a:ext>
            </a:extLst>
          </p:cNvPr>
          <p:cNvSpPr/>
          <p:nvPr/>
        </p:nvSpPr>
        <p:spPr>
          <a:xfrm flipH="1">
            <a:off x="1967488" y="4490551"/>
            <a:ext cx="107320" cy="369332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0000"/>
              </a:highlight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25705D-F71F-C0D6-05DA-ED35DBEFB472}"/>
              </a:ext>
            </a:extLst>
          </p:cNvPr>
          <p:cNvSpPr txBox="1"/>
          <p:nvPr/>
        </p:nvSpPr>
        <p:spPr>
          <a:xfrm>
            <a:off x="2526468" y="5239428"/>
            <a:ext cx="74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22 mm</a:t>
            </a:r>
            <a:endParaRPr lang="en-GB" sz="14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FF0042C-EA17-FCB0-26AE-E34BA406B3A3}"/>
              </a:ext>
            </a:extLst>
          </p:cNvPr>
          <p:cNvSpPr txBox="1"/>
          <p:nvPr/>
        </p:nvSpPr>
        <p:spPr>
          <a:xfrm>
            <a:off x="1691640" y="5674618"/>
            <a:ext cx="74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35 mm</a:t>
            </a:r>
            <a:endParaRPr lang="en-GB" sz="1400" dirty="0"/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55C0696-B1CF-395D-8741-6D172DE8B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966" y="1329289"/>
            <a:ext cx="8470822" cy="339671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CF9E44A-1A13-F6DC-FFEF-680937C4C5E0}"/>
              </a:ext>
            </a:extLst>
          </p:cNvPr>
          <p:cNvSpPr txBox="1"/>
          <p:nvPr/>
        </p:nvSpPr>
        <p:spPr>
          <a:xfrm>
            <a:off x="3141044" y="650937"/>
            <a:ext cx="605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Granulometrie</a:t>
            </a:r>
            <a:r>
              <a:rPr lang="cs-CZ" b="1" dirty="0"/>
              <a:t> vstupního materiálu – řešení pro laboratoř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E41114B4-2253-FCD7-B335-52EDC3C6A7DF}"/>
              </a:ext>
            </a:extLst>
          </p:cNvPr>
          <p:cNvCxnSpPr>
            <a:cxnSpLocks/>
          </p:cNvCxnSpPr>
          <p:nvPr/>
        </p:nvCxnSpPr>
        <p:spPr>
          <a:xfrm flipH="1">
            <a:off x="3561347" y="3160896"/>
            <a:ext cx="1600054" cy="20367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515E979-6D88-49E4-E05F-68456499C4CC}"/>
              </a:ext>
            </a:extLst>
          </p:cNvPr>
          <p:cNvCxnSpPr>
            <a:cxnSpLocks/>
          </p:cNvCxnSpPr>
          <p:nvPr/>
        </p:nvCxnSpPr>
        <p:spPr>
          <a:xfrm>
            <a:off x="8394836" y="3224965"/>
            <a:ext cx="797290" cy="1905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42A6627-8B53-5212-D2DF-2403B1291A36}"/>
              </a:ext>
            </a:extLst>
          </p:cNvPr>
          <p:cNvSpPr txBox="1"/>
          <p:nvPr/>
        </p:nvSpPr>
        <p:spPr>
          <a:xfrm>
            <a:off x="1745381" y="5344045"/>
            <a:ext cx="483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Polymer pomletý a separovaný na sítě 4 mm</a:t>
            </a:r>
          </a:p>
          <a:p>
            <a:r>
              <a:rPr lang="cs-CZ" b="1" dirty="0"/>
              <a:t>Laboratorně zpracovatelný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A95C04A-9FD7-49A7-E4FF-FF09F78818DA}"/>
              </a:ext>
            </a:extLst>
          </p:cNvPr>
          <p:cNvSpPr txBox="1"/>
          <p:nvPr/>
        </p:nvSpPr>
        <p:spPr>
          <a:xfrm>
            <a:off x="7353702" y="5344045"/>
            <a:ext cx="405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Nadsítné částice na sítě 4 mm</a:t>
            </a:r>
          </a:p>
          <a:p>
            <a:pPr algn="ctr"/>
            <a:r>
              <a:rPr lang="cs-CZ" b="1" dirty="0"/>
              <a:t>Laboratorně nezpracovatelné </a:t>
            </a:r>
          </a:p>
        </p:txBody>
      </p:sp>
    </p:spTree>
    <p:extLst>
      <p:ext uri="{BB962C8B-B14F-4D97-AF65-F5344CB8AC3E}">
        <p14:creationId xmlns:p14="http://schemas.microsoft.com/office/powerpoint/2010/main" val="247222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7F4B01F-9A2D-543C-F576-9F40A0952150}"/>
              </a:ext>
            </a:extLst>
          </p:cNvPr>
          <p:cNvSpPr txBox="1"/>
          <p:nvPr/>
        </p:nvSpPr>
        <p:spPr>
          <a:xfrm>
            <a:off x="1490312" y="558265"/>
            <a:ext cx="9443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Specifické rysy zpracování odpadu v laboratoři</a:t>
            </a:r>
          </a:p>
          <a:p>
            <a:pPr algn="ctr"/>
            <a:endParaRPr lang="cs-CZ" sz="600" b="1" dirty="0">
              <a:solidFill>
                <a:srgbClr val="002060"/>
              </a:solidFill>
            </a:endParaRPr>
          </a:p>
          <a:p>
            <a:pPr algn="ctr"/>
            <a:r>
              <a:rPr lang="cs-CZ" sz="1600" dirty="0">
                <a:solidFill>
                  <a:srgbClr val="002060"/>
                </a:solidFill>
              </a:rPr>
              <a:t>Důležité pro úspěšnost laboratorních zkoušek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B5CD72-43F2-DD51-C3F4-F6249E0A8BF1}"/>
              </a:ext>
            </a:extLst>
          </p:cNvPr>
          <p:cNvSpPr txBox="1"/>
          <p:nvPr/>
        </p:nvSpPr>
        <p:spPr>
          <a:xfrm>
            <a:off x="880899" y="1630641"/>
            <a:ext cx="351779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2. Kontaminace: </a:t>
            </a:r>
            <a:r>
              <a:rPr lang="cs-CZ" sz="2400" b="1" dirty="0"/>
              <a:t> </a:t>
            </a:r>
          </a:p>
          <a:p>
            <a:endParaRPr lang="cs-CZ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Jiné polymery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Prach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Mechanické kontaminanty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Těkavé příměsi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Potraviny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Chemikálie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Biologické znečištění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r>
              <a:rPr lang="cs-CZ" b="1" dirty="0">
                <a:solidFill>
                  <a:schemeClr val="accent6"/>
                </a:solidFill>
              </a:rPr>
              <a:t>Manuální separace a promytí před extruzí jsou nezbytné!</a:t>
            </a:r>
            <a:r>
              <a:rPr lang="cs-CZ" sz="2000" dirty="0"/>
              <a:t>		  		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E41BFF9-2CBC-6EE5-7EA0-D0672B428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14" y="2749693"/>
            <a:ext cx="3352381" cy="31142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CBAA040-E174-3BE3-A468-CB9F8E920F83}"/>
              </a:ext>
            </a:extLst>
          </p:cNvPr>
          <p:cNvSpPr txBox="1"/>
          <p:nvPr/>
        </p:nvSpPr>
        <p:spPr>
          <a:xfrm>
            <a:off x="4357037" y="2250020"/>
            <a:ext cx="741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               Papír (tisk, jiné obaly?)	       Těkavé podíly granulát napěňují </a:t>
            </a:r>
            <a:endParaRPr lang="en-GB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5E0C5B9-EA9A-E07E-4C89-7E36FD486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060" y="2749693"/>
            <a:ext cx="5318525" cy="33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5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interiér, kontejner, různé, přeplněné&#10;&#10;Popis byl vytvořen automaticky">
            <a:extLst>
              <a:ext uri="{FF2B5EF4-FFF2-40B4-BE49-F238E27FC236}">
                <a16:creationId xmlns:a16="http://schemas.microsoft.com/office/drawing/2014/main" id="{F3C683F5-9D8C-6035-100C-95F91B74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708945"/>
            <a:ext cx="867727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3">
            <a:extLst>
              <a:ext uri="{FF2B5EF4-FFF2-40B4-BE49-F238E27FC236}">
                <a16:creationId xmlns:a16="http://schemas.microsoft.com/office/drawing/2014/main" id="{8BABDDD4-CE3C-40FD-FD61-BFB1928C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7" y="4380832"/>
            <a:ext cx="8586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HDPE-mix	    HDPE-víčka              PET-modrý               PET-zelený 	  PET-transparentní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61D76D6-DF3A-6A75-5007-8BE7CDBACDE7}"/>
              </a:ext>
            </a:extLst>
          </p:cNvPr>
          <p:cNvSpPr/>
          <p:nvPr/>
        </p:nvSpPr>
        <p:spPr bwMode="auto">
          <a:xfrm>
            <a:off x="1757362" y="5030121"/>
            <a:ext cx="3475037" cy="68262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CFFCC"/>
              </a:highlight>
              <a:uLnTx/>
              <a:uFillTx/>
              <a:latin typeface="Times New Roman" pitchFamily="18" charset="-18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C37431D-A201-6CF3-4074-B7093048B9AD}"/>
              </a:ext>
            </a:extLst>
          </p:cNvPr>
          <p:cNvSpPr/>
          <p:nvPr/>
        </p:nvSpPr>
        <p:spPr bwMode="auto">
          <a:xfrm>
            <a:off x="5375274" y="5030121"/>
            <a:ext cx="4995947" cy="71436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CFFCC"/>
              </a:highlight>
              <a:uLnTx/>
              <a:uFillTx/>
              <a:latin typeface="Times New Roman" pitchFamily="18" charset="-18"/>
            </a:endParaRPr>
          </a:p>
        </p:txBody>
      </p:sp>
      <p:sp>
        <p:nvSpPr>
          <p:cNvPr id="6" name="TextovéPole 6">
            <a:extLst>
              <a:ext uri="{FF2B5EF4-FFF2-40B4-BE49-F238E27FC236}">
                <a16:creationId xmlns:a16="http://schemas.microsoft.com/office/drawing/2014/main" id="{5A07ED16-FD6D-5940-BC25-C3C12E44B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2" y="5317457"/>
            <a:ext cx="2447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Hustota HDPE 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(23 °C)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r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0.94-0.96 g/cm</a:t>
            </a:r>
            <a:r>
              <a:rPr lang="cs-CZ" altLang="cs-CZ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ovéPole 7">
            <a:extLst>
              <a:ext uri="{FF2B5EF4-FFF2-40B4-BE49-F238E27FC236}">
                <a16:creationId xmlns:a16="http://schemas.microsoft.com/office/drawing/2014/main" id="{A3482273-7CC1-1BB1-7357-7C5F754C8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799" y="5317457"/>
            <a:ext cx="2447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Hustota PET 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(23 °C)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r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1.38-1.40 g/cm</a:t>
            </a:r>
            <a:r>
              <a:rPr lang="cs-CZ" altLang="cs-CZ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67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6064F2-9FC6-6AB0-198F-50B94DB65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6612" y="267634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4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EXTRUZE </a:t>
            </a:r>
            <a:r>
              <a:rPr lang="cs-CZ" sz="4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PLASTOVÝCH OBALŮ</a:t>
            </a:r>
            <a:br>
              <a:rPr lang="cs-CZ" sz="4400" b="1" dirty="0">
                <a:solidFill>
                  <a:srgbClr val="002060"/>
                </a:solidFill>
                <a:latin typeface="Calibri Light" panose="020F0302020204030204" pitchFamily="34" charset="0"/>
              </a:rPr>
            </a:br>
            <a:r>
              <a:rPr lang="cs-CZ" sz="3100" b="1" dirty="0">
                <a:solidFill>
                  <a:srgbClr val="002060"/>
                </a:solidFill>
                <a:latin typeface="Calibri Light" panose="020F0302020204030204" pitchFamily="34" charset="0"/>
              </a:rPr>
              <a:t>Překážky laboratorního a průmyslového zpracování </a:t>
            </a:r>
            <a:endParaRPr lang="cs-CZ" sz="3100" b="1" dirty="0">
              <a:solidFill>
                <a:srgbClr val="00206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4D13C6-6E1D-AFA3-ADCC-D58EE665D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612" y="3063340"/>
            <a:ext cx="9144000" cy="3257618"/>
          </a:xfrm>
        </p:spPr>
        <p:txBody>
          <a:bodyPr>
            <a:normAutofit lnSpcReduction="10000"/>
          </a:bodyPr>
          <a:lstStyle/>
          <a:p>
            <a:r>
              <a:rPr lang="cs-CZ" altLang="cs-CZ" sz="2000" b="1" dirty="0">
                <a:latin typeface="Calibri" panose="020F0502020204030204" pitchFamily="34" charset="0"/>
              </a:rPr>
              <a:t>Jiří TOCHÁČEK</a:t>
            </a:r>
          </a:p>
          <a:p>
            <a:pPr marL="0" indent="0" algn="ctr">
              <a:buFont typeface="Monotype Sorts" pitchFamily="2" charset="2"/>
              <a:buNone/>
            </a:pPr>
            <a:endParaRPr lang="cs-CZ" altLang="cs-CZ" sz="1100" b="1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marL="0" indent="0" algn="ctr">
              <a:buFont typeface="Monotype Sorts" pitchFamily="2" charset="2"/>
              <a:buNone/>
            </a:pPr>
            <a:endParaRPr lang="cs-CZ" altLang="cs-CZ" sz="1100" b="1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marL="0" indent="0" algn="ctr">
              <a:buFont typeface="Monotype Sorts" pitchFamily="2" charset="2"/>
              <a:buNone/>
            </a:pPr>
            <a:r>
              <a:rPr lang="cs-CZ" altLang="cs-CZ" sz="2000" dirty="0">
                <a:solidFill>
                  <a:srgbClr val="000066"/>
                </a:solidFill>
                <a:latin typeface="Calibri" panose="020F0502020204030204" pitchFamily="34" charset="0"/>
              </a:rPr>
              <a:t>CEITEC – </a:t>
            </a:r>
            <a:r>
              <a:rPr lang="cs-CZ" altLang="cs-CZ" sz="2000" dirty="0" err="1">
                <a:solidFill>
                  <a:srgbClr val="000066"/>
                </a:solidFill>
                <a:latin typeface="Calibri" panose="020F0502020204030204" pitchFamily="34" charset="0"/>
              </a:rPr>
              <a:t>Central</a:t>
            </a:r>
            <a:r>
              <a:rPr lang="cs-CZ" altLang="cs-CZ" sz="2000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 err="1">
                <a:solidFill>
                  <a:srgbClr val="000066"/>
                </a:solidFill>
                <a:latin typeface="Calibri" panose="020F0502020204030204" pitchFamily="34" charset="0"/>
              </a:rPr>
              <a:t>European</a:t>
            </a:r>
            <a:r>
              <a:rPr lang="cs-CZ" altLang="cs-CZ" sz="2000" dirty="0">
                <a:solidFill>
                  <a:srgbClr val="000066"/>
                </a:solidFill>
                <a:latin typeface="Calibri" panose="020F0502020204030204" pitchFamily="34" charset="0"/>
              </a:rPr>
              <a:t> Institute </a:t>
            </a:r>
            <a:r>
              <a:rPr lang="cs-CZ" altLang="cs-CZ" sz="2000" dirty="0" err="1">
                <a:solidFill>
                  <a:srgbClr val="000066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2000" dirty="0">
                <a:solidFill>
                  <a:srgbClr val="000066"/>
                </a:solidFill>
                <a:latin typeface="Calibri" panose="020F0502020204030204" pitchFamily="34" charset="0"/>
              </a:rPr>
              <a:t> Technology</a:t>
            </a:r>
          </a:p>
          <a:p>
            <a:pPr marL="0" indent="0" algn="ctr">
              <a:buFont typeface="Monotype Sorts" pitchFamily="2" charset="2"/>
              <a:buNone/>
            </a:pPr>
            <a:r>
              <a:rPr lang="cs-CZ" altLang="cs-CZ" sz="2000" dirty="0">
                <a:solidFill>
                  <a:srgbClr val="000066"/>
                </a:solidFill>
                <a:latin typeface="Calibri" panose="020F0502020204030204" pitchFamily="34" charset="0"/>
              </a:rPr>
              <a:t>Vysoké učení technické v Brně</a:t>
            </a:r>
          </a:p>
          <a:p>
            <a:pPr marL="0" indent="0" algn="ctr">
              <a:buFont typeface="Monotype Sorts" pitchFamily="2" charset="2"/>
              <a:buNone/>
            </a:pPr>
            <a:endParaRPr lang="cs-CZ" altLang="cs-CZ" sz="2000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marL="0" indent="0" algn="ctr">
              <a:buFont typeface="Monotype Sorts" pitchFamily="2" charset="2"/>
              <a:buNone/>
            </a:pPr>
            <a:endParaRPr lang="cs-CZ" altLang="cs-CZ" sz="1700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marL="0" indent="0" algn="ctr">
              <a:buFont typeface="Monotype Sorts" pitchFamily="2" charset="2"/>
              <a:buNone/>
            </a:pPr>
            <a:r>
              <a:rPr lang="cs-CZ" altLang="cs-CZ" sz="1200" dirty="0">
                <a:solidFill>
                  <a:srgbClr val="000066"/>
                </a:solidFill>
                <a:latin typeface="Calibri" panose="020F0502020204030204" pitchFamily="34" charset="0"/>
              </a:rPr>
              <a:t>Workshop – životní cyklus obalů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Monotype Sorts" pitchFamily="2" charset="2"/>
              <a:buNone/>
            </a:pPr>
            <a:r>
              <a:rPr lang="cs-CZ" altLang="cs-CZ" sz="1200" b="1" dirty="0">
                <a:solidFill>
                  <a:srgbClr val="000066"/>
                </a:solidFill>
                <a:latin typeface="Calibri" panose="020F0502020204030204" pitchFamily="34" charset="0"/>
              </a:rPr>
              <a:t>Hustopeče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Monotype Sorts" pitchFamily="2" charset="2"/>
              <a:buNone/>
            </a:pPr>
            <a:r>
              <a:rPr lang="cs-CZ" altLang="cs-CZ" sz="1200" dirty="0">
                <a:solidFill>
                  <a:srgbClr val="000066"/>
                </a:solidFill>
                <a:latin typeface="Calibri" panose="020F0502020204030204" pitchFamily="34" charset="0"/>
              </a:rPr>
              <a:t> 17. až 19.října 2023</a:t>
            </a:r>
          </a:p>
        </p:txBody>
      </p:sp>
      <p:pic>
        <p:nvPicPr>
          <p:cNvPr id="4" name="Zástupný obsah 15">
            <a:extLst>
              <a:ext uri="{FF2B5EF4-FFF2-40B4-BE49-F238E27FC236}">
                <a16:creationId xmlns:a16="http://schemas.microsoft.com/office/drawing/2014/main" id="{A5256C09-CA52-1019-35CA-C6F06DC65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769" y="267634"/>
            <a:ext cx="1556860" cy="76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2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15F3F6C-C58E-AB32-DA58-DC1AE3C7C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859" y="1123423"/>
            <a:ext cx="7364812" cy="475865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361CD13-A4D1-9818-3A7E-F637B91D7BE9}"/>
              </a:ext>
            </a:extLst>
          </p:cNvPr>
          <p:cNvSpPr txBox="1"/>
          <p:nvPr/>
        </p:nvSpPr>
        <p:spPr>
          <a:xfrm>
            <a:off x="678581" y="1123423"/>
            <a:ext cx="28250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2">
                    <a:lumMod val="25000"/>
                  </a:schemeClr>
                </a:solidFill>
              </a:rPr>
              <a:t>PET</a:t>
            </a: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Laboratorní test zpracovatelské stability násobnou extruzí</a:t>
            </a: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při </a:t>
            </a:r>
            <a:r>
              <a:rPr lang="cs-CZ" sz="1600" dirty="0">
                <a:solidFill>
                  <a:schemeClr val="bg2">
                    <a:lumMod val="25000"/>
                  </a:schemeClr>
                </a:solidFill>
              </a:rPr>
              <a:t>270°C/80 </a:t>
            </a:r>
            <a:r>
              <a:rPr lang="cs-CZ" sz="1600" dirty="0" err="1">
                <a:solidFill>
                  <a:schemeClr val="bg2">
                    <a:lumMod val="25000"/>
                  </a:schemeClr>
                </a:solidFill>
              </a:rPr>
              <a:t>rpm</a:t>
            </a: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dirty="0"/>
              <a:t>(MVI - melt-</a:t>
            </a:r>
            <a:r>
              <a:rPr lang="cs-CZ" dirty="0" err="1"/>
              <a:t>volume</a:t>
            </a:r>
            <a:r>
              <a:rPr lang="cs-CZ" dirty="0"/>
              <a:t> index)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8344C1D-C7B0-2276-3F78-4D14D086B9B8}"/>
              </a:ext>
            </a:extLst>
          </p:cNvPr>
          <p:cNvSpPr txBox="1"/>
          <p:nvPr/>
        </p:nvSpPr>
        <p:spPr>
          <a:xfrm>
            <a:off x="784459" y="5270946"/>
            <a:ext cx="3460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Jednošnek HAAKE 19 mm, L/D 25</a:t>
            </a:r>
          </a:p>
          <a:p>
            <a:r>
              <a:rPr lang="cs-CZ" sz="1400" dirty="0"/>
              <a:t>270°C/80 </a:t>
            </a:r>
            <a:r>
              <a:rPr lang="cs-CZ" sz="1400" dirty="0" err="1"/>
              <a:t>rpm</a:t>
            </a:r>
            <a:endParaRPr lang="cs-CZ" sz="1400" dirty="0"/>
          </a:p>
          <a:p>
            <a:r>
              <a:rPr lang="cs-CZ" sz="1400" dirty="0"/>
              <a:t>Sušený 3 hod. při 150°C před každou extruzí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60175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F41AA5E-B3F4-6432-AED9-E5748725A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92" y="1100726"/>
            <a:ext cx="7508270" cy="490888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8ACAD0A-062C-F73A-24DB-16EC2944A8D3}"/>
              </a:ext>
            </a:extLst>
          </p:cNvPr>
          <p:cNvSpPr txBox="1"/>
          <p:nvPr/>
        </p:nvSpPr>
        <p:spPr>
          <a:xfrm>
            <a:off x="784459" y="5270946"/>
            <a:ext cx="3460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Jednošnek HAAKE 19 mm, L/D 25</a:t>
            </a:r>
          </a:p>
          <a:p>
            <a:r>
              <a:rPr lang="cs-CZ" sz="1400" dirty="0"/>
              <a:t> 270°C/80 </a:t>
            </a:r>
            <a:r>
              <a:rPr lang="cs-CZ" sz="1400" dirty="0" err="1"/>
              <a:t>rpm</a:t>
            </a:r>
            <a:endParaRPr lang="cs-CZ" sz="1400" dirty="0"/>
          </a:p>
          <a:p>
            <a:r>
              <a:rPr lang="cs-CZ" sz="1400" dirty="0"/>
              <a:t>Sušený 3 hod. při 150°C před každou extruzí</a:t>
            </a:r>
            <a:endParaRPr lang="en-GB" sz="1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615552-E7AD-8708-BE63-4BC33F0B544F}"/>
              </a:ext>
            </a:extLst>
          </p:cNvPr>
          <p:cNvSpPr txBox="1"/>
          <p:nvPr/>
        </p:nvSpPr>
        <p:spPr>
          <a:xfrm>
            <a:off x="678581" y="1123423"/>
            <a:ext cx="28250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2">
                    <a:lumMod val="25000"/>
                  </a:schemeClr>
                </a:solidFill>
              </a:rPr>
              <a:t>PET</a:t>
            </a: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Laboratorní test zpracovatelské stability násobnou extruzí</a:t>
            </a: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při </a:t>
            </a:r>
            <a:r>
              <a:rPr lang="cs-CZ" sz="1600" dirty="0">
                <a:solidFill>
                  <a:schemeClr val="bg2">
                    <a:lumMod val="25000"/>
                  </a:schemeClr>
                </a:solidFill>
              </a:rPr>
              <a:t>270°C/80 </a:t>
            </a:r>
            <a:r>
              <a:rPr lang="cs-CZ" sz="1600" dirty="0" err="1">
                <a:solidFill>
                  <a:schemeClr val="bg2">
                    <a:lumMod val="25000"/>
                  </a:schemeClr>
                </a:solidFill>
              </a:rPr>
              <a:t>rpm</a:t>
            </a: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dirty="0"/>
              <a:t>(MFI - melt-</a:t>
            </a:r>
            <a:r>
              <a:rPr lang="cs-CZ" dirty="0" err="1"/>
              <a:t>flow</a:t>
            </a:r>
            <a:r>
              <a:rPr lang="cs-CZ" dirty="0"/>
              <a:t> index)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D2D0A5A-CABC-BF50-4137-3807BD320B35}"/>
              </a:ext>
            </a:extLst>
          </p:cNvPr>
          <p:cNvSpPr txBox="1"/>
          <p:nvPr/>
        </p:nvSpPr>
        <p:spPr>
          <a:xfrm>
            <a:off x="678581" y="3622934"/>
            <a:ext cx="303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Pro výpočet MFI počítáno s hustotou  taveniny 1.2 g/cm</a:t>
            </a:r>
            <a:r>
              <a:rPr lang="cs-CZ" sz="1600" baseline="30000" dirty="0"/>
              <a:t>3</a:t>
            </a:r>
            <a:r>
              <a:rPr 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1432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B7AA8DA-8FAA-C5AD-C512-E8AFA7B1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166" y="1251295"/>
            <a:ext cx="7188418" cy="464468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FB81C5B-0463-378A-C677-E7A562784D25}"/>
              </a:ext>
            </a:extLst>
          </p:cNvPr>
          <p:cNvSpPr txBox="1"/>
          <p:nvPr/>
        </p:nvSpPr>
        <p:spPr>
          <a:xfrm>
            <a:off x="678581" y="3622934"/>
            <a:ext cx="303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Pro výpočet MFI počítáno s hustotou  taveniny 0.76 g/cm</a:t>
            </a:r>
            <a:r>
              <a:rPr lang="cs-CZ" sz="1600" baseline="30000" dirty="0"/>
              <a:t>3</a:t>
            </a:r>
            <a:r>
              <a:rPr lang="cs-CZ" sz="1600" dirty="0"/>
              <a:t>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30D5A52-3B12-EE69-B1A6-04619548C61C}"/>
              </a:ext>
            </a:extLst>
          </p:cNvPr>
          <p:cNvSpPr txBox="1"/>
          <p:nvPr/>
        </p:nvSpPr>
        <p:spPr>
          <a:xfrm>
            <a:off x="678581" y="1123423"/>
            <a:ext cx="282501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HDPE-víčka</a:t>
            </a: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Laboratorní test zpracovatelské stability násobnou extruzí</a:t>
            </a: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při </a:t>
            </a:r>
            <a:r>
              <a:rPr lang="cs-CZ" sz="1600" dirty="0">
                <a:solidFill>
                  <a:schemeClr val="bg2">
                    <a:lumMod val="25000"/>
                  </a:schemeClr>
                </a:solidFill>
              </a:rPr>
              <a:t>240°C/100 </a:t>
            </a:r>
            <a:r>
              <a:rPr lang="cs-CZ" sz="1600" dirty="0" err="1">
                <a:solidFill>
                  <a:schemeClr val="bg2">
                    <a:lumMod val="25000"/>
                  </a:schemeClr>
                </a:solidFill>
              </a:rPr>
              <a:t>rpm</a:t>
            </a: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dirty="0"/>
              <a:t>(MVI – melt-</a:t>
            </a:r>
            <a:r>
              <a:rPr lang="cs-CZ" dirty="0" err="1"/>
              <a:t>volume</a:t>
            </a:r>
            <a:r>
              <a:rPr lang="cs-CZ" dirty="0"/>
              <a:t> index</a:t>
            </a:r>
          </a:p>
          <a:p>
            <a:r>
              <a:rPr lang="cs-CZ" dirty="0"/>
              <a:t> MFI – melt-</a:t>
            </a:r>
            <a:r>
              <a:rPr lang="cs-CZ" dirty="0" err="1"/>
              <a:t>flow</a:t>
            </a:r>
            <a:r>
              <a:rPr lang="cs-CZ" dirty="0"/>
              <a:t> index)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62623A4-F5A5-1537-931C-37035D108D06}"/>
              </a:ext>
            </a:extLst>
          </p:cNvPr>
          <p:cNvSpPr txBox="1"/>
          <p:nvPr/>
        </p:nvSpPr>
        <p:spPr>
          <a:xfrm>
            <a:off x="784459" y="5270946"/>
            <a:ext cx="3460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Jednošnek HAAKE 19 mm, L/D 25</a:t>
            </a:r>
          </a:p>
          <a:p>
            <a:r>
              <a:rPr lang="cs-CZ" sz="1400" dirty="0"/>
              <a:t>240°C/100 </a:t>
            </a:r>
            <a:r>
              <a:rPr lang="cs-CZ" sz="1400" dirty="0" err="1"/>
              <a:t>rpm</a:t>
            </a:r>
            <a:endParaRPr lang="cs-CZ" sz="1400" dirty="0"/>
          </a:p>
          <a:p>
            <a:r>
              <a:rPr lang="cs-CZ" sz="1400" dirty="0"/>
              <a:t>Bez sušení mezi extruzemi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38288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94AEBA-6D95-F6CC-730D-ADAE43A5A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154" y="1265678"/>
            <a:ext cx="7571274" cy="489205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B23C29-F2C5-6C19-1433-BB86E4FF805D}"/>
              </a:ext>
            </a:extLst>
          </p:cNvPr>
          <p:cNvSpPr txBox="1"/>
          <p:nvPr/>
        </p:nvSpPr>
        <p:spPr>
          <a:xfrm>
            <a:off x="4974656" y="896346"/>
            <a:ext cx="666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Referenční materiál nepocházející z potravinových láhví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852C835-260D-AAA2-1ADE-49B3AF9B642C}"/>
              </a:ext>
            </a:extLst>
          </p:cNvPr>
          <p:cNvSpPr txBox="1"/>
          <p:nvPr/>
        </p:nvSpPr>
        <p:spPr>
          <a:xfrm>
            <a:off x="784459" y="5270946"/>
            <a:ext cx="3460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Jednošnek HAAKE 19 mm, L/D 25</a:t>
            </a:r>
          </a:p>
          <a:p>
            <a:r>
              <a:rPr lang="cs-CZ" sz="1400" dirty="0"/>
              <a:t>240°C/100 </a:t>
            </a:r>
            <a:r>
              <a:rPr lang="cs-CZ" sz="1400" dirty="0" err="1"/>
              <a:t>rpm</a:t>
            </a:r>
            <a:endParaRPr lang="cs-CZ" sz="1400" dirty="0"/>
          </a:p>
          <a:p>
            <a:r>
              <a:rPr lang="cs-CZ" sz="1400" dirty="0"/>
              <a:t>Bez sušení mezi extruzemi</a:t>
            </a:r>
            <a:endParaRPr lang="en-GB" sz="1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32774BD-A3AE-1D4A-086C-5324AA47FD6B}"/>
              </a:ext>
            </a:extLst>
          </p:cNvPr>
          <p:cNvSpPr txBox="1"/>
          <p:nvPr/>
        </p:nvSpPr>
        <p:spPr>
          <a:xfrm>
            <a:off x="678581" y="1123423"/>
            <a:ext cx="282501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HDPE-mix</a:t>
            </a: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Laboratorní test zpracovatelské stability násobnou extruzí</a:t>
            </a: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při </a:t>
            </a:r>
            <a:r>
              <a:rPr lang="cs-CZ" sz="1600" dirty="0">
                <a:solidFill>
                  <a:schemeClr val="bg2">
                    <a:lumMod val="25000"/>
                  </a:schemeClr>
                </a:solidFill>
              </a:rPr>
              <a:t>240°C/100 </a:t>
            </a:r>
            <a:r>
              <a:rPr lang="cs-CZ" sz="1600" dirty="0" err="1">
                <a:solidFill>
                  <a:schemeClr val="bg2">
                    <a:lumMod val="25000"/>
                  </a:schemeClr>
                </a:solidFill>
              </a:rPr>
              <a:t>rpm</a:t>
            </a: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dirty="0"/>
              <a:t>(MVI – melt-</a:t>
            </a:r>
            <a:r>
              <a:rPr lang="cs-CZ" dirty="0" err="1"/>
              <a:t>volume</a:t>
            </a:r>
            <a:r>
              <a:rPr lang="cs-CZ" dirty="0"/>
              <a:t> index</a:t>
            </a:r>
          </a:p>
          <a:p>
            <a:r>
              <a:rPr lang="cs-CZ" dirty="0"/>
              <a:t> MFI – melt-</a:t>
            </a:r>
            <a:r>
              <a:rPr lang="cs-CZ" dirty="0" err="1"/>
              <a:t>flow</a:t>
            </a:r>
            <a:r>
              <a:rPr lang="cs-CZ" dirty="0"/>
              <a:t> index)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3DDFF8A-16BA-DC66-16DA-F544CCE5C390}"/>
              </a:ext>
            </a:extLst>
          </p:cNvPr>
          <p:cNvSpPr txBox="1"/>
          <p:nvPr/>
        </p:nvSpPr>
        <p:spPr>
          <a:xfrm>
            <a:off x="678581" y="3622851"/>
            <a:ext cx="303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Pro výpočet MFI počítáno s hustotou  taveniny 0.76 g/cm</a:t>
            </a:r>
            <a:r>
              <a:rPr lang="cs-CZ" sz="1600" baseline="30000" dirty="0"/>
              <a:t>3</a:t>
            </a:r>
            <a:r>
              <a:rPr 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6938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6D89C95-B4E6-BEDC-560D-1C874D73B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493" y="861245"/>
            <a:ext cx="6980489" cy="45098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5EBFDFB-B8DD-DF47-9D31-04F12A762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073" y="1985286"/>
            <a:ext cx="2011854" cy="195698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485CE0D-C7CD-892F-CDBB-746B1043E871}"/>
              </a:ext>
            </a:extLst>
          </p:cNvPr>
          <p:cNvSpPr txBox="1"/>
          <p:nvPr/>
        </p:nvSpPr>
        <p:spPr>
          <a:xfrm>
            <a:off x="7138738" y="4102694"/>
            <a:ext cx="2679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Extruze není možná !!</a:t>
            </a:r>
            <a:endParaRPr lang="en-GB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FE0A7B-0FEE-36A0-EF5E-F613C5A5F5A7}"/>
              </a:ext>
            </a:extLst>
          </p:cNvPr>
          <p:cNvSpPr txBox="1"/>
          <p:nvPr/>
        </p:nvSpPr>
        <p:spPr>
          <a:xfrm>
            <a:off x="1221071" y="5632907"/>
            <a:ext cx="1011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Vysoký poměr plocha/hmotnost a extrémně vysoký podíl tiskových barev na povrchu fólie dělají polymer z pohledu recyklace dále nezpracovatelným, tj. nepoužitelným (!)  </a:t>
            </a:r>
            <a:endParaRPr lang="en-GB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2D024DD-4FFC-1459-2677-EC65E19B24E4}"/>
              </a:ext>
            </a:extLst>
          </p:cNvPr>
          <p:cNvSpPr txBox="1"/>
          <p:nvPr/>
        </p:nvSpPr>
        <p:spPr>
          <a:xfrm>
            <a:off x="1221071" y="3032326"/>
            <a:ext cx="2847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Pozorována extrémně nízká viskozita taveniny, nehomogenita, </a:t>
            </a:r>
          </a:p>
          <a:p>
            <a:r>
              <a:rPr lang="cs-CZ" sz="1600" b="1" dirty="0">
                <a:solidFill>
                  <a:srgbClr val="FF0000"/>
                </a:solidFill>
              </a:rPr>
              <a:t>Velký objem těkavých podílů, </a:t>
            </a:r>
          </a:p>
          <a:p>
            <a:r>
              <a:rPr lang="cs-CZ" sz="1600" b="1" dirty="0">
                <a:solidFill>
                  <a:srgbClr val="FF0000"/>
                </a:solidFill>
              </a:rPr>
              <a:t>Silný zápach, kouř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8C872C5-6F91-98AE-5D28-8A1FAFB42295}"/>
              </a:ext>
            </a:extLst>
          </p:cNvPr>
          <p:cNvSpPr txBox="1"/>
          <p:nvPr/>
        </p:nvSpPr>
        <p:spPr>
          <a:xfrm>
            <a:off x="678581" y="1123423"/>
            <a:ext cx="28250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PP-viněty</a:t>
            </a: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Laboratorní test zpracovatelské stability násobnou extruzí</a:t>
            </a:r>
          </a:p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při </a:t>
            </a:r>
            <a:r>
              <a:rPr lang="cs-CZ" sz="1600" dirty="0">
                <a:solidFill>
                  <a:schemeClr val="bg2">
                    <a:lumMod val="25000"/>
                  </a:schemeClr>
                </a:solidFill>
              </a:rPr>
              <a:t>240°C/100 </a:t>
            </a:r>
            <a:r>
              <a:rPr lang="cs-CZ" sz="1600" dirty="0" err="1">
                <a:solidFill>
                  <a:schemeClr val="bg2">
                    <a:lumMod val="25000"/>
                  </a:schemeClr>
                </a:solidFill>
              </a:rPr>
              <a:t>rpm</a:t>
            </a: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7BBA655-2762-4423-5431-B5D4D1533D25}"/>
              </a:ext>
            </a:extLst>
          </p:cNvPr>
          <p:cNvSpPr txBox="1"/>
          <p:nvPr/>
        </p:nvSpPr>
        <p:spPr>
          <a:xfrm>
            <a:off x="774934" y="4632448"/>
            <a:ext cx="3460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Jednošnek HAAKE 19 mm, L/D 25</a:t>
            </a:r>
          </a:p>
          <a:p>
            <a:r>
              <a:rPr lang="cs-CZ" sz="1400" dirty="0"/>
              <a:t>240°C/100 </a:t>
            </a:r>
            <a:r>
              <a:rPr lang="cs-CZ" sz="1400" dirty="0" err="1"/>
              <a:t>rpm</a:t>
            </a:r>
            <a:endParaRPr lang="cs-CZ" sz="1400" dirty="0"/>
          </a:p>
          <a:p>
            <a:r>
              <a:rPr lang="cs-CZ" sz="1400" dirty="0"/>
              <a:t>Bez sušení mezi extruzemi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33311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3">
            <a:extLst>
              <a:ext uri="{FF2B5EF4-FFF2-40B4-BE49-F238E27FC236}">
                <a16:creationId xmlns:a16="http://schemas.microsoft.com/office/drawing/2014/main" id="{9B8C0B4A-748A-6CC5-BBB5-83749A3CF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D17A9F-91A4-40F9-9E87-D85407AACB89}" type="slidenum">
              <a:rPr lang="en-CA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CA" altLang="cs-CZ" sz="14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FE30B0B-89E5-3587-7F7C-C7A4847BAFE1}"/>
              </a:ext>
            </a:extLst>
          </p:cNvPr>
          <p:cNvSpPr txBox="1"/>
          <p:nvPr/>
        </p:nvSpPr>
        <p:spPr>
          <a:xfrm>
            <a:off x="1790438" y="643498"/>
            <a:ext cx="821355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4000" b="1" dirty="0">
                <a:latin typeface="Calibri" panose="020F0502020204030204" pitchFamily="34" charset="0"/>
                <a:cs typeface="Calibri" panose="020F0502020204030204" pitchFamily="34" charset="0"/>
              </a:rPr>
              <a:t> 			     </a:t>
            </a:r>
            <a:r>
              <a:rPr lang="cs-CZ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Závěr :</a:t>
            </a:r>
          </a:p>
          <a:p>
            <a:pPr algn="ctr">
              <a:defRPr/>
            </a:pP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Každý polymer degraduje jinak a jen malá část z nich poskytuje použitelný recyklát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 všech komoditních plastů je na tom nejlépe PET (!)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Laboratorní procesní zařízení i velké provozní linky jsou jedinečné</a:t>
            </a:r>
          </a:p>
          <a:p>
            <a:pPr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a mají svá specifika, která je nutno znát, respektovat a počítat s nimi.</a:t>
            </a:r>
          </a:p>
          <a:p>
            <a:pPr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Spolupráce laboratorního výzkumu a průmyslu je proto (nejen) při recyklaci </a:t>
            </a:r>
          </a:p>
          <a:p>
            <a:pPr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nezbytná</a:t>
            </a:r>
          </a:p>
          <a:p>
            <a:pPr>
              <a:defRPr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aplikací recyklátu opatrně, pozor na přehnané nároky (!)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24097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3">
            <a:extLst>
              <a:ext uri="{FF2B5EF4-FFF2-40B4-BE49-F238E27FC236}">
                <a16:creationId xmlns:a16="http://schemas.microsoft.com/office/drawing/2014/main" id="{9B8C0B4A-748A-6CC5-BBB5-83749A3CF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D17A9F-91A4-40F9-9E87-D85407AACB89}" type="slidenum">
              <a:rPr lang="en-CA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CA" altLang="cs-CZ" sz="14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FE30B0B-89E5-3587-7F7C-C7A4847BAFE1}"/>
              </a:ext>
            </a:extLst>
          </p:cNvPr>
          <p:cNvSpPr txBox="1"/>
          <p:nvPr/>
        </p:nvSpPr>
        <p:spPr>
          <a:xfrm>
            <a:off x="1790438" y="643498"/>
            <a:ext cx="821355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4000" b="1" dirty="0">
                <a:latin typeface="Calibri" panose="020F0502020204030204" pitchFamily="34" charset="0"/>
                <a:cs typeface="Calibri" panose="020F0502020204030204" pitchFamily="34" charset="0"/>
              </a:rPr>
              <a:t> 			     </a:t>
            </a:r>
            <a:r>
              <a:rPr lang="cs-CZ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Závěr :</a:t>
            </a:r>
          </a:p>
          <a:p>
            <a:pPr algn="ctr">
              <a:defRPr/>
            </a:pP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Každý polymer degraduje jinak a jen malá část z nich poskytuje použitelný recyklát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 všech komoditních plastů je na tom nejlépe PET (!)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Laboratorní procesní zařízení i velké provozní linky jsou jedinečné</a:t>
            </a:r>
          </a:p>
          <a:p>
            <a:pPr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a mají svá specifika, která je nutno znát, respektovat a počítat s nimi.</a:t>
            </a:r>
          </a:p>
          <a:p>
            <a:pPr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Spolupráce laboratorního výzkumu a průmyslu je proto (nejen) při recyklaci </a:t>
            </a:r>
          </a:p>
          <a:p>
            <a:pPr>
              <a:defRPr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nezbytná</a:t>
            </a:r>
          </a:p>
          <a:p>
            <a:pPr>
              <a:defRPr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aplikací recyklátu opatrně, pozor na přehnané nároky (!)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606326-D246-0022-06AF-175800598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630" y="5280020"/>
            <a:ext cx="989644" cy="59944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7D1B89B-C002-F953-45D9-1AC6347EA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683" y="5073889"/>
            <a:ext cx="1063058" cy="1201417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31908D7F-9DBC-DBAD-DCF7-ECD12FDA75E0}"/>
              </a:ext>
            </a:extLst>
          </p:cNvPr>
          <p:cNvCxnSpPr/>
          <p:nvPr/>
        </p:nvCxnSpPr>
        <p:spPr>
          <a:xfrm>
            <a:off x="9298641" y="5695066"/>
            <a:ext cx="4476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978EA6A-FC91-BA94-EDFB-933490E8C6E6}"/>
              </a:ext>
            </a:extLst>
          </p:cNvPr>
          <p:cNvCxnSpPr>
            <a:cxnSpLocks/>
          </p:cNvCxnSpPr>
          <p:nvPr/>
        </p:nvCxnSpPr>
        <p:spPr>
          <a:xfrm flipH="1">
            <a:off x="9414244" y="5572517"/>
            <a:ext cx="180774" cy="21907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77849C9-B13D-5285-5005-087378C1CDDD}"/>
              </a:ext>
            </a:extLst>
          </p:cNvPr>
          <p:cNvCxnSpPr/>
          <p:nvPr/>
        </p:nvCxnSpPr>
        <p:spPr>
          <a:xfrm>
            <a:off x="9432076" y="5572517"/>
            <a:ext cx="180774" cy="21907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A7156456-5CF4-06E3-5AA9-DA57CF0AA6B2}"/>
              </a:ext>
            </a:extLst>
          </p:cNvPr>
          <p:cNvSpPr txBox="1"/>
          <p:nvPr/>
        </p:nvSpPr>
        <p:spPr>
          <a:xfrm>
            <a:off x="6135352" y="5560062"/>
            <a:ext cx="180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Obecně platí:</a:t>
            </a:r>
            <a:endParaRPr lang="en-GB" dirty="0"/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3">
            <a:extLst>
              <a:ext uri="{FF2B5EF4-FFF2-40B4-BE49-F238E27FC236}">
                <a16:creationId xmlns:a16="http://schemas.microsoft.com/office/drawing/2014/main" id="{2513B44C-9C49-3757-9B9B-BF1432C7A7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564B03-BCE2-4538-988C-B54A5DCD3FF9}" type="slidenum">
              <a:rPr lang="en-CA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CA" altLang="cs-CZ" sz="14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D3998F2-A4F3-9B52-4B46-3E091B01CC67}"/>
              </a:ext>
            </a:extLst>
          </p:cNvPr>
          <p:cNvSpPr txBox="1"/>
          <p:nvPr/>
        </p:nvSpPr>
        <p:spPr>
          <a:xfrm>
            <a:off x="1655200" y="2234682"/>
            <a:ext cx="8501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Recyklovaný polymer je vždy horší než polymer výchozí. Nelze recyklovat neomezeně (!)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0A88455-43F7-26BF-D7A5-0DC85D615104}"/>
              </a:ext>
            </a:extLst>
          </p:cNvPr>
          <p:cNvSpPr txBox="1"/>
          <p:nvPr/>
        </p:nvSpPr>
        <p:spPr>
          <a:xfrm>
            <a:off x="3765738" y="1025912"/>
            <a:ext cx="4280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rgbClr val="FF0000"/>
                </a:solidFill>
              </a:rPr>
              <a:t>!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AB6A3B0-0243-5980-E88E-5470B693CFB0}"/>
              </a:ext>
            </a:extLst>
          </p:cNvPr>
          <p:cNvSpPr txBox="1"/>
          <p:nvPr/>
        </p:nvSpPr>
        <p:spPr>
          <a:xfrm>
            <a:off x="1655200" y="3926607"/>
            <a:ext cx="86512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Přes všechno naše úsilí extruzní recyklace fyzický konec života plastu neřeší. Pouze jej oddaluje (!)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3">
            <a:extLst>
              <a:ext uri="{FF2B5EF4-FFF2-40B4-BE49-F238E27FC236}">
                <a16:creationId xmlns:a16="http://schemas.microsoft.com/office/drawing/2014/main" id="{CBE8E598-9A3A-F45F-E0E3-9920B0F35A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A4CAE5-3914-41CC-A00E-0AA51CC2C6E3}" type="slidenum">
              <a:rPr lang="en-CA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CA" altLang="cs-CZ" sz="1400"/>
          </a:p>
        </p:txBody>
      </p:sp>
      <p:pic>
        <p:nvPicPr>
          <p:cNvPr id="34819" name="Obrázek 8">
            <a:extLst>
              <a:ext uri="{FF2B5EF4-FFF2-40B4-BE49-F238E27FC236}">
                <a16:creationId xmlns:a16="http://schemas.microsoft.com/office/drawing/2014/main" id="{52393252-6203-AFB6-E4FF-EF20D464F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" y="3814596"/>
            <a:ext cx="5106988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Obrázek 10">
            <a:extLst>
              <a:ext uri="{FF2B5EF4-FFF2-40B4-BE49-F238E27FC236}">
                <a16:creationId xmlns:a16="http://schemas.microsoft.com/office/drawing/2014/main" id="{4F75B3D6-7110-1F14-82DC-8144D43EC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" y="398463"/>
            <a:ext cx="5145088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07803-8C3B-F58E-83B5-3417737F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392" y="1446213"/>
            <a:ext cx="6133108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49780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3">
            <a:extLst>
              <a:ext uri="{FF2B5EF4-FFF2-40B4-BE49-F238E27FC236}">
                <a16:creationId xmlns:a16="http://schemas.microsoft.com/office/drawing/2014/main" id="{2CFACEBE-2DA9-9578-B184-D2CB5176F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D4ADB02-C4B1-4522-92C8-1B40C2412E18}" type="slidenum">
              <a:rPr kumimoji="0" lang="en-CA" altLang="cs-CZ" sz="1400">
                <a:solidFill>
                  <a:srgbClr val="5E574E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3</a:t>
            </a:fld>
            <a:endParaRPr kumimoji="0" lang="en-CA" altLang="cs-CZ" sz="1400">
              <a:solidFill>
                <a:srgbClr val="5E574E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TextovéPole 2">
            <a:extLst>
              <a:ext uri="{FF2B5EF4-FFF2-40B4-BE49-F238E27FC236}">
                <a16:creationId xmlns:a16="http://schemas.microsoft.com/office/drawing/2014/main" id="{9E0A6C5C-79AA-55C2-2C91-24CC0E40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912" y="2151727"/>
            <a:ext cx="916565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kumimoji="0" lang="cs-CZ" altLang="cs-CZ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   </a:t>
            </a:r>
            <a:r>
              <a:rPr kumimoji="0" lang="cs-CZ" altLang="cs-CZ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Proč recyklujeme ?</a:t>
            </a:r>
            <a:r>
              <a:rPr kumimoji="0" lang="en-GB" altLang="cs-CZ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None/>
            </a:pPr>
            <a:endParaRPr kumimoji="0" lang="en-GB" altLang="cs-CZ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Odpadní plasty představují nebezpečí pro životní prostředí planety</a:t>
            </a:r>
            <a:endParaRPr kumimoji="0" lang="en-GB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kumimoji="0" lang="en-GB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Odpadní plasty disponují značnou ekonomickou hodnotu</a:t>
            </a:r>
            <a:r>
              <a:rPr kumimoji="0" lang="en-GB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None/>
            </a:pPr>
            <a:endParaRPr kumimoji="0" lang="en-GB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04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1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3">
            <a:extLst>
              <a:ext uri="{FF2B5EF4-FFF2-40B4-BE49-F238E27FC236}">
                <a16:creationId xmlns:a16="http://schemas.microsoft.com/office/drawing/2014/main" id="{2CFACEBE-2DA9-9578-B184-D2CB5176F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D4ADB02-C4B1-4522-92C8-1B40C2412E18}" type="slidenum">
              <a:rPr kumimoji="0" lang="en-CA" altLang="cs-CZ" sz="1400">
                <a:solidFill>
                  <a:srgbClr val="5E574E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4</a:t>
            </a:fld>
            <a:endParaRPr kumimoji="0" lang="en-CA" altLang="cs-CZ" sz="1400">
              <a:solidFill>
                <a:srgbClr val="5E574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ázek 3" descr="Obsah obrázku text, diagram, snímek obrazovky, řada/pruh&#10;&#10;Popis byl vytvořen automaticky">
            <a:extLst>
              <a:ext uri="{FF2B5EF4-FFF2-40B4-BE49-F238E27FC236}">
                <a16:creationId xmlns:a16="http://schemas.microsoft.com/office/drawing/2014/main" id="{E5E28A03-F19C-06B0-4D44-CF2D454FC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86" y="190909"/>
            <a:ext cx="9207027" cy="65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32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3">
            <a:extLst>
              <a:ext uri="{FF2B5EF4-FFF2-40B4-BE49-F238E27FC236}">
                <a16:creationId xmlns:a16="http://schemas.microsoft.com/office/drawing/2014/main" id="{2CFACEBE-2DA9-9578-B184-D2CB5176F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D4ADB02-C4B1-4522-92C8-1B40C2412E18}" type="slidenum">
              <a:rPr kumimoji="0" lang="en-CA" altLang="cs-CZ" sz="1400">
                <a:solidFill>
                  <a:srgbClr val="5E574E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5</a:t>
            </a:fld>
            <a:endParaRPr kumimoji="0" lang="en-CA" altLang="cs-CZ" sz="1400">
              <a:solidFill>
                <a:srgbClr val="5E574E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TextovéPole 2">
            <a:extLst>
              <a:ext uri="{FF2B5EF4-FFF2-40B4-BE49-F238E27FC236}">
                <a16:creationId xmlns:a16="http://schemas.microsoft.com/office/drawing/2014/main" id="{9E0A6C5C-79AA-55C2-2C91-24CC0E40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928" y="628175"/>
            <a:ext cx="5901891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kumimoji="0" lang="cs-CZ" altLang="cs-CZ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Recyklovatelnost polymerů:</a:t>
            </a:r>
            <a:r>
              <a:rPr kumimoji="0" lang="en-GB" altLang="cs-CZ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kumimoji="0"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(závisí na procesní stabilitě ) </a:t>
            </a:r>
          </a:p>
          <a:p>
            <a:pPr>
              <a:spcBef>
                <a:spcPct val="0"/>
              </a:spcBef>
              <a:buClrTx/>
              <a:buNone/>
            </a:pPr>
            <a:endParaRPr kumimoji="0" lang="en-GB" altLang="cs-CZ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 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Polyolefiny (PP, LDPE, HDPE, LLDPE …)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kumimoji="0" lang="cs-CZ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Polyamidy (PA6, PA12, PA66)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Styrenové (PS, ASA, ABS, SAN)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PC a jiné  ……….</a:t>
            </a:r>
          </a:p>
          <a:p>
            <a:pPr>
              <a:spcBef>
                <a:spcPct val="0"/>
              </a:spcBef>
              <a:buClrTx/>
              <a:buNone/>
            </a:pPr>
            <a:endParaRPr kumimoji="0" lang="en-GB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PVC a chlorované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Teflon a fluorované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Reaktoplasty</a:t>
            </a: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(=síťované) </a:t>
            </a:r>
            <a:endParaRPr kumimoji="0" lang="en-GB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0BBBBF7-AF2B-25FE-474C-A81279A39553}"/>
              </a:ext>
            </a:extLst>
          </p:cNvPr>
          <p:cNvSpPr/>
          <p:nvPr/>
        </p:nvSpPr>
        <p:spPr>
          <a:xfrm>
            <a:off x="1058779" y="1886552"/>
            <a:ext cx="10404909" cy="9336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437C6D5-9632-8F63-5A10-F970CAB0D1FC}"/>
              </a:ext>
            </a:extLst>
          </p:cNvPr>
          <p:cNvSpPr/>
          <p:nvPr/>
        </p:nvSpPr>
        <p:spPr>
          <a:xfrm>
            <a:off x="1058778" y="4724401"/>
            <a:ext cx="10404909" cy="150542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83734D3-9101-3824-FD6C-89146C346E8D}"/>
              </a:ext>
            </a:extLst>
          </p:cNvPr>
          <p:cNvSpPr txBox="1"/>
          <p:nvPr/>
        </p:nvSpPr>
        <p:spPr>
          <a:xfrm>
            <a:off x="9825790" y="2168711"/>
            <a:ext cx="11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2">
                    <a:lumMod val="25000"/>
                  </a:schemeClr>
                </a:solidFill>
              </a:rPr>
              <a:t>ANO</a:t>
            </a:r>
            <a:endParaRPr lang="en-GB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239E3A1-747A-1257-29DE-CAE8A262D688}"/>
              </a:ext>
            </a:extLst>
          </p:cNvPr>
          <p:cNvSpPr txBox="1"/>
          <p:nvPr/>
        </p:nvSpPr>
        <p:spPr>
          <a:xfrm>
            <a:off x="9825790" y="3616914"/>
            <a:ext cx="11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2">
                    <a:lumMod val="25000"/>
                  </a:schemeClr>
                </a:solidFill>
              </a:rPr>
              <a:t>Možná</a:t>
            </a:r>
            <a:endParaRPr lang="en-GB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CC9E4B-5305-04BD-090E-01C6EA730B04}"/>
              </a:ext>
            </a:extLst>
          </p:cNvPr>
          <p:cNvSpPr txBox="1"/>
          <p:nvPr/>
        </p:nvSpPr>
        <p:spPr>
          <a:xfrm>
            <a:off x="9825790" y="5107781"/>
            <a:ext cx="11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2">
                    <a:lumMod val="25000"/>
                  </a:schemeClr>
                </a:solidFill>
              </a:rPr>
              <a:t>NE</a:t>
            </a:r>
            <a:endParaRPr lang="en-GB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39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E5E555A-EB89-27DF-0C21-C231D693B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205" y="761002"/>
            <a:ext cx="6765590" cy="533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E44F875-FDDF-70FC-6EAA-593B09F8897C}"/>
              </a:ext>
            </a:extLst>
          </p:cNvPr>
          <p:cNvSpPr txBox="1"/>
          <p:nvPr/>
        </p:nvSpPr>
        <p:spPr>
          <a:xfrm>
            <a:off x="4568858" y="2469822"/>
            <a:ext cx="160334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900" b="1" dirty="0" err="1"/>
              <a:t>High</a:t>
            </a:r>
            <a:r>
              <a:rPr lang="cs-CZ" sz="1900" b="1" dirty="0"/>
              <a:t> </a:t>
            </a:r>
            <a:r>
              <a:rPr lang="cs-CZ" sz="1900" b="1" dirty="0" err="1"/>
              <a:t>Density</a:t>
            </a:r>
            <a:r>
              <a:rPr lang="cs-CZ" sz="1900" b="1" dirty="0"/>
              <a:t> </a:t>
            </a:r>
          </a:p>
          <a:p>
            <a:r>
              <a:rPr lang="cs-CZ" sz="1900" b="1" dirty="0"/>
              <a:t>Polyethylene</a:t>
            </a:r>
            <a:endParaRPr lang="en-GB" sz="1900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824D66-AF92-8AB3-CE52-0C1BABF1E855}"/>
              </a:ext>
            </a:extLst>
          </p:cNvPr>
          <p:cNvSpPr txBox="1"/>
          <p:nvPr/>
        </p:nvSpPr>
        <p:spPr>
          <a:xfrm>
            <a:off x="6172200" y="2469822"/>
            <a:ext cx="160334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900" b="1" dirty="0" err="1"/>
              <a:t>Vinyls</a:t>
            </a:r>
            <a:endParaRPr lang="cs-CZ" sz="1900" b="1" dirty="0"/>
          </a:p>
          <a:p>
            <a:pPr algn="ctr"/>
            <a:endParaRPr lang="en-GB" sz="1900" b="1" dirty="0"/>
          </a:p>
        </p:txBody>
      </p:sp>
    </p:spTree>
    <p:extLst>
      <p:ext uri="{BB962C8B-B14F-4D97-AF65-F5344CB8AC3E}">
        <p14:creationId xmlns:p14="http://schemas.microsoft.com/office/powerpoint/2010/main" val="638638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3">
            <a:extLst>
              <a:ext uri="{FF2B5EF4-FFF2-40B4-BE49-F238E27FC236}">
                <a16:creationId xmlns:a16="http://schemas.microsoft.com/office/drawing/2014/main" id="{2CFACEBE-2DA9-9578-B184-D2CB5176F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D4ADB02-C4B1-4522-92C8-1B40C2412E18}" type="slidenum">
              <a:rPr kumimoji="0" lang="en-CA" altLang="cs-CZ" sz="1400">
                <a:solidFill>
                  <a:srgbClr val="5E574E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7</a:t>
            </a:fld>
            <a:endParaRPr kumimoji="0" lang="en-CA" altLang="cs-CZ" sz="1400">
              <a:solidFill>
                <a:srgbClr val="5E574E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TextovéPole 2">
            <a:extLst>
              <a:ext uri="{FF2B5EF4-FFF2-40B4-BE49-F238E27FC236}">
                <a16:creationId xmlns:a16="http://schemas.microsoft.com/office/drawing/2014/main" id="{9E0A6C5C-79AA-55C2-2C91-24CC0E40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307" y="1862696"/>
            <a:ext cx="10281386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kumimoji="0" lang="cs-CZ" altLang="cs-CZ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 nejvhodnější kandidát recyklace:</a:t>
            </a:r>
            <a:endParaRPr kumimoji="0" lang="en-GB" altLang="cs-CZ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kumimoji="0"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(nejvyšší účinnost) </a:t>
            </a:r>
          </a:p>
          <a:p>
            <a:pPr>
              <a:spcBef>
                <a:spcPct val="0"/>
              </a:spcBef>
              <a:buClrTx/>
              <a:buNone/>
            </a:pPr>
            <a:endParaRPr kumimoji="0" lang="en-GB" altLang="cs-CZ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Vysoký objem světové výroby díky společenské poptávce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Excellentní</a:t>
            </a: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fyzikální vlastnosti (pevnost, transparentnost, bariérové vlastnosti)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Organoleptické vlastnosti 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Dostatečná stabilita chemické struktury při zpracování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Nejlepší </a:t>
            </a:r>
            <a:r>
              <a:rPr kumimoji="0"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separovatelnost</a:t>
            </a: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nejrozšířenější aplikace (potravinové láhve)</a:t>
            </a: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kumimoji="0" lang="cs-CZ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kumimoji="0" lang="cs-CZ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kumimoji="0" lang="en-GB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933B40-FAC5-B29A-71C5-9E0F5E0F8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227" y="750151"/>
            <a:ext cx="3189295" cy="22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3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Zástupný symbol pro číslo snímku 3">
            <a:extLst>
              <a:ext uri="{FF2B5EF4-FFF2-40B4-BE49-F238E27FC236}">
                <a16:creationId xmlns:a16="http://schemas.microsoft.com/office/drawing/2014/main" id="{5B44D4FD-D70F-9EE1-FB14-EA04CA0480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56AA4DC-A6F7-4C32-B8BB-D716275629B7}" type="slidenum">
              <a:rPr kumimoji="0" lang="en-CA" altLang="cs-CZ" sz="1400">
                <a:solidFill>
                  <a:srgbClr val="5E574E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8</a:t>
            </a:fld>
            <a:endParaRPr kumimoji="0" lang="en-CA" altLang="cs-CZ" sz="1400" dirty="0">
              <a:solidFill>
                <a:srgbClr val="5E574E"/>
              </a:solidFill>
              <a:latin typeface="Arial" panose="020B0604020202020204" pitchFamily="34" charset="0"/>
            </a:endParaRPr>
          </a:p>
        </p:txBody>
      </p:sp>
      <p:pic>
        <p:nvPicPr>
          <p:cNvPr id="211971" name="Obrázek 5">
            <a:extLst>
              <a:ext uri="{FF2B5EF4-FFF2-40B4-BE49-F238E27FC236}">
                <a16:creationId xmlns:a16="http://schemas.microsoft.com/office/drawing/2014/main" id="{07935FFB-D617-EE38-D861-241F521E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9" y="319088"/>
            <a:ext cx="9139236" cy="552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98CC33-FA01-0B31-3C2D-9BB95D27A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8" y="3525838"/>
            <a:ext cx="4608512" cy="3195637"/>
          </a:xfrm>
          <a:prstGeom prst="rect">
            <a:avLst/>
          </a:prstGeom>
          <a:ln w="15875">
            <a:solidFill>
              <a:schemeClr val="accent3"/>
            </a:solidFill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F3DBF81-2072-EAAB-804F-A0BFC0F9267E}"/>
              </a:ext>
            </a:extLst>
          </p:cNvPr>
          <p:cNvSpPr txBox="1"/>
          <p:nvPr/>
        </p:nvSpPr>
        <p:spPr>
          <a:xfrm>
            <a:off x="388145" y="1642269"/>
            <a:ext cx="1957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Manuální separace </a:t>
            </a:r>
            <a:r>
              <a:rPr lang="cs-CZ" b="1" dirty="0"/>
              <a:t>PET a HDPE</a:t>
            </a:r>
          </a:p>
          <a:p>
            <a:r>
              <a:rPr lang="cs-CZ" dirty="0"/>
              <a:t>z komunálního odpadu</a:t>
            </a:r>
            <a:endParaRPr lang="en-GB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D2B0525-4C9B-AD0C-678C-17B61BA8DEDD}"/>
              </a:ext>
            </a:extLst>
          </p:cNvPr>
          <p:cNvSpPr txBox="1"/>
          <p:nvPr/>
        </p:nvSpPr>
        <p:spPr>
          <a:xfrm>
            <a:off x="5222875" y="6047343"/>
            <a:ext cx="509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SAKO – spalovna komunálního odpadu Brno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6941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3">
            <a:extLst>
              <a:ext uri="{FF2B5EF4-FFF2-40B4-BE49-F238E27FC236}">
                <a16:creationId xmlns:a16="http://schemas.microsoft.com/office/drawing/2014/main" id="{2CFACEBE-2DA9-9578-B184-D2CB5176F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D4ADB02-C4B1-4522-92C8-1B40C2412E18}" type="slidenum">
              <a:rPr kumimoji="0" lang="en-CA" altLang="cs-CZ" sz="1400">
                <a:solidFill>
                  <a:srgbClr val="5E574E"/>
                </a:solidFill>
                <a:latin typeface="Arial" panose="020B0604020202020204" pitchFamily="34" charset="0"/>
              </a:rPr>
              <a:pPr>
                <a:spcBef>
                  <a:spcPct val="50000"/>
                </a:spcBef>
                <a:buClrTx/>
                <a:buFontTx/>
                <a:buNone/>
              </a:pPr>
              <a:t>9</a:t>
            </a:fld>
            <a:endParaRPr kumimoji="0" lang="en-CA" altLang="cs-CZ" sz="1400">
              <a:solidFill>
                <a:srgbClr val="5E574E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TextovéPole 2">
            <a:extLst>
              <a:ext uri="{FF2B5EF4-FFF2-40B4-BE49-F238E27FC236}">
                <a16:creationId xmlns:a16="http://schemas.microsoft.com/office/drawing/2014/main" id="{9E0A6C5C-79AA-55C2-2C91-24CC0E40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237" y="1837402"/>
            <a:ext cx="96348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kumimoji="0" lang="cs-CZ" altLang="cs-CZ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Materiál k extruzní recyklaci:</a:t>
            </a:r>
            <a:r>
              <a:rPr kumimoji="0" lang="en-GB" altLang="cs-CZ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None/>
            </a:pPr>
            <a:endParaRPr kumimoji="0" lang="en-GB" altLang="cs-CZ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Technický – polymer získaný přímo z výroby (defektní výrobky, ořezy)</a:t>
            </a:r>
            <a:endParaRPr kumimoji="0" lang="en-GB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endParaRPr kumimoji="0" lang="en-GB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kumimoji="0"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Odpadní – polymer použitý jakýmkoliv způsobem</a:t>
            </a:r>
            <a:r>
              <a:rPr kumimoji="0" lang="en-GB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None/>
            </a:pPr>
            <a:endParaRPr kumimoji="0" lang="en-GB" altLang="cs-CZ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ee Svg Trash Icon - 2081+ File for Free - Free SGV Logo Templates">
            <a:extLst>
              <a:ext uri="{FF2B5EF4-FFF2-40B4-BE49-F238E27FC236}">
                <a16:creationId xmlns:a16="http://schemas.microsoft.com/office/drawing/2014/main" id="{6272AF2B-F2FB-AA11-EB2C-E077A493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84814"/>
            <a:ext cx="1695450" cy="168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5485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F0D12C607EC4249BC73B0909F49C930" ma:contentTypeVersion="10" ma:contentTypeDescription="Vytvoří nový dokument" ma:contentTypeScope="" ma:versionID="11a1cfd3539b23fffe223769e2503bd7">
  <xsd:schema xmlns:xsd="http://www.w3.org/2001/XMLSchema" xmlns:xs="http://www.w3.org/2001/XMLSchema" xmlns:p="http://schemas.microsoft.com/office/2006/metadata/properties" xmlns:ns2="4ef06f85-2da5-4756-b508-093d1bd8ff48" xmlns:ns3="26bed2c8-4b08-47d5-8f03-7efbe1258c4d" targetNamespace="http://schemas.microsoft.com/office/2006/metadata/properties" ma:root="true" ma:fieldsID="b4876e5ccc173d11481dd982826df1f3" ns2:_="" ns3:_="">
    <xsd:import namespace="4ef06f85-2da5-4756-b508-093d1bd8ff48"/>
    <xsd:import namespace="26bed2c8-4b08-47d5-8f03-7efbe1258c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06f85-2da5-4756-b508-093d1bd8ff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bed2c8-4b08-47d5-8f03-7efbe1258c4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04EC28-7BD7-4B43-8AD7-FE6B52642A2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3B61022-9A43-4918-BAE9-2E9327D4E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06f85-2da5-4756-b508-093d1bd8ff48"/>
    <ds:schemaRef ds:uri="26bed2c8-4b08-47d5-8f03-7efbe1258c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326A2F-A45E-451E-AA79-F97F8F4693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3900</TotalTime>
  <Words>1179</Words>
  <Application>Microsoft Office PowerPoint</Application>
  <PresentationFormat>Širokoúhlá obrazovka</PresentationFormat>
  <Paragraphs>268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Monotype Sorts</vt:lpstr>
      <vt:lpstr>Segoe Pro Display Light</vt:lpstr>
      <vt:lpstr>Symbol</vt:lpstr>
      <vt:lpstr>Times New Roman</vt:lpstr>
      <vt:lpstr>Wingdings</vt:lpstr>
      <vt:lpstr>Motiv Office</vt:lpstr>
      <vt:lpstr>Prezentace aplikace PowerPoint</vt:lpstr>
      <vt:lpstr>EXTRUZE PLASTOVÝCH OBALŮ Překážky laboratorního a průmyslového zpracování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Centrum environmentálního výzkumu:  Odpadové a oběhové hospodářství a environmentální bezpečnost  (CEVOOH)</dc:title>
  <dc:creator>Jiří Valta</dc:creator>
  <cp:lastModifiedBy>Tocháček Jiří (32308)</cp:lastModifiedBy>
  <cp:revision>91</cp:revision>
  <dcterms:created xsi:type="dcterms:W3CDTF">2021-02-02T09:27:19Z</dcterms:created>
  <dcterms:modified xsi:type="dcterms:W3CDTF">2023-10-17T20:48:22Z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0x010100AF0D12C607EC4249BC73B0909F49C930</vt:lpwstr>
  </property>
</Properties>
</file>