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86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14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56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97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41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26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52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88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51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71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49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70F57-3837-48EC-9859-B84CC36D3B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3D68-480C-481B-A438-65D11F966A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89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Změny zákona o prevenci závažných havárií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Podle textu </a:t>
            </a:r>
            <a:r>
              <a:rPr lang="cs-CZ" dirty="0"/>
              <a:t>Ing. Zuzany </a:t>
            </a:r>
            <a:r>
              <a:rPr lang="cs-CZ" dirty="0" smtClean="0"/>
              <a:t>Machátové</a:t>
            </a:r>
          </a:p>
          <a:p>
            <a:r>
              <a:rPr lang="cs-CZ" dirty="0" smtClean="0"/>
              <a:t>Připravil CEMC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794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Nové výzvy vyžadují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v</a:t>
            </a:r>
            <a:r>
              <a:rPr lang="cs-CZ" b="1" dirty="0" smtClean="0"/>
              <a:t>zájemná </a:t>
            </a:r>
            <a:r>
              <a:rPr lang="cs-CZ" b="1" dirty="0"/>
              <a:t>spolupráce </a:t>
            </a:r>
            <a:r>
              <a:rPr lang="cs-CZ" dirty="0"/>
              <a:t>všech složek veřejné správy na úseku prevence závažných </a:t>
            </a:r>
            <a:r>
              <a:rPr lang="cs-CZ" dirty="0" smtClean="0"/>
              <a:t>havárií</a:t>
            </a:r>
          </a:p>
          <a:p>
            <a:r>
              <a:rPr lang="cs-CZ" b="1" dirty="0"/>
              <a:t>z</a:t>
            </a:r>
            <a:r>
              <a:rPr lang="cs-CZ" b="1" dirty="0" smtClean="0"/>
              <a:t>lepšení </a:t>
            </a:r>
            <a:r>
              <a:rPr lang="cs-CZ" b="1" dirty="0"/>
              <a:t>komunikace</a:t>
            </a:r>
            <a:r>
              <a:rPr lang="cs-CZ" dirty="0"/>
              <a:t> s provozovateli a dotčenou veřejností. Optimální by byla cesta legislativního zlepšení, výměna informací, společné databáze </a:t>
            </a:r>
            <a:r>
              <a:rPr lang="cs-CZ" dirty="0" smtClean="0"/>
              <a:t>atd.</a:t>
            </a:r>
          </a:p>
          <a:p>
            <a:r>
              <a:rPr lang="cs-CZ" dirty="0"/>
              <a:t>k</a:t>
            </a:r>
            <a:r>
              <a:rPr lang="cs-CZ" dirty="0" smtClean="0"/>
              <a:t>ontinuální </a:t>
            </a:r>
            <a:r>
              <a:rPr lang="cs-CZ" b="1" dirty="0"/>
              <a:t>vzdělávání</a:t>
            </a:r>
            <a:r>
              <a:rPr lang="cs-CZ" dirty="0"/>
              <a:t> stávajících zainteresovaných osob a výchova nových odborníků. Iniciace vzniku nových vysokoškolských oborů, kurzy pro aktuální témata a vytvoření možností změny a doplnění kvalifikace v oblasti průmyslové bezpečnosti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69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Změny podle Prevence závažných havárií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EK: </a:t>
            </a:r>
          </a:p>
          <a:p>
            <a:pPr marL="0" indent="0">
              <a:buNone/>
            </a:pPr>
            <a:r>
              <a:rPr lang="cs-CZ" dirty="0" smtClean="0"/>
              <a:t>Nevyužitý potenciál, podle směrnice </a:t>
            </a:r>
            <a:r>
              <a:rPr lang="cs-CZ" dirty="0"/>
              <a:t>18/2012/EU, o prevenci závažných havárií, SEVESO </a:t>
            </a:r>
            <a:r>
              <a:rPr lang="cs-CZ" dirty="0" smtClean="0"/>
              <a:t>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32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b="1" dirty="0"/>
              <a:t>První </a:t>
            </a:r>
            <a:r>
              <a:rPr lang="cs-CZ" b="1" dirty="0" smtClean="0"/>
              <a:t>krok změny zákona</a:t>
            </a:r>
            <a:r>
              <a:rPr lang="cs-CZ" dirty="0" smtClean="0"/>
              <a:t>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Novela </a:t>
            </a:r>
            <a:r>
              <a:rPr lang="cs-CZ" b="1" dirty="0"/>
              <a:t>vyhlášky č. 227/2015 Sb</a:t>
            </a:r>
            <a:r>
              <a:rPr lang="cs-CZ" dirty="0"/>
              <a:t>., </a:t>
            </a:r>
            <a:r>
              <a:rPr lang="cs-CZ" dirty="0" smtClean="0"/>
              <a:t>(rok </a:t>
            </a:r>
            <a:r>
              <a:rPr lang="cs-CZ" dirty="0"/>
              <a:t>ověřována praxí)</a:t>
            </a:r>
          </a:p>
          <a:p>
            <a:r>
              <a:rPr lang="cs-CZ" dirty="0"/>
              <a:t>Nové nastavení </a:t>
            </a:r>
            <a:r>
              <a:rPr lang="cs-CZ" b="1" dirty="0"/>
              <a:t>systému zpracování </a:t>
            </a:r>
            <a:r>
              <a:rPr lang="cs-CZ" dirty="0"/>
              <a:t>proběhlých havárií, nejefektnějšího poučení z havárií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 </a:t>
            </a:r>
            <a:r>
              <a:rPr lang="cs-CZ" b="1" dirty="0" smtClean="0"/>
              <a:t>VUT </a:t>
            </a:r>
            <a:r>
              <a:rPr lang="cs-CZ" b="1" dirty="0"/>
              <a:t>Brno a Mendlovou univerzitou </a:t>
            </a:r>
            <a:r>
              <a:rPr lang="cs-CZ" dirty="0"/>
              <a:t>téma kvalitně </a:t>
            </a:r>
            <a:r>
              <a:rPr lang="cs-CZ" dirty="0" err="1"/>
              <a:t>rešeršováno</a:t>
            </a:r>
            <a:r>
              <a:rPr lang="cs-CZ" dirty="0"/>
              <a:t> a navrhnuty systémové kroky a směry zpracování poučení z těchto událostí</a:t>
            </a:r>
          </a:p>
          <a:p>
            <a:r>
              <a:rPr lang="cs-CZ" dirty="0" smtClean="0"/>
              <a:t>Ministerstvo čeká </a:t>
            </a:r>
            <a:r>
              <a:rPr lang="cs-CZ" dirty="0"/>
              <a:t>úkol vybudování a provozování </a:t>
            </a:r>
            <a:r>
              <a:rPr lang="cs-CZ" b="1" dirty="0"/>
              <a:t>databáze expertních zpracování </a:t>
            </a:r>
            <a:r>
              <a:rPr lang="cs-CZ" dirty="0"/>
              <a:t>těchto </a:t>
            </a:r>
            <a:r>
              <a:rPr lang="cs-CZ" dirty="0" smtClean="0"/>
              <a:t>událostí</a:t>
            </a:r>
          </a:p>
          <a:p>
            <a:pPr lvl="1"/>
            <a:r>
              <a:rPr lang="cs-CZ" dirty="0" smtClean="0"/>
              <a:t>měla by sloužit </a:t>
            </a:r>
            <a:r>
              <a:rPr lang="cs-CZ" dirty="0"/>
              <a:t>všem zainteresovaným </a:t>
            </a:r>
            <a:r>
              <a:rPr lang="cs-CZ" dirty="0" smtClean="0"/>
              <a:t>subjektům</a:t>
            </a:r>
          </a:p>
          <a:p>
            <a:pPr lvl="1"/>
            <a:r>
              <a:rPr lang="cs-CZ" dirty="0" smtClean="0"/>
              <a:t>bylo </a:t>
            </a:r>
            <a:r>
              <a:rPr lang="cs-CZ" dirty="0"/>
              <a:t>by vhodné tyto aktivity podpořit i v legislativní </a:t>
            </a:r>
            <a:r>
              <a:rPr lang="cs-CZ" dirty="0" smtClean="0"/>
              <a:t>oblasti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74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Druhý krok změny zákona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Opravit </a:t>
            </a:r>
            <a:r>
              <a:rPr lang="cs-CZ" b="1" dirty="0"/>
              <a:t>lhůty </a:t>
            </a:r>
            <a:r>
              <a:rPr lang="cs-CZ" dirty="0"/>
              <a:t>pro prováděné změny a to tak, že musí být oznámeny vždy před provedenou změnou, a ne až po </a:t>
            </a:r>
            <a:r>
              <a:rPr lang="cs-CZ" dirty="0" smtClean="0"/>
              <a:t>změně</a:t>
            </a:r>
          </a:p>
          <a:p>
            <a:r>
              <a:rPr lang="cs-CZ" dirty="0"/>
              <a:t>Je zaveden </a:t>
            </a:r>
            <a:r>
              <a:rPr lang="cs-CZ" b="1" dirty="0"/>
              <a:t>nový institut </a:t>
            </a:r>
            <a:r>
              <a:rPr lang="cs-CZ" dirty="0"/>
              <a:t>„Oznámení záměru a vyjádření k němu</a:t>
            </a:r>
            <a:r>
              <a:rPr lang="cs-CZ" dirty="0" smtClean="0"/>
              <a:t>“</a:t>
            </a:r>
          </a:p>
          <a:p>
            <a:pPr lvl="1"/>
            <a:r>
              <a:rPr lang="cs-CZ" dirty="0"/>
              <a:t>v souladu s článkem 15 </a:t>
            </a:r>
            <a:r>
              <a:rPr lang="cs-CZ" dirty="0" smtClean="0"/>
              <a:t>směrnice,</a:t>
            </a:r>
            <a:r>
              <a:rPr lang="cs-CZ" dirty="0"/>
              <a:t> dle požadavků formálního </a:t>
            </a:r>
            <a:r>
              <a:rPr lang="cs-CZ" dirty="0" smtClean="0"/>
              <a:t>upozornění</a:t>
            </a:r>
          </a:p>
          <a:p>
            <a:pPr lvl="1"/>
            <a:r>
              <a:rPr lang="cs-CZ" dirty="0"/>
              <a:t>včasné informování </a:t>
            </a:r>
            <a:r>
              <a:rPr lang="cs-CZ" dirty="0" smtClean="0"/>
              <a:t>provozovatelů, </a:t>
            </a:r>
            <a:r>
              <a:rPr lang="cs-CZ" dirty="0"/>
              <a:t>zhodnotit vliv záměru zamýšleného ve stávajícím dosahu havarijních projevů na současný stav nastavení bezpečnostního režimu a účastnit se rozhodovacího </a:t>
            </a:r>
            <a:r>
              <a:rPr lang="cs-CZ" dirty="0" smtClean="0"/>
              <a:t>procesu</a:t>
            </a:r>
          </a:p>
          <a:p>
            <a:pPr lvl="1"/>
            <a:r>
              <a:rPr lang="cs-CZ" dirty="0"/>
              <a:t>Jsou zavedeny nové pojmy „</a:t>
            </a:r>
            <a:r>
              <a:rPr lang="cs-CZ" dirty="0" err="1"/>
              <a:t>skoronehoda</a:t>
            </a:r>
            <a:r>
              <a:rPr lang="cs-CZ" dirty="0"/>
              <a:t>“ a „mimořádná událost“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083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Druhý krok změny zákona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Nově </a:t>
            </a:r>
            <a:r>
              <a:rPr lang="cs-CZ" b="1" dirty="0"/>
              <a:t>požadováno </a:t>
            </a:r>
            <a:r>
              <a:rPr lang="cs-CZ" dirty="0"/>
              <a:t>schvalování záznamu o provedeném přezkumu bezpečnostního programu, nové povinnosti v případě </a:t>
            </a:r>
            <a:r>
              <a:rPr lang="cs-CZ" dirty="0" err="1"/>
              <a:t>dominoefektů</a:t>
            </a:r>
            <a:r>
              <a:rPr lang="cs-CZ" dirty="0"/>
              <a:t>, kladen je větší důraz na koordinaci orgánů veřejné správy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965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Nové výzvy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NATECH rizika je nutné brát v úvahu (</a:t>
            </a:r>
            <a:r>
              <a:rPr lang="cs-CZ" dirty="0" smtClean="0"/>
              <a:t>Natural </a:t>
            </a:r>
            <a:r>
              <a:rPr lang="cs-CZ" dirty="0" err="1" smtClean="0"/>
              <a:t>hazards</a:t>
            </a:r>
            <a:r>
              <a:rPr lang="cs-CZ" dirty="0" smtClean="0"/>
              <a:t> </a:t>
            </a:r>
            <a:r>
              <a:rPr lang="cs-CZ" dirty="0" err="1"/>
              <a:t>triggered</a:t>
            </a:r>
            <a:r>
              <a:rPr lang="cs-CZ" dirty="0"/>
              <a:t> </a:t>
            </a:r>
            <a:r>
              <a:rPr lang="cs-CZ" dirty="0" err="1" smtClean="0"/>
              <a:t>Technological</a:t>
            </a:r>
            <a:r>
              <a:rPr lang="cs-CZ" dirty="0" smtClean="0"/>
              <a:t> </a:t>
            </a:r>
            <a:r>
              <a:rPr lang="cs-CZ" dirty="0" err="1" smtClean="0"/>
              <a:t>accidents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bude </a:t>
            </a:r>
            <a:r>
              <a:rPr lang="cs-CZ" dirty="0"/>
              <a:t>nutné si osvojit metodiku jejich identifikaci a </a:t>
            </a:r>
            <a:r>
              <a:rPr lang="cs-CZ" b="1" dirty="0"/>
              <a:t>odhadu</a:t>
            </a:r>
            <a:r>
              <a:rPr lang="cs-CZ" dirty="0"/>
              <a:t> jejich možného vlivu. </a:t>
            </a:r>
            <a:endParaRPr lang="cs-CZ" dirty="0" smtClean="0"/>
          </a:p>
          <a:p>
            <a:pPr lvl="1"/>
            <a:r>
              <a:rPr lang="cs-CZ" dirty="0" smtClean="0"/>
              <a:t>publikuje </a:t>
            </a:r>
            <a:r>
              <a:rPr lang="cs-CZ" dirty="0"/>
              <a:t>k tomuto tématu</a:t>
            </a:r>
            <a:r>
              <a:rPr lang="cs-CZ" dirty="0" smtClean="0"/>
              <a:t> EU</a:t>
            </a:r>
            <a:r>
              <a:rPr lang="cs-CZ" dirty="0"/>
              <a:t>, </a:t>
            </a:r>
            <a:r>
              <a:rPr lang="cs-CZ" dirty="0" smtClean="0"/>
              <a:t>OECD a UNECE</a:t>
            </a:r>
          </a:p>
          <a:p>
            <a:pPr lvl="1"/>
            <a:r>
              <a:rPr lang="cs-CZ" dirty="0" smtClean="0"/>
              <a:t>na stránkách MŽP informace a metodiky, </a:t>
            </a:r>
            <a:r>
              <a:rPr lang="cs-CZ" dirty="0"/>
              <a:t>počátečním impulsem </a:t>
            </a:r>
            <a:r>
              <a:rPr lang="cs-CZ" dirty="0" smtClean="0"/>
              <a:t> je požadavek </a:t>
            </a:r>
            <a:r>
              <a:rPr lang="cs-CZ" dirty="0"/>
              <a:t>ve vyhlášce č. 227/2015 Sb. o náležitostech bezpečnostní dokumentace.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93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Nové výzvy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Kybernetická bezpečnost</a:t>
            </a:r>
            <a:r>
              <a:rPr lang="cs-CZ" dirty="0" smtClean="0"/>
              <a:t>:</a:t>
            </a:r>
          </a:p>
          <a:p>
            <a:r>
              <a:rPr lang="cs-CZ" dirty="0" smtClean="0"/>
              <a:t>Deset let pro </a:t>
            </a:r>
            <a:r>
              <a:rPr lang="cs-CZ" dirty="0"/>
              <a:t>takzvané prvky kritické infrastruktury, </a:t>
            </a:r>
            <a:r>
              <a:rPr lang="cs-CZ" dirty="0" smtClean="0"/>
              <a:t>už platí pro některé </a:t>
            </a:r>
            <a:r>
              <a:rPr lang="cs-CZ" dirty="0"/>
              <a:t>objekty z režimu zákona č. 224/2015 Sb. </a:t>
            </a:r>
            <a:endParaRPr lang="cs-CZ" dirty="0" smtClean="0"/>
          </a:p>
          <a:p>
            <a:r>
              <a:rPr lang="cs-CZ" dirty="0" smtClean="0"/>
              <a:t>Nový </a:t>
            </a:r>
            <a:r>
              <a:rPr lang="cs-CZ" dirty="0"/>
              <a:t>zákon vychází z evropské směrnice NIS2 a zavádí pro mnoho českých společností řadu nových povinností v oblasti kybernetické bezpečnosti. </a:t>
            </a:r>
            <a:endParaRPr lang="cs-CZ" dirty="0" smtClean="0"/>
          </a:p>
          <a:p>
            <a:r>
              <a:rPr lang="cs-CZ" dirty="0" smtClean="0"/>
              <a:t>Přísnější </a:t>
            </a:r>
            <a:r>
              <a:rPr lang="cs-CZ" dirty="0"/>
              <a:t>pravidla a nové požadavky dopadnou na všechny </a:t>
            </a:r>
            <a:r>
              <a:rPr lang="cs-CZ" b="1" dirty="0"/>
              <a:t>subjekty</a:t>
            </a:r>
            <a:r>
              <a:rPr lang="cs-CZ" dirty="0"/>
              <a:t>, které budou určeny jako </a:t>
            </a:r>
            <a:r>
              <a:rPr lang="cs-CZ" b="1" dirty="0"/>
              <a:t>regulované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66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Nové výzvy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Transformace </a:t>
            </a:r>
            <a:r>
              <a:rPr lang="cs-CZ" b="1" dirty="0"/>
              <a:t>energetiky</a:t>
            </a:r>
            <a:r>
              <a:rPr lang="cs-CZ" dirty="0"/>
              <a:t>, přechodem na netradiční energetické </a:t>
            </a:r>
            <a:r>
              <a:rPr lang="cs-CZ" dirty="0" smtClean="0"/>
              <a:t>zdroje, použití </a:t>
            </a:r>
            <a:r>
              <a:rPr lang="cs-CZ" dirty="0"/>
              <a:t>vodíku, LNG, čpavku a lithiových </a:t>
            </a:r>
            <a:r>
              <a:rPr lang="cs-CZ" dirty="0" smtClean="0"/>
              <a:t>baterií atd.</a:t>
            </a:r>
          </a:p>
          <a:p>
            <a:r>
              <a:rPr lang="cs-CZ" dirty="0"/>
              <a:t>„ekologičnosti“ za každou cenu, jejich použití sebou nese nová závažná rizika, které nejsme zvyklí brát v úvahu, která ještě nejsou dostatečně </a:t>
            </a:r>
            <a:r>
              <a:rPr lang="cs-CZ" dirty="0" smtClean="0"/>
              <a:t>známa, </a:t>
            </a:r>
            <a:r>
              <a:rPr lang="cs-CZ" b="1" dirty="0" smtClean="0"/>
              <a:t>známé </a:t>
            </a:r>
            <a:r>
              <a:rPr lang="cs-CZ" b="1" dirty="0"/>
              <a:t>jsou ale už havárie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336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Nové výzvy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Zpracování odpadů, </a:t>
            </a:r>
            <a:r>
              <a:rPr lang="cs-CZ" dirty="0" smtClean="0"/>
              <a:t>Havárie</a:t>
            </a:r>
            <a:r>
              <a:rPr lang="cs-CZ" dirty="0"/>
              <a:t>, zejména požáry, </a:t>
            </a:r>
            <a:r>
              <a:rPr lang="cs-CZ" dirty="0" smtClean="0"/>
              <a:t>objektů:</a:t>
            </a:r>
          </a:p>
          <a:p>
            <a:r>
              <a:rPr lang="cs-CZ" dirty="0"/>
              <a:t>o</a:t>
            </a:r>
            <a:r>
              <a:rPr lang="cs-CZ" dirty="0" smtClean="0"/>
              <a:t>btížně </a:t>
            </a:r>
            <a:r>
              <a:rPr lang="cs-CZ" dirty="0"/>
              <a:t>definované složení, </a:t>
            </a:r>
            <a:r>
              <a:rPr lang="cs-CZ" dirty="0" smtClean="0"/>
              <a:t>toxické </a:t>
            </a:r>
            <a:r>
              <a:rPr lang="cs-CZ" dirty="0"/>
              <a:t>mraky, požární vody atd</a:t>
            </a:r>
            <a:r>
              <a:rPr lang="cs-CZ" dirty="0" smtClean="0"/>
              <a:t>.</a:t>
            </a:r>
          </a:p>
          <a:p>
            <a:r>
              <a:rPr lang="cs-CZ" dirty="0"/>
              <a:t>Ne zcela dořešené je i téma </a:t>
            </a:r>
            <a:r>
              <a:rPr lang="cs-CZ" b="1" dirty="0"/>
              <a:t>odkališť </a:t>
            </a:r>
            <a:r>
              <a:rPr lang="cs-CZ" dirty="0"/>
              <a:t>ve vztahu ke směrnici Evropského parlamentu a Rady 2012/18/EU, SEVESO III a mezinárodní Úmluvy o přeshraničních účincích průmyslových havárií, Helsinské úmluvy.</a:t>
            </a:r>
          </a:p>
          <a:p>
            <a:endParaRPr lang="cs-CZ" dirty="0"/>
          </a:p>
          <a:p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57E3-3785-47AB-A382-204EB51106E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031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Změny zákona o prevenci závažných havárií</vt:lpstr>
      <vt:lpstr>Změny podle Prevence závažných havárií</vt:lpstr>
      <vt:lpstr>První krok změny zákona: </vt:lpstr>
      <vt:lpstr>Druhý krok změny zákona</vt:lpstr>
      <vt:lpstr>Druhý krok změny zákona</vt:lpstr>
      <vt:lpstr>Nové výzvy</vt:lpstr>
      <vt:lpstr>Nové výzvy</vt:lpstr>
      <vt:lpstr>Nové výzvy</vt:lpstr>
      <vt:lpstr>Nové výzvy</vt:lpstr>
      <vt:lpstr>Nové výzvy vyžadují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zákona o prevenci závažných havárií</dc:title>
  <dc:creator>reditelsj</dc:creator>
  <cp:lastModifiedBy>reditelsj</cp:lastModifiedBy>
  <cp:revision>1</cp:revision>
  <dcterms:created xsi:type="dcterms:W3CDTF">2024-11-15T07:49:16Z</dcterms:created>
  <dcterms:modified xsi:type="dcterms:W3CDTF">2024-11-15T07:50:14Z</dcterms:modified>
</cp:coreProperties>
</file>