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7" r:id="rId5"/>
    <p:sldId id="354" r:id="rId6"/>
    <p:sldId id="345" r:id="rId7"/>
    <p:sldId id="346" r:id="rId8"/>
    <p:sldId id="347" r:id="rId9"/>
    <p:sldId id="344" r:id="rId10"/>
    <p:sldId id="343" r:id="rId11"/>
    <p:sldId id="335" r:id="rId12"/>
    <p:sldId id="337" r:id="rId13"/>
    <p:sldId id="336" r:id="rId14"/>
    <p:sldId id="339" r:id="rId15"/>
    <p:sldId id="338" r:id="rId16"/>
    <p:sldId id="342" r:id="rId17"/>
    <p:sldId id="351" r:id="rId18"/>
    <p:sldId id="349" r:id="rId19"/>
    <p:sldId id="350" r:id="rId20"/>
    <p:sldId id="352" r:id="rId21"/>
    <p:sldId id="355" r:id="rId22"/>
    <p:sldId id="357" r:id="rId23"/>
    <p:sldId id="356" r:id="rId24"/>
  </p:sldIdLst>
  <p:sldSz cx="12192000" cy="6858000"/>
  <p:notesSz cx="6710363" cy="9842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4E8"/>
    <a:srgbClr val="265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7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00986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7BFED-4437-444E-A41C-23926E33AEC1}" type="datetimeFigureOut">
              <a:rPr lang="cs-CZ" smtClean="0"/>
              <a:t>13.11.2024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00986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CB35F-C870-4E60-BC29-9B57670E2E1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05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986" y="0"/>
            <a:ext cx="2907824" cy="4938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A139-A119-45C9-AEF0-F60B60B5FF3B}" type="datetimeFigureOut">
              <a:rPr lang="cs-CZ" smtClean="0"/>
              <a:t>13.11.2024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30313"/>
            <a:ext cx="5903913" cy="3321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037" y="4736703"/>
            <a:ext cx="5368290" cy="38754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986" y="9348667"/>
            <a:ext cx="2907824" cy="4938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DAE9-1241-4843-B891-EDF27151D0B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185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ADAE9-1241-4843-B891-EDF27151D0B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3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0" name="Volný tvar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Volný tvar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2" name="Volný tvar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3" name="Volný tvar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4" name="Volný tvar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5" name="Volný tvar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6" name="Volný tvar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540F2-9AB0-489D-96E1-8286E04B0641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3403-E315-4725-9D78-CFC031EE3A8C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bídk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B3A9-726B-48CA-9029-190BCC400C01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baseline="0" dirty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“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dirty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86B2-C212-4CB3-A026-5BA8A61224A4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nabíd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EB68-3ADB-4D86-A7C7-A3ACE9A80675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baseline="0" dirty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“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cs-CZ" sz="8000" b="0" i="0" dirty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277F-04C5-44C1-9AE0-01A0EFA5C282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9D36E-080A-4171-9804-D496501FD1F6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EC13-05D8-4C1A-A333-37EFEADDC878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5A8-B3A1-45A3-8A46-1E4B39FF14D2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FEAA-B208-4879-9932-555FB69C013B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F294-9329-410F-950D-81B12F6BCE05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A091-88AA-4063-91EC-911CA60C10C8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F41B-22BF-4540-AE56-05A59C249BEC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5E7D-66D1-47C0-B732-29D9CD5E3D3B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B23B-FC1B-472F-B794-C64619D5AB5F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E4CC-7CB4-416F-84F2-E9C6DAB865D7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olný tvar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0" name="Volný tvar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Volný tvar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2" name="Volný tvar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3" name="Volný tvar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4" name="Volný tvar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5" name="Volný tvar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6" name="Volný tvar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A90E-83BD-4DCF-9FE2-88C3405FD67F}" type="datetime1">
              <a:rPr lang="cs-CZ" smtClean="0"/>
              <a:t>13.11.2024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vubp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mars.jrc.ec.europa.eu/en/emars/content" TargetMode="External"/><Relationship Id="rId2" Type="http://schemas.openxmlformats.org/officeDocument/2006/relationships/hyperlink" Target="https://www.mzp.cz/cz/metodicke_pokyny_odboru_enviro_rizi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vubp.cz/" TargetMode="Externa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zp.cz/cz/metodicke_pokyny_odboru_enviro_rizi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www.vubp.cz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bp.c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Obdélník 8"/>
          <p:cNvSpPr>
            <a:spLocks noGrp="1" noChangeArrowheads="1"/>
          </p:cNvSpPr>
          <p:nvPr>
            <p:ph type="ctrTitle"/>
          </p:nvPr>
        </p:nvSpPr>
        <p:spPr>
          <a:xfrm>
            <a:off x="576470" y="1863471"/>
            <a:ext cx="7925692" cy="2067021"/>
          </a:xfrm>
        </p:spPr>
        <p:txBody>
          <a:bodyPr/>
          <a:lstStyle/>
          <a:p>
            <a:pPr algn="l">
              <a:spcBef>
                <a:spcPts val="0"/>
              </a:spcBef>
            </a:pPr>
            <a:br>
              <a:rPr lang="cs-CZ" sz="3600" cap="all" dirty="0">
                <a:solidFill>
                  <a:srgbClr val="90C226"/>
                </a:solidFill>
              </a:rPr>
            </a:br>
            <a:br>
              <a:rPr lang="cs-CZ" sz="3600" cap="all" dirty="0">
                <a:solidFill>
                  <a:srgbClr val="90C226"/>
                </a:solidFill>
              </a:rPr>
            </a:br>
            <a:br>
              <a:rPr lang="cs-CZ" sz="3600" cap="all" dirty="0">
                <a:solidFill>
                  <a:srgbClr val="90C226"/>
                </a:solidFill>
              </a:rPr>
            </a:br>
            <a:br>
              <a:rPr lang="cs-CZ" sz="3600" cap="all" dirty="0">
                <a:solidFill>
                  <a:srgbClr val="90C226"/>
                </a:solidFill>
              </a:rPr>
            </a:br>
            <a:r>
              <a:rPr lang="cs-CZ" sz="2800" b="1" cap="all" dirty="0">
                <a:solidFill>
                  <a:srgbClr val="90C226"/>
                </a:solidFill>
              </a:rPr>
              <a:t>Aktuální informace o činnosti </a:t>
            </a:r>
            <a:br>
              <a:rPr lang="cs-CZ" sz="2800" b="1" cap="all" dirty="0">
                <a:solidFill>
                  <a:srgbClr val="90C226"/>
                </a:solidFill>
              </a:rPr>
            </a:br>
            <a:r>
              <a:rPr lang="cs-CZ" sz="2000" b="1" cap="all" dirty="0">
                <a:solidFill>
                  <a:srgbClr val="90C226"/>
                </a:solidFill>
              </a:rPr>
              <a:t>Odborného pracoviště pro prevenci závažných havárií Výzkumného ústavu bezpečnosti práce, v. v. i.</a:t>
            </a:r>
            <a:br>
              <a:rPr lang="cs-CZ" sz="2000" b="1" cap="all" dirty="0">
                <a:solidFill>
                  <a:srgbClr val="90C226"/>
                </a:solidFill>
              </a:rPr>
            </a:br>
            <a:r>
              <a:rPr lang="cs-CZ" sz="3600" cap="all" dirty="0">
                <a:solidFill>
                  <a:srgbClr val="90C226"/>
                </a:solidFill>
              </a:rPr>
              <a:t> </a:t>
            </a:r>
            <a:r>
              <a:rPr lang="cs-CZ" sz="2000" b="1" cap="all" dirty="0">
                <a:solidFill>
                  <a:srgbClr val="90C226"/>
                </a:solidFill>
                <a:latin typeface="Trebuchet MS"/>
              </a:rPr>
              <a:t>  </a:t>
            </a:r>
            <a:br>
              <a:rPr lang="cs-CZ" sz="2000" cap="all" dirty="0">
                <a:solidFill>
                  <a:srgbClr val="90C226"/>
                </a:solidFill>
                <a:latin typeface="Trebuchet MS"/>
              </a:rPr>
            </a:br>
            <a:endParaRPr lang="cs-CZ" sz="1600" b="1" i="0" cap="all" dirty="0">
              <a:solidFill>
                <a:schemeClr val="accent1">
                  <a:lumMod val="75000"/>
                </a:schemeClr>
              </a:solidFill>
              <a:latin typeface="Trebuchet MS"/>
            </a:endParaRPr>
          </a:p>
        </p:txBody>
      </p:sp>
      <p:sp>
        <p:nvSpPr>
          <p:cNvPr id="89097" name="Obdélník 9"/>
          <p:cNvSpPr>
            <a:spLocks noGrp="1" noChangeArrowheads="1"/>
          </p:cNvSpPr>
          <p:nvPr>
            <p:ph type="subTitle" idx="1"/>
          </p:nvPr>
        </p:nvSpPr>
        <p:spPr>
          <a:xfrm>
            <a:off x="1507460" y="3833447"/>
            <a:ext cx="7768959" cy="2067021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cs-CZ" b="1" i="0" dirty="0">
                <a:solidFill>
                  <a:schemeClr val="tx1">
                    <a:lumMod val="50000"/>
                  </a:schemeClr>
                </a:solidFill>
              </a:rPr>
              <a:t>Martina Pražáková</a:t>
            </a:r>
          </a:p>
          <a:p>
            <a:pPr marL="0" indent="0" algn="r">
              <a:buNone/>
            </a:pPr>
            <a:r>
              <a:rPr lang="cs-CZ" b="0" dirty="0">
                <a:solidFill>
                  <a:schemeClr val="tx1">
                    <a:lumMod val="50000"/>
                  </a:schemeClr>
                </a:solidFill>
              </a:rPr>
              <a:t>Výzkumný ústav bezpečnosti práce, v. v. i.</a:t>
            </a:r>
          </a:p>
          <a:p>
            <a:pPr marL="0" indent="0" algn="r">
              <a:buNone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Odborné pracoviště pro prevenci závažných havárií (OPPZH)</a:t>
            </a:r>
            <a:endParaRPr lang="cs-CZ" b="0" dirty="0">
              <a:solidFill>
                <a:schemeClr val="tx1">
                  <a:lumMod val="50000"/>
                </a:schemeClr>
              </a:solidFill>
            </a:endParaRPr>
          </a:p>
          <a:p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prazakova@vubp.cz </a:t>
            </a:r>
          </a:p>
          <a:p>
            <a:pPr marL="0" indent="0" algn="r">
              <a:buNone/>
            </a:pPr>
            <a:r>
              <a:rPr lang="cs-CZ" b="1" i="0" dirty="0">
                <a:solidFill>
                  <a:schemeClr val="accent1">
                    <a:lumMod val="75000"/>
                  </a:schemeClr>
                </a:solidFill>
              </a:rPr>
              <a:t>APROCHEM, Hustopeče u Brna, listopad 2024</a:t>
            </a:r>
          </a:p>
          <a:p>
            <a:pPr marL="0" indent="0" algn="r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1</a:t>
            </a:fld>
            <a:endParaRPr lang="cs-CZ" dirty="0"/>
          </a:p>
        </p:txBody>
      </p:sp>
      <p:pic>
        <p:nvPicPr>
          <p:cNvPr id="9" name="Picture 1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511" y="609600"/>
            <a:ext cx="859890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Požadavek v bezpečnostní zprávě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511" y="1293091"/>
            <a:ext cx="9759579" cy="51133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Příloha 5 Náležitosti obsahu bezpečnostní zprávy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cap="all" dirty="0">
                <a:solidFill>
                  <a:srgbClr val="000000"/>
                </a:solidFill>
                <a:latin typeface="Arial" panose="020B0604020202020204" pitchFamily="34" charset="0"/>
              </a:rPr>
              <a:t>ČÁST II. POPISNÉ, INFORMAČNÍ A DATOVÉ ČÁSTI BEZPEČNOSTNÍ ZPRÁVY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nový bod 3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3. Poučení z přezkumu dřívějších havárií a nehod se stejnými látkami a postupy, jaké jsou používány v objektu, které se staly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/>
                </a:solidFill>
              </a:rPr>
              <a:t>a)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/>
              <a:t>v objektech provozovatele,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/>
                </a:solidFill>
              </a:rPr>
              <a:t>b)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/>
              <a:t>na území České republiky v posledních 15 letech,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/>
                </a:solidFill>
              </a:rPr>
              <a:t>c)</a:t>
            </a:r>
            <a:r>
              <a:rPr lang="cs-CZ" sz="2000" dirty="0">
                <a:solidFill>
                  <a:schemeClr val="accent1"/>
                </a:solidFill>
              </a:rPr>
              <a:t> </a:t>
            </a:r>
            <a:r>
              <a:rPr lang="cs-CZ" sz="2000" dirty="0"/>
              <a:t>na území ostatních členských států Evropské unie v posledních 15 letech,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/>
              <a:t>a zohlednění získaných relevantních zkušeností a přímý odkaz na konkrétní opatření, která jsou přijata k zabránění takovému typu havárií.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altLang="cs-CZ" sz="20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522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745" y="609600"/>
            <a:ext cx="8934673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Metodický pokyn k Poučení z dřívějších havárií, MŽP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745" y="1293091"/>
            <a:ext cx="10095345" cy="511339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8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https://www.mzp.cz/cz/metodicke_pokyny_odboru_enviro_rizik</a:t>
            </a:r>
            <a:endParaRPr lang="cs-CZ" sz="1800" b="1" u="sng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 naplnění bodu a) v objektech provozovatele: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požadavek by měl být řešen na základě interní evidence nehod a havárií v objektech provozovatele,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mají být </a:t>
            </a:r>
            <a:r>
              <a:rPr lang="cs-CZ" sz="18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shrnuty výsledky vyšetřování a popsána opatření, která jsou realizovaná nebo plánovaná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 naplnění bodu b) na území České republiky v posledních 15 letech: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"/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požadavek je nutné realizovat rešerší v databázích nehod a havárií,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má být uveden </a:t>
            </a:r>
            <a:r>
              <a:rPr lang="cs-CZ" sz="18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výčet a popis havárií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pokud popis havárií není dostupný, je třeba </a:t>
            </a:r>
            <a:r>
              <a:rPr lang="cs-CZ" sz="18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okomentovat nenalezení relevantních událostí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(např. vyhledávací kritéria, časový horizont, aj.)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 naplnění bodu c) na území ostatních členských států EU v posledních 15 letech: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závazné je použití databáze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eMARS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1800" b="1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https://emars.jrc.ec.europa.eu/en/emars/content</a:t>
            </a:r>
            <a:endParaRPr lang="cs-CZ" sz="18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65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Přístup zpracovatele posudku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291" y="1500997"/>
            <a:ext cx="9807992" cy="42140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V případě, že provozovatel nenaplní požadavek odpovídajícím způsobem</a:t>
            </a: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odkazujeme na web MŽP</a:t>
            </a: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do rubrik </a:t>
            </a:r>
            <a:r>
              <a:rPr lang="cs-CZ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Aktuality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i="1" kern="100" dirty="0">
                <a:ea typeface="Aptos" panose="020B0004020202020204" pitchFamily="34" charset="0"/>
                <a:cs typeface="Times New Roman" panose="02020603050405020304" pitchFamily="18" charset="0"/>
              </a:rPr>
              <a:t>Metodické pokyny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doporučujeme prostudovat metodický pokyn MŽP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Poučení z dřívějších havárií a nehod se stejnými látkami a postupy → 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s tím, že metodický pokyn poskytuje základní informace pro naplnění požadavků a doporučuje zdroje informací o nehodách a haváriích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explicitně upozorňujeme na základní požadavky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 metodického pokynu ve smyslu </a:t>
            </a:r>
            <a:r>
              <a:rPr lang="cs-CZ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snímku 11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požadujeme doplnit 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novou kapitolu dokumentu ve smyslu nových požadavků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 případě, že </a:t>
            </a:r>
            <a:r>
              <a:rPr lang="cs-CZ" b="1" u="sng" kern="100" dirty="0">
                <a:ea typeface="Aptos" panose="020B0004020202020204" pitchFamily="34" charset="0"/>
                <a:cs typeface="Times New Roman" panose="02020603050405020304" pitchFamily="18" charset="0"/>
              </a:rPr>
              <a:t>provozovatel nenalezl v dostupných zdrojích potřebné informace:</a:t>
            </a:r>
            <a:endParaRPr lang="cs-CZ" sz="18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uznáváme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 i poskytnutou informaci o tom, že relevantní informace nebyly v dostupných zdrojích nalezeny (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→ </a:t>
            </a:r>
            <a:r>
              <a:rPr lang="cs-CZ" kern="100" dirty="0">
                <a:ea typeface="Aptos" panose="020B0004020202020204" pitchFamily="34" charset="0"/>
                <a:cs typeface="Times New Roman" panose="02020603050405020304" pitchFamily="18" charset="0"/>
              </a:rPr>
              <a:t>v souladu s metodickým pokynem), „nenalezení“ informací </a:t>
            </a:r>
            <a:r>
              <a:rPr lang="cs-CZ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ověřujeme</a:t>
            </a:r>
            <a:endParaRPr lang="cs-CZ" altLang="cs-CZ" sz="2800" b="1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671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„Ideální“ stav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4932" y="1500996"/>
            <a:ext cx="9807992" cy="421400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altLang="cs-CZ" sz="2000" b="1" u="sng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000" b="1" u="sng" dirty="0"/>
              <a:t>Nová kapitola bezpečnostního dokumentu obsahuje</a:t>
            </a:r>
            <a:r>
              <a:rPr lang="cs-CZ" altLang="cs-CZ" sz="2000" b="1" dirty="0"/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cs typeface="Times New Roman" panose="02020603050405020304" pitchFamily="18" charset="0"/>
              </a:rPr>
              <a:t>přehled proběhlých havárií (vlastních i nalezených v dostupných zdrojích)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cs typeface="Times New Roman" panose="02020603050405020304" pitchFamily="18" charset="0"/>
              </a:rPr>
              <a:t>popis událostí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cs typeface="Times New Roman" panose="02020603050405020304" pitchFamily="18" charset="0"/>
              </a:rPr>
              <a:t>poučení z nich, přijatá opatření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cs typeface="Times New Roman" panose="02020603050405020304" pitchFamily="18" charset="0"/>
              </a:rPr>
              <a:t>údaje o vyhledávácích kritériích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cs typeface="Times New Roman" panose="02020603050405020304" pitchFamily="18" charset="0"/>
              </a:rPr>
              <a:t>doplňující údaje o specifických interních systémech provozovatele vztahujících se k nežádoucím událostem a k jejich ohlašování/evidenci/vyšetřování/poučení a další specifické informace</a:t>
            </a:r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16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2E799-BFAF-24EA-0BF1-58504600B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5D89804-ADFD-0CFC-D26A-B50F4C84A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19874"/>
            <a:ext cx="8856907" cy="1006907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NaTech</a:t>
            </a:r>
            <a:r>
              <a:rPr lang="cs-CZ" sz="2400" b="1" dirty="0"/>
              <a:t> rizika - přírodní jevy, které mohou způsobit závažnou havárii nebo zhoršit její průběh </a:t>
            </a:r>
            <a:endParaRPr lang="cs-CZ" altLang="cs-CZ" sz="2400" b="1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DC9A779-B7C7-F082-D181-E8066613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880171"/>
            <a:ext cx="9759579" cy="452631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 err="1">
                <a:solidFill>
                  <a:schemeClr val="accent1"/>
                </a:solidFill>
              </a:rPr>
              <a:t>NaTech</a:t>
            </a:r>
            <a:r>
              <a:rPr lang="cs-CZ" sz="2000" b="1" dirty="0">
                <a:solidFill>
                  <a:schemeClr val="accent1"/>
                </a:solidFill>
              </a:rPr>
              <a:t> riziko  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2000" dirty="0" err="1"/>
              <a:t>NaTech</a:t>
            </a:r>
            <a:r>
              <a:rPr lang="cs-CZ" sz="2000" dirty="0"/>
              <a:t> rizika jsou přírodní rizika, která mohou ohrozit bezpečnost a provoz nebezpečných zařízení a vyvolat havárii nebo průběh havárie zhoršit.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 err="1">
                <a:solidFill>
                  <a:schemeClr val="accent1"/>
                </a:solidFill>
              </a:rPr>
              <a:t>NaTech</a:t>
            </a:r>
            <a:r>
              <a:rPr lang="cs-CZ" sz="2000" b="1" dirty="0">
                <a:solidFill>
                  <a:schemeClr val="accent1"/>
                </a:solidFill>
              </a:rPr>
              <a:t> havárie </a:t>
            </a:r>
          </a:p>
          <a:p>
            <a:pPr marL="0" indent="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2000" dirty="0" err="1"/>
              <a:t>NaTech</a:t>
            </a:r>
            <a:r>
              <a:rPr lang="cs-CZ" sz="2000" dirty="0"/>
              <a:t> havárie jsou technologické havárie vyvolané nebo znásobené přírodním rizikem nebo kombinací přírodních rizik.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Nejčastější spouštěči </a:t>
            </a:r>
            <a:r>
              <a:rPr lang="cs-CZ" sz="2000" b="1" dirty="0" err="1">
                <a:solidFill>
                  <a:schemeClr val="accent1"/>
                </a:solidFill>
              </a:rPr>
              <a:t>NaTech</a:t>
            </a:r>
            <a:r>
              <a:rPr lang="cs-CZ" sz="2000" b="1" dirty="0">
                <a:solidFill>
                  <a:schemeClr val="accent1"/>
                </a:solidFill>
              </a:rPr>
              <a:t> havárií</a:t>
            </a:r>
          </a:p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2000" b="1" dirty="0"/>
              <a:t>povodně, blesky, extrémní teploty (nízké/vysoké), seismické jevy (zemětřesení/sesuvy půdy), tornáda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FBEEFF59-8A71-1E74-3196-390FD075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6763A9-AB7A-7A73-13A0-8E511267CF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7E39B72-1A37-4D43-9C91-632F5F30F2FB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5EB20FC2-B532-E5A4-80F8-F18E33EE3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97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4BF6E-3EDF-CCB2-21D7-F11EA82D5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A23DE60-28C4-9062-03C5-A83AAE4FF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09600"/>
            <a:ext cx="859890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Požadavek v bezpečnostním programu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72568D8-953C-93A4-9656-C4988500C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293091"/>
            <a:ext cx="9759579" cy="51133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Příloha 3 Náležitosti obsahu bezpečnostního programu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cap="all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Část I. Základní informace o objektu a zařízení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4. Popis objektu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nový bod f)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/>
                </a:solidFill>
              </a:rPr>
              <a:t>f) </a:t>
            </a:r>
            <a:r>
              <a:rPr lang="cs-CZ" sz="2000" dirty="0"/>
              <a:t>výčet potenciálních přírodních jevů, které mohou způsobit závažnou havárii nebo zhoršit její průběh (</a:t>
            </a:r>
            <a:r>
              <a:rPr lang="cs-CZ" sz="2000" dirty="0" err="1"/>
              <a:t>NaTech</a:t>
            </a:r>
            <a:r>
              <a:rPr lang="cs-CZ" sz="2000" dirty="0"/>
              <a:t> risk)</a:t>
            </a:r>
            <a:endParaRPr lang="cs-CZ" altLang="cs-CZ" sz="2000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3C0D645B-5EBA-A69D-24B7-DFE2B2B3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D5255E-483D-A230-D087-17C759772F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F04828E-985E-5221-F86A-3847BC976AFD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383C840C-89C0-9AC1-D7EA-2F04095A4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320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E197D-4955-F7BE-A787-DBEEDDBE6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FED49E0-7DAD-BC88-D49D-B1AAA1676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09600"/>
            <a:ext cx="859890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Požadavek v bezpečnostní zprávě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E9C466E-6AE3-4F15-1BC8-036EB02E8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293091"/>
            <a:ext cx="9759579" cy="51133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Příloha 5 Náležitosti obsahu bezpečnostní zprávy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cap="all" dirty="0">
                <a:solidFill>
                  <a:srgbClr val="000000"/>
                </a:solidFill>
                <a:latin typeface="Arial" panose="020B0604020202020204" pitchFamily="34" charset="0"/>
              </a:rPr>
              <a:t>ČÁST II. POPISNÉ, INFORMAČNÍ A DATOVÉ ČÁSTI BEZPEČNOSTNÍ ZPRÁVY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2. Informace o okolí objektu a složkách životního prostředí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nový bod 2.7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0" dirty="0">
                <a:solidFill>
                  <a:srgbClr val="000000"/>
                </a:solidFill>
                <a:effectLst/>
                <a:ea typeface="Aptos" panose="020B0004020202020204" pitchFamily="34" charset="0"/>
              </a:rPr>
              <a:t>2.7 Výčet potenciálních přírodních jevů, které mohou způsobit závažnou havárii nebo zhoršit její průběh (</a:t>
            </a:r>
            <a:r>
              <a:rPr lang="cs-CZ" sz="2000" kern="0" dirty="0" err="1">
                <a:solidFill>
                  <a:srgbClr val="000000"/>
                </a:solidFill>
                <a:effectLst/>
                <a:ea typeface="Aptos" panose="020B0004020202020204" pitchFamily="34" charset="0"/>
              </a:rPr>
              <a:t>NaTech</a:t>
            </a:r>
            <a:r>
              <a:rPr lang="cs-CZ" sz="2000" kern="0" dirty="0">
                <a:solidFill>
                  <a:srgbClr val="000000"/>
                </a:solidFill>
                <a:effectLst/>
                <a:ea typeface="Aptos" panose="020B0004020202020204" pitchFamily="34" charset="0"/>
              </a:rPr>
              <a:t> risk).</a:t>
            </a:r>
            <a:endParaRPr lang="cs-CZ" sz="2000" b="1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60DCC280-374F-F301-2B48-30A2084D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17C23C-CCBC-9658-0AB1-F2DC13E6AF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17551E-81B1-4012-ACE7-9964DC8F041C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FD59ADB4-A2A9-833C-7BF6-7D31AFEFC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243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6754B-E728-FA7A-8DAA-995010F68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C31DD9A-10CF-B99A-DA5A-4985949EA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19875"/>
            <a:ext cx="8856907" cy="1127998"/>
          </a:xfrm>
        </p:spPr>
        <p:txBody>
          <a:bodyPr>
            <a:normAutofit fontScale="90000"/>
          </a:bodyPr>
          <a:lstStyle/>
          <a:p>
            <a:r>
              <a:rPr lang="cs-CZ" altLang="cs-CZ" sz="2400" b="1" dirty="0"/>
              <a:t>Metodický pokyn MŽP pro určení </a:t>
            </a:r>
            <a:r>
              <a:rPr lang="cs-CZ" altLang="cs-CZ" sz="2400" b="1" dirty="0" err="1"/>
              <a:t>NaTech</a:t>
            </a:r>
            <a:r>
              <a:rPr lang="cs-CZ" altLang="cs-CZ" sz="2400" b="1" dirty="0"/>
              <a:t> rizik </a:t>
            </a:r>
            <a:br>
              <a:rPr lang="cs-CZ" altLang="cs-CZ" sz="2400" b="1" dirty="0"/>
            </a:br>
            <a:r>
              <a:rPr lang="cs-CZ" altLang="cs-CZ" sz="2400" b="1" dirty="0"/>
              <a:t>podle zákona o prevenci závažných havárií </a:t>
            </a:r>
            <a:br>
              <a:rPr lang="cs-CZ" altLang="cs-CZ" sz="2400" b="1" dirty="0"/>
            </a:br>
            <a:r>
              <a:rPr lang="cs-CZ" altLang="cs-CZ" sz="2400" b="1" dirty="0"/>
              <a:t>způsobených nebezpečnými chemickými látkami  </a:t>
            </a:r>
            <a:br>
              <a:rPr lang="cs-CZ" altLang="cs-CZ" sz="2400" b="1" dirty="0"/>
            </a:br>
            <a:endParaRPr lang="cs-CZ" altLang="cs-CZ" sz="2400" b="1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1BA0764-1E6C-18A6-DF70-C694A2CE5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770147"/>
            <a:ext cx="9759579" cy="45735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https://www.mzp.cz/cz/metodicke_pokyny_odboru_enviro_rizik</a:t>
            </a:r>
            <a:endParaRPr lang="cs-CZ" sz="1800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b="1" u="sng" dirty="0">
                <a:solidFill>
                  <a:schemeClr val="accent1"/>
                </a:solidFill>
              </a:rPr>
              <a:t>pokyny pro provozovatele:</a:t>
            </a:r>
            <a:endParaRPr lang="cs-CZ" b="1" u="sng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identifikovat</a:t>
            </a:r>
            <a:r>
              <a:rPr lang="cs-CZ" sz="2000" dirty="0"/>
              <a:t> a zvážit přírodní nebezpečí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/>
              <a:t>určit, zda a jak by dopad těchto přírodních rizik mohl vést ke </a:t>
            </a:r>
            <a:r>
              <a:rPr lang="cs-CZ" sz="2000" b="1" dirty="0">
                <a:solidFill>
                  <a:schemeClr val="accent1"/>
                </a:solidFill>
              </a:rPr>
              <a:t>vzniku, případné eskalaci a zhoršení havárie</a:t>
            </a:r>
            <a:r>
              <a:rPr lang="cs-CZ" sz="2000" dirty="0"/>
              <a:t> s účastí provozovatelem skladované či jinak manipulované nebezpečné chemické látky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/>
              <a:t>shromáždit </a:t>
            </a:r>
            <a:r>
              <a:rPr lang="pt-BR" sz="2000" dirty="0"/>
              <a:t>relevantní a aktuální informace a data</a:t>
            </a:r>
            <a:r>
              <a:rPr lang="cs-CZ" sz="2000" dirty="0"/>
              <a:t> a analyzovat údaje o přírodních nebezpečích ve vybraném specifickém území a kontextu </a:t>
            </a:r>
            <a:r>
              <a:rPr lang="cs-CZ" sz="2000" dirty="0">
                <a:latin typeface="Aptos" panose="020B0004020202020204" pitchFamily="34" charset="0"/>
              </a:rPr>
              <a:t>→ </a:t>
            </a:r>
            <a:r>
              <a:rPr lang="cs-CZ" sz="2000" b="1" dirty="0">
                <a:solidFill>
                  <a:schemeClr val="accent1"/>
                </a:solidFill>
              </a:rPr>
              <a:t>seznam přírodních nebezpečí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popsat alespoň jeden scénář přírodního nebezpečí</a:t>
            </a:r>
            <a:r>
              <a:rPr lang="cs-CZ" sz="2000" dirty="0"/>
              <a:t> pro každé přírodní nebezpečí relevantní pro lokalitu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stanovit a aplikovat </a:t>
            </a:r>
            <a:r>
              <a:rPr lang="cs-CZ" sz="2000" dirty="0"/>
              <a:t>adekvátní technická a organizační </a:t>
            </a:r>
            <a:r>
              <a:rPr lang="cs-CZ" sz="2000" b="1" dirty="0">
                <a:solidFill>
                  <a:schemeClr val="accent1"/>
                </a:solidFill>
              </a:rPr>
              <a:t>opatření</a:t>
            </a:r>
            <a:r>
              <a:rPr lang="cs-CZ" sz="2000" dirty="0"/>
              <a:t> k prevenci havárií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1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8BE6ADE7-A43D-4A23-131C-FE50755F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548B6F-C53C-5831-B662-65919F7AF3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A328D72-F33E-3AA6-BBC2-7BC14A1601E9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4"/>
            <a:extLst>
              <a:ext uri="{FF2B5EF4-FFF2-40B4-BE49-F238E27FC236}">
                <a16:creationId xmlns:a16="http://schemas.microsoft.com/office/drawing/2014/main" id="{ED9A4140-F558-B9C4-8451-4F61D3810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159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DC3E1-A892-A8E6-8506-6C26DCCB9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09ABAE0-3A6D-86AA-59A5-570FBFF22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19874"/>
            <a:ext cx="8856907" cy="736315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Přístup zpracovatele posudku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80F14B3-05E6-FCB8-6BF4-2131108FA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212113"/>
            <a:ext cx="9759579" cy="519437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u="sng" dirty="0"/>
              <a:t>Pokud informace nenalezneme v nových kapitolách </a:t>
            </a:r>
            <a:r>
              <a:rPr lang="cs-CZ" b="1" u="sng" dirty="0"/>
              <a:t>BP/I.-4f </a:t>
            </a:r>
            <a:r>
              <a:rPr lang="cs-CZ" u="sng" dirty="0"/>
              <a:t>nebo </a:t>
            </a:r>
            <a:r>
              <a:rPr lang="cs-CZ" b="1" u="sng" dirty="0"/>
              <a:t>BZ/II.-2.7</a:t>
            </a:r>
            <a:r>
              <a:rPr lang="cs-CZ" u="sng" dirty="0"/>
              <a:t>, hledáme související informace tam, kde je bylo možné nalézt i před novelizací 227/2015</a:t>
            </a:r>
            <a:r>
              <a:rPr lang="cs-CZ" dirty="0"/>
              <a:t>:</a:t>
            </a:r>
          </a:p>
          <a:p>
            <a:pPr lvl="0">
              <a:lnSpc>
                <a:spcPct val="107000"/>
              </a:lnSpc>
            </a:pPr>
            <a:r>
              <a:rPr lang="cs-CZ" dirty="0">
                <a:latin typeface="Aptos" panose="020B0004020202020204" pitchFamily="34" charset="0"/>
                <a:cs typeface="Times New Roman" panose="02020603050405020304" pitchFamily="18" charset="0"/>
              </a:rPr>
              <a:t>BZ, část II., kap. 2.5. Vodohospodářská, hydrogeologická a geologická charakteristika okolí objektu v podkapitole </a:t>
            </a:r>
            <a:r>
              <a:rPr lang="cs-CZ" b="1" dirty="0">
                <a:solidFill>
                  <a:schemeClr val="accent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2.5.4. Charakteristika a popis poměrů v okolí objektu, které mohou být příčinou vzniku nebo rozvoje závažné havárie nebo mohou být ohroženy závažnou havárií</a:t>
            </a:r>
            <a:r>
              <a:rPr lang="cs-CZ" dirty="0">
                <a:latin typeface="Aptos" panose="020B000402020202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BZ, část II., 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kap. 2.2. Informace související s environmentálními charakteristikami okolí objektu v podkapitolách </a:t>
            </a:r>
            <a:r>
              <a:rPr lang="cs-CZ" sz="1800" b="1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2.2.1. …extrémní poměry v dotčeném území</a:t>
            </a:r>
          </a:p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BZ, část II., kap. 2.4. </a:t>
            </a:r>
            <a:r>
              <a:rPr lang="cs-CZ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Meteorologické charakteristiky 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cs-CZ" sz="1800" b="1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maximální a minimální teploty, bouřková činnost, extrémní výkyvy počasí  </a:t>
            </a:r>
          </a:p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BZ, část III. </a:t>
            </a:r>
            <a:r>
              <a:rPr lang="cs-CZ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(BP, část II.)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Analýza rizik 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 kap. 2.1. </a:t>
            </a:r>
            <a:r>
              <a:rPr lang="cs-CZ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Identifikace možných situací a příčin (podmínek), které mohou vést k iniciační události závažné havárie, identifikace iniciačních událostí a možných scénářů rozvoje závažné havárie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 podkapitole </a:t>
            </a:r>
            <a:r>
              <a:rPr lang="cs-CZ" sz="1800" b="1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</a:t>
            </a:r>
            <a:r>
              <a:rPr lang="cs-CZ" sz="1800" b="1" i="1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Přehled možných situací a příčin (podmínek) vně objektu, které mohou způsobit poškození lidského zdraví, životního prostředí a majetku</a:t>
            </a:r>
            <a:endParaRPr lang="cs-CZ" sz="2000" b="1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3878BF95-3D2F-2098-DF63-D4D1D266B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1816B93-C2F9-BE9F-428B-D42442E4A0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BE46092-5B56-CFE2-B5A0-47457FCFCFFC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02A62D94-1099-5477-01C3-E2A656CB5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430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96CE2-50FD-C76C-98FD-76CF0F8EC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7AFD228-8166-CDD8-31C5-EC7207110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19874"/>
            <a:ext cx="8856907" cy="736315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Přístup zpracovatele posudku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FF1E61F-11C3-16FB-D163-2E3989E61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180215"/>
            <a:ext cx="9891252" cy="522627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u="sng" dirty="0"/>
              <a:t>Pokud odpovídající informace nalezneme jinde v dokumentu, než v nových kapitolách </a:t>
            </a:r>
            <a:r>
              <a:rPr lang="cs-CZ" b="1" u="sng" dirty="0"/>
              <a:t>BP/I.-4f </a:t>
            </a:r>
            <a:r>
              <a:rPr lang="cs-CZ" u="sng" dirty="0"/>
              <a:t>nebo </a:t>
            </a:r>
            <a:r>
              <a:rPr lang="cs-CZ" b="1" u="sng" dirty="0"/>
              <a:t>BZ/II.-2.7</a:t>
            </a:r>
            <a:r>
              <a:rPr lang="cs-CZ" dirty="0"/>
              <a:t>:</a:t>
            </a:r>
          </a:p>
          <a:p>
            <a:pPr lvl="0" algn="just">
              <a:lnSpc>
                <a:spcPct val="117000"/>
              </a:lnSpc>
              <a:spcAft>
                <a:spcPts val="800"/>
              </a:spcAft>
            </a:pPr>
            <a:r>
              <a:rPr lang="cs-CZ" dirty="0"/>
              <a:t>požadujeme na ně z nových kapitol odkazovat</a:t>
            </a:r>
          </a:p>
          <a:p>
            <a:pPr lvl="0" algn="just">
              <a:lnSpc>
                <a:spcPct val="117000"/>
              </a:lnSpc>
              <a:spcAft>
                <a:spcPts val="800"/>
              </a:spcAft>
            </a:pPr>
            <a:r>
              <a:rPr lang="cs-CZ" dirty="0"/>
              <a:t>kontrolujeme a požadujeme, aby související informace na různých místech dokumentu byly jednotné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u="sng" dirty="0"/>
              <a:t>Pokud informace chybí, nebo jsou obecné/velmi stručné…</a:t>
            </a:r>
            <a:r>
              <a:rPr lang="cs-CZ" dirty="0"/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odkazujeme na web MŽP do rubrik </a:t>
            </a:r>
            <a:r>
              <a:rPr lang="cs-CZ" i="1" dirty="0"/>
              <a:t>Aktuality</a:t>
            </a:r>
            <a:r>
              <a:rPr lang="cs-CZ" dirty="0"/>
              <a:t> a </a:t>
            </a:r>
            <a:r>
              <a:rPr lang="cs-CZ" i="1" dirty="0"/>
              <a:t>Metodické pokyny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doporučujeme prostudovat </a:t>
            </a:r>
            <a:r>
              <a:rPr lang="cs-CZ" b="1" i="1" dirty="0"/>
              <a:t>Metodický pokyn MŽP </a:t>
            </a:r>
            <a:r>
              <a:rPr lang="cs-CZ" altLang="cs-CZ" b="1" i="1" dirty="0"/>
              <a:t>pro určení </a:t>
            </a:r>
            <a:r>
              <a:rPr lang="cs-CZ" altLang="cs-CZ" b="1" i="1" dirty="0" err="1"/>
              <a:t>NaTech</a:t>
            </a:r>
            <a:r>
              <a:rPr lang="cs-CZ" altLang="cs-CZ" b="1" i="1" dirty="0"/>
              <a:t> rizik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doporučujeme využít různé veřejně dostupné zdroje (mapy, registry, studie, např. </a:t>
            </a:r>
            <a:r>
              <a:rPr lang="cs-CZ" i="1" dirty="0"/>
              <a:t>Analýza hrozeb pro ČR</a:t>
            </a:r>
            <a:r>
              <a:rPr lang="cs-CZ" dirty="0"/>
              <a:t>, </a:t>
            </a:r>
            <a:r>
              <a:rPr lang="cs-CZ" i="1" dirty="0"/>
              <a:t>Koncepce environmentálních rizik</a:t>
            </a:r>
            <a:r>
              <a:rPr lang="cs-CZ" dirty="0"/>
              <a:t>, zahraniční příručky, databáze – viz odkazy v metodickém pokynu MŽP) pro získání relevantních údajů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/>
              <a:t>požadujeme informace v bezpečnostním dokumentu zpracovat ve smyslu </a:t>
            </a:r>
            <a:r>
              <a:rPr lang="cs-CZ" b="1" u="sng" dirty="0"/>
              <a:t>příkladů a pokynů</a:t>
            </a:r>
            <a:r>
              <a:rPr lang="cs-CZ" dirty="0"/>
              <a:t> uvedených v metodickém pokynu MŽP</a:t>
            </a:r>
          </a:p>
          <a:p>
            <a:pPr lvl="0">
              <a:lnSpc>
                <a:spcPct val="107000"/>
              </a:lnSpc>
            </a:pPr>
            <a:endParaRPr lang="cs-CZ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34775042-2A18-C00A-E0FB-2805F6185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17C43FF-320B-DEB6-873C-00CF9EC7FF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610D54-4344-65F1-7F7C-CA712914BC62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5DA037CC-9D42-3324-EB7D-C5D50F6AE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45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329E49F-2D17-B115-121E-20A1512C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A4EBC6-6F19-4339-FD63-FE76FEC8A448}"/>
              </a:ext>
            </a:extLst>
          </p:cNvPr>
          <p:cNvSpPr txBox="1"/>
          <p:nvPr/>
        </p:nvSpPr>
        <p:spPr>
          <a:xfrm>
            <a:off x="678094" y="688369"/>
            <a:ext cx="8481316" cy="637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000" b="1" dirty="0">
                <a:solidFill>
                  <a:schemeClr val="accent1"/>
                </a:solidFill>
              </a:rPr>
              <a:t>Obsah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sz="2000" b="1" dirty="0"/>
              <a:t>Výsledky projektu z oblasti spolehlivosti lidského činitele</a:t>
            </a:r>
          </a:p>
          <a:p>
            <a:endParaRPr lang="cs-CZ" altLang="cs-CZ" sz="2000" b="1" dirty="0"/>
          </a:p>
          <a:p>
            <a:endParaRPr lang="cs-CZ" altLang="cs-CZ" sz="2000" b="1" dirty="0"/>
          </a:p>
          <a:p>
            <a:r>
              <a:rPr lang="cs-CZ" altLang="cs-CZ" sz="2000" b="1" dirty="0"/>
              <a:t>Nové téma k řešení</a:t>
            </a:r>
          </a:p>
          <a:p>
            <a:endParaRPr lang="cs-CZ" altLang="cs-CZ" sz="2000" b="1" dirty="0"/>
          </a:p>
          <a:p>
            <a:endParaRPr lang="cs-CZ" altLang="cs-CZ" sz="2000" b="1" dirty="0"/>
          </a:p>
          <a:p>
            <a:r>
              <a:rPr lang="cs-CZ" altLang="cs-CZ" sz="2000" b="1" dirty="0"/>
              <a:t>Vybrané nové požadavky vyhlášky č. 227/2015 Sb.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Poučení z přezkumu dřívějších havárií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 b="1" dirty="0" err="1"/>
              <a:t>NaTech</a:t>
            </a:r>
            <a:r>
              <a:rPr lang="cs-CZ" sz="2000" b="1" dirty="0"/>
              <a:t> rizika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</a:pPr>
            <a:endParaRPr lang="cs-CZ" altLang="cs-CZ" sz="2000" b="1" dirty="0"/>
          </a:p>
          <a:p>
            <a:r>
              <a:rPr lang="cs-CZ" altLang="cs-CZ" sz="2000" b="1" dirty="0"/>
              <a:t>Připravované organizační změny ve VÚBP, v. v. i.</a:t>
            </a:r>
          </a:p>
          <a:p>
            <a:endParaRPr lang="cs-CZ" altLang="cs-CZ" sz="1800" b="1" dirty="0"/>
          </a:p>
          <a:p>
            <a:endParaRPr lang="cs-CZ" altLang="cs-CZ" b="1" dirty="0"/>
          </a:p>
          <a:p>
            <a:endParaRPr lang="cs-CZ" altLang="cs-CZ" sz="1800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876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2F076-DD7A-9458-6590-7AF957ACC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FD02C02-AE73-A3C8-56F8-5D7516097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511" y="619874"/>
            <a:ext cx="8856907" cy="736315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Připravované organizační změny ve VÚBP, v. v. i.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76E44E9-BCC9-B48B-5CAB-9D7BD6D93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11" y="1254643"/>
            <a:ext cx="9759579" cy="515184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MPSV připravuje organizační </a:t>
            </a:r>
            <a:r>
              <a:rPr lang="cs-CZ" sz="18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změny resortních veřejných výzkumných institucí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listopadu 2024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vydáno </a:t>
            </a:r>
            <a:r>
              <a:rPr lang="cs-CZ" sz="1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rozhodnutí MPSV o sloučení </a:t>
            </a:r>
            <a:r>
              <a:rPr lang="cs-CZ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veřejných výzkumných institucí v resortu MPSV – VÚBP a VÚPSV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o změně názvu nástupnické instituce.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1. 1. 2025 vznikne nástupnická instituce s názvem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Výzkumný institut práce a sociálních věcí, v. v. 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anglický ekvivalent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RILSA = </a:t>
            </a:r>
            <a:r>
              <a:rPr lang="cs-CZ" sz="2000" b="1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cs-CZ" sz="20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Institute </a:t>
            </a:r>
            <a:r>
              <a:rPr lang="cs-CZ" sz="2000" b="1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cs-CZ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0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cs-CZ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Affairs</a:t>
            </a:r>
            <a:endParaRPr lang="cs-CZ" sz="2000" b="1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 Výzkumného ústavu bezpečnosti práce, v. v. i. </a:t>
            </a:r>
            <a:r>
              <a:rPr lang="cs-CZ" sz="1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zůstane zachována v nezměněném rozsahu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  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9241CD65-7F8D-040E-77F2-AD5B4D08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71DAB5-0511-503E-6F44-98E89064A5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6A17E91-93BC-AD7F-9CD1-C90D1E954917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E38EE6DD-19D3-6D32-1198-2DB685657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37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BEBA2-6F35-35C4-B06F-0325973AC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2EF2698-44EF-B31B-800A-BD4EC7099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891396"/>
          </a:xfrm>
        </p:spPr>
        <p:txBody>
          <a:bodyPr>
            <a:noAutofit/>
          </a:bodyPr>
          <a:lstStyle/>
          <a:p>
            <a:r>
              <a:rPr lang="cs-CZ" altLang="cs-CZ" sz="2800" b="1" dirty="0"/>
              <a:t>Výsledky projektu</a:t>
            </a:r>
            <a:br>
              <a:rPr lang="cs-CZ" altLang="cs-CZ" sz="2800" b="1" dirty="0"/>
            </a:br>
            <a:r>
              <a:rPr lang="cs-CZ" altLang="cs-CZ" sz="2800" b="1" dirty="0"/>
              <a:t>z oblasti spolehlivosti lidského činitele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0749E4D-3784-A96A-1DBC-0EE55BC4C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932" y="1773382"/>
            <a:ext cx="9194013" cy="447501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600" b="1" dirty="0">
                <a:solidFill>
                  <a:schemeClr val="accent1"/>
                </a:solidFill>
              </a:rPr>
              <a:t>Zaměření projektu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600" b="1" dirty="0"/>
              <a:t>na aspekty spolehlivosti lidského činitele ve vybraných pracovních systémech s nebezpečnými chemickými látkami, kde selhání lidského činitele může způsobit závažné následky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600" b="1" dirty="0">
                <a:solidFill>
                  <a:schemeClr val="accent1"/>
                </a:solidFill>
              </a:rPr>
              <a:t>Vybrané pracovní systémy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600" b="1" dirty="0"/>
              <a:t>čerpání kapalných nebezpečných chemických látek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600" b="1" dirty="0"/>
              <a:t>vybrané skladové operace při nakládání s výbušninami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600" b="1" dirty="0"/>
              <a:t>železniční přeprava nebezpečných chemických látek na průmyslových dráhách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600" b="1" dirty="0">
                <a:solidFill>
                  <a:schemeClr val="accent1"/>
                </a:solidFill>
              </a:rPr>
              <a:t>Cíl projektu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600" b="1" dirty="0"/>
              <a:t>posílení znalostní základny a informovanosti v oblasti spolehlivosti a chybování LČ, které je třeba trvale věnovat  pozornost s ohledem na řadu situací zapříčiněných chybou člověka – příprava metodických materiálů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altLang="cs-CZ" sz="2400" b="1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D409BC88-F4EA-BCCD-F3CC-758D54DC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0C7493B-CFE6-073D-D655-59BD803BC5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2CAB287-F985-231B-D23C-EA918BA42EAF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F39BF05E-E47E-910B-B266-55923A067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40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364CB-A698-4748-7A1C-5B21A9C26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CF30D48-DB8B-C712-778F-DBFBCC58C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891396"/>
          </a:xfrm>
        </p:spPr>
        <p:txBody>
          <a:bodyPr>
            <a:noAutofit/>
          </a:bodyPr>
          <a:lstStyle/>
          <a:p>
            <a:r>
              <a:rPr lang="cs-CZ" altLang="cs-CZ" sz="2400" b="1" dirty="0"/>
              <a:t>Výsledky projektu z oblasti spolehlivosti lidského činitele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141D1EB-15D8-9AC4-3435-360033CD5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2509" y="1500996"/>
            <a:ext cx="10557441" cy="49054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altLang="cs-CZ" sz="1900" b="1" dirty="0">
                <a:solidFill>
                  <a:schemeClr val="accent1"/>
                </a:solidFill>
              </a:rPr>
              <a:t>          </a:t>
            </a:r>
            <a:r>
              <a:rPr lang="cs-CZ" altLang="cs-CZ" sz="2100" b="1" cap="all" dirty="0">
                <a:solidFill>
                  <a:schemeClr val="accent1"/>
                </a:solidFill>
              </a:rPr>
              <a:t>metodické materiály </a:t>
            </a:r>
            <a:r>
              <a:rPr lang="cs-CZ" altLang="cs-CZ" sz="1900" b="1" dirty="0">
                <a:solidFill>
                  <a:schemeClr val="accent1"/>
                </a:solidFill>
              </a:rPr>
              <a:t>pro provozovatele podle zákona č. 224/2015 Sb. a pro zaměstnavatele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altLang="cs-CZ" sz="2400" b="1" dirty="0"/>
              <a:t>Metodický materiál </a:t>
            </a:r>
            <a:r>
              <a:rPr lang="cs-CZ" altLang="cs-CZ" sz="2400" b="1" i="1" dirty="0"/>
              <a:t>Posouzení vlivu lidského činitele na objekt v souvislosti s relevantními zdroji rizik</a:t>
            </a:r>
            <a:r>
              <a:rPr lang="cs-CZ" altLang="cs-CZ" sz="2400" b="1" dirty="0"/>
              <a:t> </a:t>
            </a:r>
            <a:r>
              <a:rPr lang="cs-CZ" altLang="cs-CZ" sz="2400" b="1" i="1" dirty="0"/>
              <a:t>pro provozovatele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chemeClr val="accent1"/>
                </a:solidFill>
              </a:rPr>
              <a:t>v návaznosti na zákon č. 224/2015 Sb. a vyhlášku č. 227/2015 Sb.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cs-CZ" altLang="cs-CZ" sz="2400" b="1" dirty="0"/>
              <a:t>Metodický materiál pro optimalizaci činnosti lidského činitele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chemeClr val="accent1"/>
                </a:solidFill>
              </a:rPr>
              <a:t>v návaznosti na zákonnou povinnost zaměstnavatelů vyhledávat a hodnotit rizika na pracovišti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l-PL" altLang="cs-CZ" sz="2400" b="1" dirty="0"/>
              <a:t>Příručka pro zaměstnavatele </a:t>
            </a:r>
            <a:r>
              <a:rPr lang="pl-PL" altLang="cs-CZ" sz="2400" b="1" i="1" dirty="0"/>
              <a:t>Kultura bezpečnosti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altLang="cs-CZ" sz="2000" dirty="0">
                <a:solidFill>
                  <a:schemeClr val="accent1"/>
                </a:solidFill>
              </a:rPr>
              <a:t>zaměření na důležitý aspekt spolehlivosti lidského činitele, doplněna o příklady praktických nástrojů pro rozvoj oblasti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altLang="cs-CZ" sz="2400" b="1" dirty="0">
                <a:solidFill>
                  <a:schemeClr val="accent1"/>
                </a:solidFill>
              </a:rPr>
              <a:t>Materiály budou doplněné sadami checklistů.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altLang="cs-CZ" sz="2400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0DC44758-9DEB-A549-1932-CBAD6D87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0237C70-9628-4801-ED71-AB21AA913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11EE232-A6E9-8952-5FBA-02BC5CD7E869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A0E1F1C2-2427-C4BB-EF35-986A78E223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0A991CBD-A00A-A943-5E24-E60AB11381AE}"/>
              </a:ext>
            </a:extLst>
          </p:cNvPr>
          <p:cNvSpPr/>
          <p:nvPr/>
        </p:nvSpPr>
        <p:spPr>
          <a:xfrm>
            <a:off x="332509" y="1500995"/>
            <a:ext cx="609600" cy="37869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47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AFB420-15B3-9AFC-BC81-5257B902B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9AD987F-A777-0A77-AEFA-0CB9C4370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891396"/>
          </a:xfrm>
        </p:spPr>
        <p:txBody>
          <a:bodyPr>
            <a:noAutofit/>
          </a:bodyPr>
          <a:lstStyle/>
          <a:p>
            <a:r>
              <a:rPr lang="cs-CZ" altLang="cs-CZ" sz="2800" b="1" dirty="0"/>
              <a:t>Výsledky projektu</a:t>
            </a:r>
            <a:br>
              <a:rPr lang="cs-CZ" altLang="cs-CZ" sz="2800" b="1" dirty="0"/>
            </a:br>
            <a:r>
              <a:rPr lang="cs-CZ" altLang="cs-CZ" sz="2800" b="1" dirty="0"/>
              <a:t>z oblasti spolehlivosti lidského činitele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ADBD292-CC8B-9248-4E0C-4C3D5EEAA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932" y="1869897"/>
            <a:ext cx="9316888" cy="417146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altLang="cs-CZ" sz="2400" b="1" cap="all" dirty="0">
                <a:solidFill>
                  <a:schemeClr val="accent1"/>
                </a:solidFill>
              </a:rPr>
              <a:t>Checklisty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l-PL" altLang="cs-CZ" sz="2300" b="1" dirty="0"/>
              <a:t>zaměřené např. na organizační opatření, </a:t>
            </a:r>
            <a:r>
              <a:rPr lang="cs-CZ" sz="2300" b="1" dirty="0"/>
              <a:t>technická opatření, kulturu bezpečnosti, kritické pracovní pozice, psychosociální rizika, osobnostní determinanty…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l-PL" altLang="cs-CZ" sz="2300" b="1" dirty="0"/>
              <a:t>část z nich připravována ve spolupráci se zástupci provozovatelů s vysoce profesionálním přístupem v oblasti řízení lidských zdrojů a bezpečných postupů </a:t>
            </a:r>
          </a:p>
          <a:p>
            <a:pPr lvl="2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300" b="1" dirty="0"/>
              <a:t>Explosia Pardubice</a:t>
            </a:r>
          </a:p>
          <a:p>
            <a:pPr lvl="2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300" b="1" dirty="0"/>
              <a:t>ORLEN Unipetrol RPA Litvínov</a:t>
            </a:r>
          </a:p>
          <a:p>
            <a:pPr lvl="2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300" b="1" dirty="0"/>
              <a:t>ORLEN Unipetrol Doprava Litínov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solidFill>
                  <a:schemeClr val="accent1"/>
                </a:solidFill>
              </a:rPr>
              <a:t>Výsledky projektu budou na začátku roku 2025 dostupné na webu veřejné výzkumné instituce v archivu řešených projektů a v rubrice </a:t>
            </a:r>
            <a:r>
              <a:rPr lang="cs-CZ" sz="2400" b="1" i="1" dirty="0">
                <a:solidFill>
                  <a:schemeClr val="accent1"/>
                </a:solidFill>
              </a:rPr>
              <a:t>Prevence závažných havárií</a:t>
            </a:r>
            <a:r>
              <a:rPr lang="cs-CZ" sz="2400" b="1" dirty="0">
                <a:solidFill>
                  <a:schemeClr val="accent1"/>
                </a:solidFill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l-PL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l-PL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l-PL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altLang="cs-CZ" sz="2400" dirty="0"/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EB16E1F7-01C8-C1C5-6AF4-86BF9BF9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366B10-3FC7-30DE-148A-195C4B79B7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442D580-6AFB-5C17-75EF-20C46A1D8F88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44BB7D51-506E-AEBC-4656-005E27BAF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66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0FD3F-E193-8D63-3DD7-A65232C3B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0EFEA56-4B15-89D7-F137-F78FCF0B5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291" y="711199"/>
            <a:ext cx="9747419" cy="1312809"/>
          </a:xfrm>
        </p:spPr>
        <p:txBody>
          <a:bodyPr>
            <a:noAutofit/>
          </a:bodyPr>
          <a:lstStyle/>
          <a:p>
            <a:r>
              <a:rPr lang="cs-CZ" altLang="cs-CZ" sz="2400" b="1" dirty="0"/>
              <a:t>Nové téma k řešení</a:t>
            </a:r>
            <a:br>
              <a:rPr lang="cs-CZ" altLang="cs-CZ" sz="2400" b="1" dirty="0"/>
            </a:br>
            <a:r>
              <a:rPr lang="cs-CZ" altLang="cs-CZ" sz="2400" b="1" u="sng" dirty="0"/>
              <a:t>Výkonnostní indikátory</a:t>
            </a:r>
            <a:r>
              <a:rPr lang="cs-CZ" altLang="cs-CZ" sz="2400" b="1" dirty="0"/>
              <a:t> v oblasti bezpečnosti pracovního prostředí při nakládání s nebezpečnými chemickými látkami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188E56B-92A7-A852-179F-86928DBBB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932" y="2167848"/>
            <a:ext cx="9974434" cy="419807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</a:rPr>
              <a:t>výběr výkonnostních indikátorů k předcházení nejčastějším příčinám nehod / pracovních úrazů / havárií 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pomůcka ke sledování výkonnosti systému řízení bezpečnosti v reálném čase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identifikování problémů / slabých míst a přijetí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</a:rPr>
              <a:t>nápravných opatření v předstihu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</a:rPr>
              <a:t>snazší orientace v problematice implementace indikátorů bezpečnosti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000" b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Výsledek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</a:rPr>
              <a:t> -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</a:rPr>
              <a:t>soubor průběžných a cílových indikátorů pro měření/sledování výkonnosti v oblasti bezpečnosti pro široké spektrum činností při nakládání s NCHL, který může přispět ke snižování počtu nežádoucích událostí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68B0BB5E-A6E3-D18C-2E55-03FABAC8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201006-B4C8-FA7A-8B67-E27B76367A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FF18ECA-A812-12BA-6258-BCE13C35A3C8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F6DF4000-A353-2358-985C-5DDAB297D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58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D88DF-2E00-CC9D-187A-D1AB3113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B0A9812-1675-2355-F5E7-A619C9F42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291" y="609600"/>
            <a:ext cx="8796127" cy="589110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Vybrané nové požadavky vyhlášky č. 227/2015 Sb.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45BF853-1ACA-2805-0519-C3B21AC4E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932" y="1746606"/>
            <a:ext cx="9807992" cy="396839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1900" b="1" dirty="0"/>
              <a:t>o náležitostech bezpečnostní dokumentace a rozsahu informací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b="1" dirty="0"/>
              <a:t>poskytovaných zpracovateli posudku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dirty="0"/>
              <a:t>(</a:t>
            </a:r>
            <a:r>
              <a:rPr lang="cs-CZ" altLang="cs-CZ" sz="1900" b="1" dirty="0">
                <a:solidFill>
                  <a:schemeClr val="accent1"/>
                </a:solidFill>
              </a:rPr>
              <a:t>změněna vyhláškou č. 244/2023 Sb. s účinností od </a:t>
            </a:r>
            <a:r>
              <a:rPr lang="cs-CZ" altLang="cs-CZ" sz="1900" b="1" dirty="0">
                <a:solidFill>
                  <a:srgbClr val="FF0000"/>
                </a:solidFill>
              </a:rPr>
              <a:t>23. 8. 2023</a:t>
            </a:r>
            <a:r>
              <a:rPr lang="cs-CZ" altLang="cs-CZ" sz="19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Poučení z přezkumu dřívějších havárií</a:t>
            </a:r>
            <a:endParaRPr lang="cs-CZ" altLang="cs-CZ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b="1" dirty="0" err="1"/>
              <a:t>NaTech</a:t>
            </a:r>
            <a:r>
              <a:rPr lang="cs-CZ" sz="2400" b="1" dirty="0"/>
              <a:t> rizika</a:t>
            </a:r>
          </a:p>
        </p:txBody>
      </p:sp>
      <p:sp>
        <p:nvSpPr>
          <p:cNvPr id="33796" name="Zástupný symbol pro číslo snímku 1">
            <a:extLst>
              <a:ext uri="{FF2B5EF4-FFF2-40B4-BE49-F238E27FC236}">
                <a16:creationId xmlns:a16="http://schemas.microsoft.com/office/drawing/2014/main" id="{486EBC9F-193D-02C0-EC6E-636E2EB1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CFA53E-28AD-7FAE-404D-AC180188B0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7D5619F-99C9-F0FC-4D3A-94CE54CBB5AD}"/>
              </a:ext>
            </a:extLst>
          </p:cNvPr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  <a:extLst>
              <a:ext uri="{FF2B5EF4-FFF2-40B4-BE49-F238E27FC236}">
                <a16:creationId xmlns:a16="http://schemas.microsoft.com/office/drawing/2014/main" id="{BFA93DB5-F89B-7530-8921-20D03AD32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 descr="P1000452">
            <a:extLst>
              <a:ext uri="{FF2B5EF4-FFF2-40B4-BE49-F238E27FC236}">
                <a16:creationId xmlns:a16="http://schemas.microsoft.com/office/drawing/2014/main" id="{F4379076-33EE-61A1-2879-4FA6B247D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96" y="3429000"/>
            <a:ext cx="3348795" cy="2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79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293" y="609600"/>
            <a:ext cx="8796126" cy="891396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/>
              <a:t>Poučení z přezkumu dřívějších havárií</a:t>
            </a:r>
            <a:endParaRPr lang="cs-CZ" altLang="cs-CZ" sz="28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292" y="1152939"/>
            <a:ext cx="9467272" cy="52535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200" b="1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/>
              <a:t>§ 3 (k § 10 odst. 6 zákona o PZH)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u="sng" dirty="0"/>
              <a:t>Náležitosti obsahu bezpečnostního programu</a:t>
            </a:r>
            <a:r>
              <a:rPr lang="cs-CZ" sz="2200" b="1" dirty="0"/>
              <a:t> a jeho struktura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200" dirty="0"/>
              <a:t>(1) Základní informace o objektu zahrnují identifikační údaje o provozovateli a objektu, identifikační údaje o právnické nebo fyzické osobě podílející se na vypracování bezpečnostního programu, údaje o činnosti a zaměstnancích, </a:t>
            </a:r>
            <a:r>
              <a:rPr lang="cs-CZ" sz="2200" b="1" dirty="0">
                <a:solidFill>
                  <a:schemeClr val="accent1"/>
                </a:solidFill>
              </a:rPr>
              <a:t>přezkum veřejně dostupných ověřených informací o dřívějších haváriích a nehodách se stejnými látkami a postupy, jaké jsou používány v objektu, zohlednění získaných relevantních zkušeností a přímý odkaz na popis konkrétních opatření, která jsou přijata k zabránění takovému typu havárií a popis objektu.</a:t>
            </a:r>
            <a:endParaRPr lang="cs-CZ" sz="22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/>
              <a:t>§ 6 </a:t>
            </a:r>
            <a:r>
              <a:rPr lang="cs-CZ" sz="2200" b="1" u="sng" dirty="0"/>
              <a:t>Náležitosti obsahu bezpečnostní zprávy</a:t>
            </a:r>
            <a:r>
              <a:rPr lang="cs-CZ" sz="2200" b="1" dirty="0"/>
              <a:t> – </a:t>
            </a:r>
            <a:r>
              <a:rPr lang="cs-CZ" sz="2200" dirty="0"/>
              <a:t>jen odkaz na přílohu č. 5 k vyhlášce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/>
              <a:t>+ konkrétněji v příslušných </a:t>
            </a:r>
            <a:r>
              <a:rPr lang="cs-CZ" sz="2000" b="1" dirty="0">
                <a:solidFill>
                  <a:schemeClr val="accent1"/>
                </a:solidFill>
              </a:rPr>
              <a:t>přílohách č. 3 a č. 5 </a:t>
            </a:r>
            <a:r>
              <a:rPr lang="cs-CZ" sz="2000" dirty="0"/>
              <a:t>k vyhlášce 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E0B73424-D263-06FC-3A30-846EBD68B0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8" t="8761" r="398" b="-4673"/>
          <a:stretch/>
        </p:blipFill>
        <p:spPr bwMode="auto">
          <a:xfrm>
            <a:off x="8617455" y="379399"/>
            <a:ext cx="3220510" cy="201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034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511" y="609600"/>
            <a:ext cx="8598907" cy="891396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Požadavek v bezpečnostním programu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511" y="1293091"/>
            <a:ext cx="9759579" cy="51133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Příloha 3 Náležitosti obsahu bezpečnostního programu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cap="all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Část I. Základní informace o objektu a zařízení</a:t>
            </a:r>
            <a:endParaRPr lang="cs-CZ" sz="2000" b="1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1"/>
                </a:solidFill>
              </a:rPr>
              <a:t>nový bod 5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/>
              <a:t>5. Poučení z přezkumu dřívějších havárií a nehod se stejnými látkami a postupy, jaké jsou používány v objektu, které se staly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a)</a:t>
            </a:r>
            <a:r>
              <a:rPr lang="cs-CZ" sz="2000" dirty="0"/>
              <a:t> v objektech provozovatele,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b)</a:t>
            </a:r>
            <a:r>
              <a:rPr lang="cs-CZ" sz="2000" dirty="0"/>
              <a:t> na území České republiky v posledních 15 letech 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c)</a:t>
            </a:r>
            <a:r>
              <a:rPr lang="cs-CZ" sz="2000" dirty="0"/>
              <a:t> na území ostatních členských států Evropské unie v posledních 15 letech,</a:t>
            </a:r>
          </a:p>
          <a:p>
            <a:r>
              <a:rPr lang="cs-CZ" sz="2000" dirty="0"/>
              <a:t>a zohlednění získaných relevantních zkušeností a přímý odkaz na konkrétní opatření, která jsou přijata k zabránění takovému typu havárií.</a:t>
            </a:r>
            <a:endParaRPr lang="cs-CZ" altLang="cs-CZ" sz="20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800" dirty="0"/>
          </a:p>
        </p:txBody>
      </p:sp>
      <p:sp>
        <p:nvSpPr>
          <p:cNvPr id="33796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ABD0C9-0AA0-47AF-A379-2D9B1E13927A}" type="slidenum">
              <a:rPr lang="cs-CZ" altLang="cs-CZ" sz="900">
                <a:solidFill>
                  <a:schemeClr val="accent1"/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900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24" y="6365923"/>
            <a:ext cx="627695" cy="39734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904591" y="6297939"/>
            <a:ext cx="145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b="1" dirty="0">
                <a:solidFill>
                  <a:srgbClr val="265E39"/>
                </a:solidFill>
              </a:rPr>
              <a:t>Výzkumný ústav </a:t>
            </a:r>
            <a:br>
              <a:rPr lang="cs-CZ" sz="700" b="1" dirty="0">
                <a:solidFill>
                  <a:srgbClr val="265E39"/>
                </a:solidFill>
              </a:rPr>
            </a:br>
            <a:r>
              <a:rPr lang="cs-CZ" sz="700" b="1" dirty="0">
                <a:solidFill>
                  <a:srgbClr val="265E39"/>
                </a:solidFill>
              </a:rPr>
              <a:t>bezpečnosti práce, v. v. i.</a:t>
            </a:r>
          </a:p>
          <a:p>
            <a:r>
              <a:rPr lang="cs-CZ" sz="700" dirty="0">
                <a:solidFill>
                  <a:srgbClr val="265E39"/>
                </a:solidFill>
              </a:rPr>
              <a:t>www.vubp.cz </a:t>
            </a:r>
            <a:br>
              <a:rPr lang="cs-CZ" sz="700" dirty="0">
                <a:solidFill>
                  <a:srgbClr val="265E39"/>
                </a:solidFill>
              </a:rPr>
            </a:br>
            <a:r>
              <a:rPr lang="cs-CZ" sz="700" dirty="0">
                <a:solidFill>
                  <a:srgbClr val="265E39"/>
                </a:solidFill>
              </a:rPr>
              <a:t>www.bozpinfo.cz</a:t>
            </a:r>
          </a:p>
        </p:txBody>
      </p:sp>
      <p:pic>
        <p:nvPicPr>
          <p:cNvPr id="8" name="Picture 1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710" y="6343649"/>
            <a:ext cx="717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90485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-vubp" id="{9C4E8E18-03C7-47F7-81BB-D44B6BBE69CA}" vid="{4FAB57F7-855C-4811-B6FA-38CD3AF2FA9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F272B97A54FE4AB160C2FE90F15734" ma:contentTypeVersion="13" ma:contentTypeDescription="Vytvoří nový dokument" ma:contentTypeScope="" ma:versionID="c53cc544ff6368a9454a2ebd06b6b586">
  <xsd:schema xmlns:xsd="http://www.w3.org/2001/XMLSchema" xmlns:xs="http://www.w3.org/2001/XMLSchema" xmlns:p="http://schemas.microsoft.com/office/2006/metadata/properties" xmlns:ns2="64b660fb-1933-48d9-8623-2d8cff15aa45" xmlns:ns3="bb530b19-209f-4bd7-a3c5-fa3b24f4b9d5" targetNamespace="http://schemas.microsoft.com/office/2006/metadata/properties" ma:root="true" ma:fieldsID="32183d836e2991097c5e0b3538e115f0" ns2:_="" ns3:_="">
    <xsd:import namespace="64b660fb-1933-48d9-8623-2d8cff15aa45"/>
    <xsd:import namespace="bb530b19-209f-4bd7-a3c5-fa3b24f4b9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660fb-1933-48d9-8623-2d8cff15aa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416d5b17-362a-4806-a8d2-31fa892a01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30b19-209f-4bd7-a3c5-fa3b24f4b9d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7a739ef-20b8-4778-b661-20538e38b2e2}" ma:internalName="TaxCatchAll" ma:showField="CatchAllData" ma:web="bb530b19-209f-4bd7-a3c5-fa3b24f4b9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b530b19-209f-4bd7-a3c5-fa3b24f4b9d5" xsi:nil="true"/>
    <lcf76f155ced4ddcb4097134ff3c332f xmlns="64b660fb-1933-48d9-8623-2d8cff15aa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7D8AE07-DE07-4B25-BB85-3D73136723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68D31-E80B-41D0-8D87-581C184D0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660fb-1933-48d9-8623-2d8cff15aa45"/>
    <ds:schemaRef ds:uri="bb530b19-209f-4bd7-a3c5-fa3b24f4b9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58D203-029A-4446-8DFC-C83429230F06}">
  <ds:schemaRefs>
    <ds:schemaRef ds:uri="http://schemas.microsoft.com/office/2006/metadata/properties"/>
    <ds:schemaRef ds:uri="http://schemas.microsoft.com/office/infopath/2007/PartnerControls"/>
    <ds:schemaRef ds:uri="bb530b19-209f-4bd7-a3c5-fa3b24f4b9d5"/>
    <ds:schemaRef ds:uri="64b660fb-1933-48d9-8623-2d8cff15aa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6082</TotalTime>
  <Words>2385</Words>
  <Application>Microsoft Office PowerPoint</Application>
  <PresentationFormat>Širokoúhlá obrazovka</PresentationFormat>
  <Paragraphs>234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Aptos</vt:lpstr>
      <vt:lpstr>Arial</vt:lpstr>
      <vt:lpstr>Calibri</vt:lpstr>
      <vt:lpstr>Symbol</vt:lpstr>
      <vt:lpstr>Times New Roman</vt:lpstr>
      <vt:lpstr>Trebuchet MS</vt:lpstr>
      <vt:lpstr>Wingdings</vt:lpstr>
      <vt:lpstr>Wingdings 3</vt:lpstr>
      <vt:lpstr>Faseta</vt:lpstr>
      <vt:lpstr>    Aktuální informace o činnosti  Odborného pracoviště pro prevenci závažných havárií Výzkumného ústavu bezpečnosti práce, v. v. i.     </vt:lpstr>
      <vt:lpstr>Prezentace aplikace PowerPoint</vt:lpstr>
      <vt:lpstr>Výsledky projektu z oblasti spolehlivosti lidského činitele</vt:lpstr>
      <vt:lpstr>Výsledky projektu z oblasti spolehlivosti lidského činitele</vt:lpstr>
      <vt:lpstr>Výsledky projektu z oblasti spolehlivosti lidského činitele</vt:lpstr>
      <vt:lpstr>Nové téma k řešení Výkonnostní indikátory v oblasti bezpečnosti pracovního prostředí při nakládání s nebezpečnými chemickými látkami </vt:lpstr>
      <vt:lpstr>Vybrané nové požadavky vyhlášky č. 227/2015 Sb.</vt:lpstr>
      <vt:lpstr>Poučení z přezkumu dřívějších havárií</vt:lpstr>
      <vt:lpstr>Požadavek v bezpečnostním programu</vt:lpstr>
      <vt:lpstr>Požadavek v bezpečnostní zprávě</vt:lpstr>
      <vt:lpstr>Metodický pokyn k Poučení z dřívějších havárií, MŽP </vt:lpstr>
      <vt:lpstr>Přístup zpracovatele posudku</vt:lpstr>
      <vt:lpstr>„Ideální“ stav</vt:lpstr>
      <vt:lpstr>NaTech rizika - přírodní jevy, které mohou způsobit závažnou havárii nebo zhoršit její průběh </vt:lpstr>
      <vt:lpstr>Požadavek v bezpečnostním programu</vt:lpstr>
      <vt:lpstr>Požadavek v bezpečnostní zprávě</vt:lpstr>
      <vt:lpstr>Metodický pokyn MŽP pro určení NaTech rizik  podle zákona o prevenci závažných havárií  způsobených nebezpečnými chemickými látkami   </vt:lpstr>
      <vt:lpstr>Přístup zpracovatele posudku</vt:lpstr>
      <vt:lpstr>Přístup zpracovatele posudku</vt:lpstr>
      <vt:lpstr>Připravované organizační změny ve VÚBP, v. v. 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Pražáková Martina</dc:creator>
  <cp:keywords/>
  <cp:lastModifiedBy>Pražáková Martina</cp:lastModifiedBy>
  <cp:revision>497</cp:revision>
  <cp:lastPrinted>2018-10-03T12:54:42Z</cp:lastPrinted>
  <dcterms:created xsi:type="dcterms:W3CDTF">2018-05-21T11:27:17Z</dcterms:created>
  <dcterms:modified xsi:type="dcterms:W3CDTF">2024-11-13T08:29:20Z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  <property fmtid="{D5CDD505-2E9C-101B-9397-08002B2CF9AE}" pid="3" name="ContentTypeId">
    <vt:lpwstr>0x010100EAF272B97A54FE4AB160C2FE90F15734</vt:lpwstr>
  </property>
  <property fmtid="{D5CDD505-2E9C-101B-9397-08002B2CF9AE}" pid="4" name="Order">
    <vt:r8>1570600</vt:r8>
  </property>
</Properties>
</file>