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3"/>
  </p:notesMasterIdLst>
  <p:sldIdLst>
    <p:sldId id="261" r:id="rId2"/>
    <p:sldId id="374" r:id="rId3"/>
    <p:sldId id="379" r:id="rId4"/>
    <p:sldId id="378" r:id="rId5"/>
    <p:sldId id="373" r:id="rId6"/>
    <p:sldId id="380" r:id="rId7"/>
    <p:sldId id="387" r:id="rId8"/>
    <p:sldId id="370" r:id="rId9"/>
    <p:sldId id="377" r:id="rId10"/>
    <p:sldId id="376" r:id="rId11"/>
    <p:sldId id="356" r:id="rId12"/>
    <p:sldId id="363" r:id="rId13"/>
    <p:sldId id="384" r:id="rId14"/>
    <p:sldId id="385" r:id="rId15"/>
    <p:sldId id="383" r:id="rId16"/>
    <p:sldId id="386" r:id="rId17"/>
    <p:sldId id="381" r:id="rId18"/>
    <p:sldId id="392" r:id="rId19"/>
    <p:sldId id="391" r:id="rId20"/>
    <p:sldId id="357" r:id="rId21"/>
    <p:sldId id="358" r:id="rId22"/>
    <p:sldId id="359" r:id="rId23"/>
    <p:sldId id="360" r:id="rId24"/>
    <p:sldId id="361" r:id="rId25"/>
    <p:sldId id="388" r:id="rId26"/>
    <p:sldId id="389" r:id="rId27"/>
    <p:sldId id="390" r:id="rId28"/>
    <p:sldId id="342" r:id="rId29"/>
    <p:sldId id="394" r:id="rId30"/>
    <p:sldId id="393" r:id="rId31"/>
    <p:sldId id="346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2142"/>
    <a:srgbClr val="E0AD12"/>
    <a:srgbClr val="1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C37930-4B71-404A-ACB6-8568F4FD7900}" v="1" dt="2024-11-12T13:55:57.1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man David - GŘ HZS ČR" userId="39801c84-0ccc-4561-a97a-35a4aeca2b04" providerId="ADAL" clId="{F0C37930-4B71-404A-ACB6-8568F4FD7900}"/>
    <pc:docChg chg="undo redo custSel addSld modSld sldOrd">
      <pc:chgData name="Patrman David - GŘ HZS ČR" userId="39801c84-0ccc-4561-a97a-35a4aeca2b04" providerId="ADAL" clId="{F0C37930-4B71-404A-ACB6-8568F4FD7900}" dt="2024-11-12T14:16:17.473" v="284" actId="20577"/>
      <pc:docMkLst>
        <pc:docMk/>
      </pc:docMkLst>
      <pc:sldChg chg="modSp mod">
        <pc:chgData name="Patrman David - GŘ HZS ČR" userId="39801c84-0ccc-4561-a97a-35a4aeca2b04" providerId="ADAL" clId="{F0C37930-4B71-404A-ACB6-8568F4FD7900}" dt="2024-11-12T13:54:34.514" v="45" actId="403"/>
        <pc:sldMkLst>
          <pc:docMk/>
          <pc:sldMk cId="79599413" sldId="261"/>
        </pc:sldMkLst>
        <pc:spChg chg="mod">
          <ac:chgData name="Patrman David - GŘ HZS ČR" userId="39801c84-0ccc-4561-a97a-35a4aeca2b04" providerId="ADAL" clId="{F0C37930-4B71-404A-ACB6-8568F4FD7900}" dt="2024-11-12T13:54:26.641" v="42" actId="1076"/>
          <ac:spMkLst>
            <pc:docMk/>
            <pc:sldMk cId="79599413" sldId="261"/>
            <ac:spMk id="5" creationId="{00000000-0000-0000-0000-000000000000}"/>
          </ac:spMkLst>
        </pc:spChg>
        <pc:spChg chg="mod">
          <ac:chgData name="Patrman David - GŘ HZS ČR" userId="39801c84-0ccc-4561-a97a-35a4aeca2b04" providerId="ADAL" clId="{F0C37930-4B71-404A-ACB6-8568F4FD7900}" dt="2024-11-12T13:54:34.514" v="45" actId="403"/>
          <ac:spMkLst>
            <pc:docMk/>
            <pc:sldMk cId="79599413" sldId="261"/>
            <ac:spMk id="8" creationId="{00000000-0000-0000-0000-000000000000}"/>
          </ac:spMkLst>
        </pc:spChg>
      </pc:sldChg>
      <pc:sldChg chg="modSp mod">
        <pc:chgData name="Patrman David - GŘ HZS ČR" userId="39801c84-0ccc-4561-a97a-35a4aeca2b04" providerId="ADAL" clId="{F0C37930-4B71-404A-ACB6-8568F4FD7900}" dt="2024-11-12T13:55:32.895" v="73" actId="20577"/>
        <pc:sldMkLst>
          <pc:docMk/>
          <pc:sldMk cId="3725708878" sldId="342"/>
        </pc:sldMkLst>
        <pc:spChg chg="mod">
          <ac:chgData name="Patrman David - GŘ HZS ČR" userId="39801c84-0ccc-4561-a97a-35a4aeca2b04" providerId="ADAL" clId="{F0C37930-4B71-404A-ACB6-8568F4FD7900}" dt="2024-11-12T13:55:32.895" v="73" actId="20577"/>
          <ac:spMkLst>
            <pc:docMk/>
            <pc:sldMk cId="3725708878" sldId="342"/>
            <ac:spMk id="13" creationId="{00000000-0000-0000-0000-000000000000}"/>
          </ac:spMkLst>
        </pc:spChg>
      </pc:sldChg>
      <pc:sldChg chg="modSp mod">
        <pc:chgData name="Patrman David - GŘ HZS ČR" userId="39801c84-0ccc-4561-a97a-35a4aeca2b04" providerId="ADAL" clId="{F0C37930-4B71-404A-ACB6-8568F4FD7900}" dt="2024-11-12T13:54:48.961" v="47" actId="20577"/>
        <pc:sldMkLst>
          <pc:docMk/>
          <pc:sldMk cId="536184289" sldId="379"/>
        </pc:sldMkLst>
        <pc:spChg chg="mod">
          <ac:chgData name="Patrman David - GŘ HZS ČR" userId="39801c84-0ccc-4561-a97a-35a4aeca2b04" providerId="ADAL" clId="{F0C37930-4B71-404A-ACB6-8568F4FD7900}" dt="2024-11-12T13:54:48.961" v="47" actId="20577"/>
          <ac:spMkLst>
            <pc:docMk/>
            <pc:sldMk cId="536184289" sldId="379"/>
            <ac:spMk id="3" creationId="{861A6A16-9451-5002-6A4C-3093B7DFC74A}"/>
          </ac:spMkLst>
        </pc:spChg>
      </pc:sldChg>
      <pc:sldChg chg="add">
        <pc:chgData name="Patrman David - GŘ HZS ČR" userId="39801c84-0ccc-4561-a97a-35a4aeca2b04" providerId="ADAL" clId="{F0C37930-4B71-404A-ACB6-8568F4FD7900}" dt="2024-11-12T13:55:16.082" v="48" actId="2890"/>
        <pc:sldMkLst>
          <pc:docMk/>
          <pc:sldMk cId="4238885980" sldId="393"/>
        </pc:sldMkLst>
      </pc:sldChg>
      <pc:sldChg chg="modSp add mod ord">
        <pc:chgData name="Patrman David - GŘ HZS ČR" userId="39801c84-0ccc-4561-a97a-35a4aeca2b04" providerId="ADAL" clId="{F0C37930-4B71-404A-ACB6-8568F4FD7900}" dt="2024-11-12T14:16:17.473" v="284" actId="20577"/>
        <pc:sldMkLst>
          <pc:docMk/>
          <pc:sldMk cId="2858469400" sldId="394"/>
        </pc:sldMkLst>
        <pc:spChg chg="mod">
          <ac:chgData name="Patrman David - GŘ HZS ČR" userId="39801c84-0ccc-4561-a97a-35a4aeca2b04" providerId="ADAL" clId="{F0C37930-4B71-404A-ACB6-8568F4FD7900}" dt="2024-11-12T13:58:17.264" v="194" actId="20577"/>
          <ac:spMkLst>
            <pc:docMk/>
            <pc:sldMk cId="2858469400" sldId="394"/>
            <ac:spMk id="2" creationId="{145CB972-D0FA-52EB-59EA-1F0914429B8E}"/>
          </ac:spMkLst>
        </pc:spChg>
        <pc:spChg chg="mod">
          <ac:chgData name="Patrman David - GŘ HZS ČR" userId="39801c84-0ccc-4561-a97a-35a4aeca2b04" providerId="ADAL" clId="{F0C37930-4B71-404A-ACB6-8568F4FD7900}" dt="2024-11-12T14:16:17.473" v="284" actId="20577"/>
          <ac:spMkLst>
            <pc:docMk/>
            <pc:sldMk cId="2858469400" sldId="394"/>
            <ac:spMk id="3" creationId="{B592A437-AE59-C3D6-FD2E-72791327709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C0FD2E-2413-4A16-992D-E0B14F5874F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D87259D-70CE-4A24-A727-24DD77817CA0}">
      <dgm:prSet phldrT="[Text]"/>
      <dgm:spPr>
        <a:solidFill>
          <a:srgbClr val="E0AD12"/>
        </a:solidFill>
        <a:ln>
          <a:solidFill>
            <a:srgbClr val="142142"/>
          </a:solidFill>
        </a:ln>
      </dgm:spPr>
      <dgm:t>
        <a:bodyPr/>
        <a:lstStyle/>
        <a:p>
          <a:r>
            <a:rPr lang="cs-CZ" b="1">
              <a:solidFill>
                <a:srgbClr val="142142"/>
              </a:solidFill>
            </a:rPr>
            <a:t>2</a:t>
          </a:r>
        </a:p>
      </dgm:t>
    </dgm:pt>
    <dgm:pt modelId="{2AF710A3-9B15-4C39-ADDC-4115C5D7E9C9}" type="parTrans" cxnId="{C3E70767-8030-48FD-B649-33F8C0FD66FE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167B2E53-4D2D-4A2E-8997-B9CDF9ACBAFF}" type="sibTrans" cxnId="{C3E70767-8030-48FD-B649-33F8C0FD66FE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735ACBEE-C33F-4D28-999F-36DEE95C573A}">
      <dgm:prSet phldrT="[Text]" custT="1"/>
      <dgm:spPr>
        <a:ln>
          <a:solidFill>
            <a:srgbClr val="142142"/>
          </a:solidFill>
        </a:ln>
      </dgm:spPr>
      <dgm:t>
        <a:bodyPr/>
        <a:lstStyle/>
        <a:p>
          <a:pPr>
            <a:buNone/>
          </a:pPr>
          <a:r>
            <a:rPr lang="cs-CZ" sz="2200" dirty="0">
              <a:solidFill>
                <a:srgbClr val="142142"/>
              </a:solidFill>
            </a:rPr>
            <a:t>Subjekt KI / gestor posuzuje naplnění kritérií významnosti </a:t>
          </a:r>
        </a:p>
      </dgm:t>
    </dgm:pt>
    <dgm:pt modelId="{D6D1D776-833B-4DE7-94B4-9F8A1D4A4A88}" type="parTrans" cxnId="{B4D60FB5-E7C7-4A3E-B1AE-2D854B2DD261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1BAC8A64-4A1D-463B-B953-F27FA0B3D87C}" type="sibTrans" cxnId="{B4D60FB5-E7C7-4A3E-B1AE-2D854B2DD261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BC1EEAFF-6860-46D0-8498-2F1B1766B477}">
      <dgm:prSet phldrT="[Text]"/>
      <dgm:spPr>
        <a:solidFill>
          <a:srgbClr val="E0AD12"/>
        </a:solidFill>
        <a:ln>
          <a:solidFill>
            <a:srgbClr val="142142"/>
          </a:solidFill>
        </a:ln>
      </dgm:spPr>
      <dgm:t>
        <a:bodyPr/>
        <a:lstStyle/>
        <a:p>
          <a:r>
            <a:rPr lang="cs-CZ" b="1">
              <a:solidFill>
                <a:srgbClr val="142142"/>
              </a:solidFill>
            </a:rPr>
            <a:t>3</a:t>
          </a:r>
        </a:p>
      </dgm:t>
    </dgm:pt>
    <dgm:pt modelId="{7C90322B-38A8-41D3-B792-7D7F2E17E334}" type="parTrans" cxnId="{3A9A9632-84B5-426B-944C-0E606FA4A72B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A54A7F79-A9EA-4902-BAC6-41AFA035EB46}" type="sibTrans" cxnId="{3A9A9632-84B5-426B-944C-0E606FA4A72B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BB0D715A-747E-4AA9-B344-8A05066CE92C}">
      <dgm:prSet phldrT="[Text]" custT="1"/>
      <dgm:spPr>
        <a:ln>
          <a:solidFill>
            <a:srgbClr val="142142"/>
          </a:solidFill>
        </a:ln>
      </dgm:spPr>
      <dgm:t>
        <a:bodyPr/>
        <a:lstStyle/>
        <a:p>
          <a:pPr marL="0" indent="0">
            <a:buNone/>
          </a:pPr>
          <a:r>
            <a:rPr lang="cs-CZ" sz="2200" dirty="0">
              <a:solidFill>
                <a:srgbClr val="142142"/>
              </a:solidFill>
            </a:rPr>
            <a:t>Subjekt KI / gestor zadává informace do Portálu KI   </a:t>
          </a:r>
        </a:p>
      </dgm:t>
    </dgm:pt>
    <dgm:pt modelId="{6EE8E744-E61A-4390-B362-0EA18BA12F62}" type="parTrans" cxnId="{F5177C50-72B5-424B-A751-BC9322BA9B32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94040123-379C-445A-BD1E-03CA96619A0E}" type="sibTrans" cxnId="{F5177C50-72B5-424B-A751-BC9322BA9B32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52BA6059-474B-4C92-A9FE-DF15E7321294}">
      <dgm:prSet phldrT="[Text]"/>
      <dgm:spPr>
        <a:solidFill>
          <a:srgbClr val="E0AD12"/>
        </a:solidFill>
        <a:ln>
          <a:solidFill>
            <a:srgbClr val="142142"/>
          </a:solidFill>
        </a:ln>
      </dgm:spPr>
      <dgm:t>
        <a:bodyPr/>
        <a:lstStyle/>
        <a:p>
          <a:r>
            <a:rPr lang="cs-CZ" b="1">
              <a:solidFill>
                <a:srgbClr val="142142"/>
              </a:solidFill>
            </a:rPr>
            <a:t>4</a:t>
          </a:r>
        </a:p>
      </dgm:t>
    </dgm:pt>
    <dgm:pt modelId="{97CCAE0B-77AB-49E1-8F98-F58DF7B48D27}" type="parTrans" cxnId="{E7EBB20B-4EA6-46DA-91CA-55460F2FDA2F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196F3ED1-4D76-4CB8-8C1D-D5816C42D24A}" type="sibTrans" cxnId="{E7EBB20B-4EA6-46DA-91CA-55460F2FDA2F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299C83F1-B631-4697-9805-F705C4AD7FF1}">
      <dgm:prSet phldrT="[Text]" custT="1"/>
      <dgm:spPr>
        <a:ln>
          <a:solidFill>
            <a:srgbClr val="142142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200" dirty="0">
              <a:solidFill>
                <a:srgbClr val="142142"/>
              </a:solidFill>
            </a:rPr>
            <a:t>Gestor předává informaci MV </a:t>
          </a:r>
        </a:p>
      </dgm:t>
    </dgm:pt>
    <dgm:pt modelId="{6FC66483-F3FC-4F07-B236-29C2B1D5442C}" type="parTrans" cxnId="{B7FD8D31-6AF1-4E7F-8753-F27F48A680D1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052135F7-E31B-4D3D-ABBA-7942249547F8}" type="sibTrans" cxnId="{B7FD8D31-6AF1-4E7F-8753-F27F48A680D1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F8F02430-3996-49A0-B9B0-1294BD8A2DAF}">
      <dgm:prSet/>
      <dgm:spPr>
        <a:solidFill>
          <a:srgbClr val="E0AD12"/>
        </a:solidFill>
        <a:ln>
          <a:solidFill>
            <a:srgbClr val="142142"/>
          </a:solidFill>
        </a:ln>
      </dgm:spPr>
      <dgm:t>
        <a:bodyPr/>
        <a:lstStyle/>
        <a:p>
          <a:r>
            <a:rPr lang="cs-CZ" b="1">
              <a:solidFill>
                <a:srgbClr val="142142"/>
              </a:solidFill>
            </a:rPr>
            <a:t>5</a:t>
          </a:r>
        </a:p>
      </dgm:t>
    </dgm:pt>
    <dgm:pt modelId="{2110718A-EDAC-4DAE-90FA-6FAB0674B1FF}" type="parTrans" cxnId="{4384DDD4-AF2F-4C10-8EF2-65D9F2A005E5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77C7602C-0A0F-40C8-AAC9-C20895E89A20}" type="sibTrans" cxnId="{4384DDD4-AF2F-4C10-8EF2-65D9F2A005E5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836295D7-C60C-49CB-90FD-F753501C62E4}">
      <dgm:prSet/>
      <dgm:spPr>
        <a:solidFill>
          <a:srgbClr val="E0AD12"/>
        </a:solidFill>
        <a:ln>
          <a:solidFill>
            <a:srgbClr val="142142"/>
          </a:solidFill>
        </a:ln>
      </dgm:spPr>
      <dgm:t>
        <a:bodyPr/>
        <a:lstStyle/>
        <a:p>
          <a:r>
            <a:rPr lang="cs-CZ" b="1">
              <a:solidFill>
                <a:srgbClr val="142142"/>
              </a:solidFill>
            </a:rPr>
            <a:t>6</a:t>
          </a:r>
        </a:p>
      </dgm:t>
    </dgm:pt>
    <dgm:pt modelId="{1B5F628D-76CC-4C59-9303-D5FECC6E2519}" type="parTrans" cxnId="{9C59CE64-8435-48DB-B998-32B922B2F38E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30679DF2-3629-4B0F-94BB-256BFD9D05AE}" type="sibTrans" cxnId="{9C59CE64-8435-48DB-B998-32B922B2F38E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62A755D3-C138-446D-8A6E-2DEA28A99B96}">
      <dgm:prSet/>
      <dgm:spPr>
        <a:solidFill>
          <a:srgbClr val="E0AD12"/>
        </a:solidFill>
        <a:ln>
          <a:solidFill>
            <a:srgbClr val="142142"/>
          </a:solidFill>
        </a:ln>
      </dgm:spPr>
      <dgm:t>
        <a:bodyPr/>
        <a:lstStyle/>
        <a:p>
          <a:r>
            <a:rPr lang="cs-CZ" b="1">
              <a:solidFill>
                <a:srgbClr val="142142"/>
              </a:solidFill>
            </a:rPr>
            <a:t>7</a:t>
          </a:r>
        </a:p>
      </dgm:t>
    </dgm:pt>
    <dgm:pt modelId="{E405287E-D666-49D6-8CF0-7AC81A6223CB}" type="parTrans" cxnId="{9456AB7B-C1CB-455D-8413-DB1DB575FD39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A909E276-14BA-4A3C-A388-BBAA5E8EE703}" type="sibTrans" cxnId="{9456AB7B-C1CB-455D-8413-DB1DB575FD39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868B6D3C-98BC-46B6-A94C-55C46A67E7DE}">
      <dgm:prSet custT="1"/>
      <dgm:spPr>
        <a:ln>
          <a:solidFill>
            <a:srgbClr val="142142"/>
          </a:solidFill>
        </a:ln>
      </dgm:spPr>
      <dgm:t>
        <a:bodyPr/>
        <a:lstStyle/>
        <a:p>
          <a:pPr>
            <a:buNone/>
          </a:pPr>
          <a:r>
            <a:rPr lang="cs-CZ" sz="2200" dirty="0">
              <a:solidFill>
                <a:srgbClr val="142142"/>
              </a:solidFill>
            </a:rPr>
            <a:t>MV zapisuje subjekt KI na seznam subjektů KI </a:t>
          </a:r>
        </a:p>
      </dgm:t>
    </dgm:pt>
    <dgm:pt modelId="{50AC96A1-7597-4E6C-ADB3-31DCE09A12E0}" type="parTrans" cxnId="{63ACFA0E-8FFA-4D9E-9E06-1441C9AF8E16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E6556D71-5A7D-47D3-B110-98FBF1D1837B}" type="sibTrans" cxnId="{63ACFA0E-8FFA-4D9E-9E06-1441C9AF8E16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33F4A595-40B4-492C-91EF-4B7393BA7010}">
      <dgm:prSet custT="1"/>
      <dgm:spPr>
        <a:ln>
          <a:solidFill>
            <a:srgbClr val="142142"/>
          </a:solidFill>
        </a:ln>
      </dgm:spPr>
      <dgm:t>
        <a:bodyPr/>
        <a:lstStyle/>
        <a:p>
          <a:pPr>
            <a:buNone/>
          </a:pPr>
          <a:r>
            <a:rPr lang="cs-CZ" sz="2200" dirty="0">
              <a:solidFill>
                <a:srgbClr val="142142"/>
              </a:solidFill>
            </a:rPr>
            <a:t>Gestor / MV oficiálně vyrozumívá dotyčný subjekt o tom, že je subjektem KI</a:t>
          </a:r>
        </a:p>
      </dgm:t>
    </dgm:pt>
    <dgm:pt modelId="{E657E1CD-5DA6-47C4-98B6-8DB7879C8990}" type="parTrans" cxnId="{58A92639-1610-40F5-B89B-8EB8DD1E19F4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ED84A1A6-42C1-4F74-A2CF-78D643566B9E}" type="sibTrans" cxnId="{58A92639-1610-40F5-B89B-8EB8DD1E19F4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9D208E02-52EC-4E0D-9F34-27FF49E61AAB}">
      <dgm:prSet custT="1"/>
      <dgm:spPr>
        <a:ln>
          <a:solidFill>
            <a:srgbClr val="142142"/>
          </a:solidFill>
        </a:ln>
      </dgm:spPr>
      <dgm:t>
        <a:bodyPr/>
        <a:lstStyle/>
        <a:p>
          <a:pPr>
            <a:buNone/>
          </a:pPr>
          <a:r>
            <a:rPr lang="cs-CZ" sz="2200" dirty="0">
              <a:solidFill>
                <a:srgbClr val="142142"/>
              </a:solidFill>
            </a:rPr>
            <a:t>Subjektu KI začínají plynout lhůty pro plnění povinností podle zákona</a:t>
          </a:r>
        </a:p>
      </dgm:t>
    </dgm:pt>
    <dgm:pt modelId="{52EDD648-1346-42C4-AD59-40159D437852}" type="parTrans" cxnId="{1F3A1326-0C26-466A-8BB5-E1411FA0B2CC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830568DF-FAE3-4D66-92F6-1A0339FE0F56}" type="sibTrans" cxnId="{1F3A1326-0C26-466A-8BB5-E1411FA0B2CC}">
      <dgm:prSet/>
      <dgm:spPr/>
      <dgm:t>
        <a:bodyPr/>
        <a:lstStyle/>
        <a:p>
          <a:endParaRPr lang="cs-CZ">
            <a:solidFill>
              <a:srgbClr val="142142"/>
            </a:solidFill>
          </a:endParaRPr>
        </a:p>
      </dgm:t>
    </dgm:pt>
    <dgm:pt modelId="{18BD7451-1C19-479A-AB5E-B63B76752BD2}">
      <dgm:prSet/>
      <dgm:spPr>
        <a:solidFill>
          <a:srgbClr val="E0AD12"/>
        </a:solidFill>
        <a:ln>
          <a:solidFill>
            <a:srgbClr val="142142"/>
          </a:solidFill>
        </a:ln>
      </dgm:spPr>
      <dgm:t>
        <a:bodyPr/>
        <a:lstStyle/>
        <a:p>
          <a:r>
            <a:rPr lang="cs-CZ" b="1">
              <a:solidFill>
                <a:srgbClr val="142142"/>
              </a:solidFill>
            </a:rPr>
            <a:t>1</a:t>
          </a:r>
        </a:p>
      </dgm:t>
    </dgm:pt>
    <dgm:pt modelId="{B83A0E64-0813-406E-8DC6-C2C217EFBD75}" type="parTrans" cxnId="{4D7BD726-70E9-4683-8A97-2D2F9C727ADD}">
      <dgm:prSet/>
      <dgm:spPr/>
      <dgm:t>
        <a:bodyPr/>
        <a:lstStyle/>
        <a:p>
          <a:endParaRPr lang="cs-CZ"/>
        </a:p>
      </dgm:t>
    </dgm:pt>
    <dgm:pt modelId="{2448CFE0-98DA-4613-9820-F24E7C5DA8F1}" type="sibTrans" cxnId="{4D7BD726-70E9-4683-8A97-2D2F9C727ADD}">
      <dgm:prSet/>
      <dgm:spPr/>
      <dgm:t>
        <a:bodyPr/>
        <a:lstStyle/>
        <a:p>
          <a:endParaRPr lang="cs-CZ"/>
        </a:p>
      </dgm:t>
    </dgm:pt>
    <dgm:pt modelId="{4AEBCA26-349A-459C-8A56-255A1D4FAA83}">
      <dgm:prSet custT="1"/>
      <dgm:spPr>
        <a:ln>
          <a:solidFill>
            <a:srgbClr val="142142"/>
          </a:solidFill>
        </a:ln>
      </dgm:spPr>
      <dgm:t>
        <a:bodyPr/>
        <a:lstStyle/>
        <a:p>
          <a:pPr>
            <a:buNone/>
          </a:pPr>
          <a:r>
            <a:rPr lang="cs-CZ" sz="2200" dirty="0">
              <a:solidFill>
                <a:srgbClr val="142142"/>
              </a:solidFill>
            </a:rPr>
            <a:t>Zákon (včetně aplikace přechodných ustanovení) a nařízení vlády vstupuje v účinnost</a:t>
          </a:r>
          <a:endParaRPr lang="cs-CZ" sz="2200" dirty="0"/>
        </a:p>
      </dgm:t>
    </dgm:pt>
    <dgm:pt modelId="{8133A7A3-945E-4ED5-BC06-6EC0619D34EA}" type="parTrans" cxnId="{B057972F-FB83-408E-A03A-871848754CBA}">
      <dgm:prSet/>
      <dgm:spPr/>
      <dgm:t>
        <a:bodyPr/>
        <a:lstStyle/>
        <a:p>
          <a:endParaRPr lang="cs-CZ"/>
        </a:p>
      </dgm:t>
    </dgm:pt>
    <dgm:pt modelId="{B45CB22C-36AF-49E7-9BDC-B137F6D87D0A}" type="sibTrans" cxnId="{B057972F-FB83-408E-A03A-871848754CBA}">
      <dgm:prSet/>
      <dgm:spPr/>
      <dgm:t>
        <a:bodyPr/>
        <a:lstStyle/>
        <a:p>
          <a:endParaRPr lang="cs-CZ"/>
        </a:p>
      </dgm:t>
    </dgm:pt>
    <dgm:pt modelId="{C1AEA489-0FF8-4EBA-893C-AA296D0C7B72}" type="pres">
      <dgm:prSet presAssocID="{B0C0FD2E-2413-4A16-992D-E0B14F5874F0}" presName="linearFlow" presStyleCnt="0">
        <dgm:presLayoutVars>
          <dgm:dir/>
          <dgm:animLvl val="lvl"/>
          <dgm:resizeHandles val="exact"/>
        </dgm:presLayoutVars>
      </dgm:prSet>
      <dgm:spPr/>
    </dgm:pt>
    <dgm:pt modelId="{1920C5E9-3C89-41C2-A6ED-70266780FD6A}" type="pres">
      <dgm:prSet presAssocID="{18BD7451-1C19-479A-AB5E-B63B76752BD2}" presName="composite" presStyleCnt="0"/>
      <dgm:spPr/>
    </dgm:pt>
    <dgm:pt modelId="{9FCF1FF9-8975-4066-96B5-DEB3F974774C}" type="pres">
      <dgm:prSet presAssocID="{18BD7451-1C19-479A-AB5E-B63B76752BD2}" presName="parentText" presStyleLbl="alignNode1" presStyleIdx="0" presStyleCnt="7">
        <dgm:presLayoutVars>
          <dgm:chMax val="1"/>
          <dgm:bulletEnabled val="1"/>
        </dgm:presLayoutVars>
      </dgm:prSet>
      <dgm:spPr/>
    </dgm:pt>
    <dgm:pt modelId="{403BCAC0-D1AF-41FF-8792-1F226B074743}" type="pres">
      <dgm:prSet presAssocID="{18BD7451-1C19-479A-AB5E-B63B76752BD2}" presName="descendantText" presStyleLbl="alignAcc1" presStyleIdx="0" presStyleCnt="7">
        <dgm:presLayoutVars>
          <dgm:bulletEnabled val="1"/>
        </dgm:presLayoutVars>
      </dgm:prSet>
      <dgm:spPr/>
    </dgm:pt>
    <dgm:pt modelId="{DE3E4E45-E4CF-43C2-9976-931FC38540FA}" type="pres">
      <dgm:prSet presAssocID="{2448CFE0-98DA-4613-9820-F24E7C5DA8F1}" presName="sp" presStyleCnt="0"/>
      <dgm:spPr/>
    </dgm:pt>
    <dgm:pt modelId="{72D043AB-EC0C-4D49-A801-930B30CA1ECA}" type="pres">
      <dgm:prSet presAssocID="{2D87259D-70CE-4A24-A727-24DD77817CA0}" presName="composite" presStyleCnt="0"/>
      <dgm:spPr/>
    </dgm:pt>
    <dgm:pt modelId="{9B2915A0-EE11-49D2-9053-A5802B0619CC}" type="pres">
      <dgm:prSet presAssocID="{2D87259D-70CE-4A24-A727-24DD77817CA0}" presName="parentText" presStyleLbl="alignNode1" presStyleIdx="1" presStyleCnt="7">
        <dgm:presLayoutVars>
          <dgm:chMax val="1"/>
          <dgm:bulletEnabled val="1"/>
        </dgm:presLayoutVars>
      </dgm:prSet>
      <dgm:spPr/>
    </dgm:pt>
    <dgm:pt modelId="{18BE5C19-BE67-457D-AB81-07E4FAC27116}" type="pres">
      <dgm:prSet presAssocID="{2D87259D-70CE-4A24-A727-24DD77817CA0}" presName="descendantText" presStyleLbl="alignAcc1" presStyleIdx="1" presStyleCnt="7">
        <dgm:presLayoutVars>
          <dgm:bulletEnabled val="1"/>
        </dgm:presLayoutVars>
      </dgm:prSet>
      <dgm:spPr/>
    </dgm:pt>
    <dgm:pt modelId="{9D1CEA36-E237-40A4-A2AD-A173135AD244}" type="pres">
      <dgm:prSet presAssocID="{167B2E53-4D2D-4A2E-8997-B9CDF9ACBAFF}" presName="sp" presStyleCnt="0"/>
      <dgm:spPr/>
    </dgm:pt>
    <dgm:pt modelId="{69B3D615-0CBA-470A-A556-62DC906A58E0}" type="pres">
      <dgm:prSet presAssocID="{BC1EEAFF-6860-46D0-8498-2F1B1766B477}" presName="composite" presStyleCnt="0"/>
      <dgm:spPr/>
    </dgm:pt>
    <dgm:pt modelId="{88BE39A3-8807-49EB-AD64-201E6C74F8C2}" type="pres">
      <dgm:prSet presAssocID="{BC1EEAFF-6860-46D0-8498-2F1B1766B477}" presName="parentText" presStyleLbl="alignNode1" presStyleIdx="2" presStyleCnt="7">
        <dgm:presLayoutVars>
          <dgm:chMax val="1"/>
          <dgm:bulletEnabled val="1"/>
        </dgm:presLayoutVars>
      </dgm:prSet>
      <dgm:spPr/>
    </dgm:pt>
    <dgm:pt modelId="{A9D72C54-F7C6-46D4-BFC8-4E67E4EE8B6B}" type="pres">
      <dgm:prSet presAssocID="{BC1EEAFF-6860-46D0-8498-2F1B1766B477}" presName="descendantText" presStyleLbl="alignAcc1" presStyleIdx="2" presStyleCnt="7">
        <dgm:presLayoutVars>
          <dgm:bulletEnabled val="1"/>
        </dgm:presLayoutVars>
      </dgm:prSet>
      <dgm:spPr/>
    </dgm:pt>
    <dgm:pt modelId="{93CCD961-3184-48BC-8022-364A45BA8C91}" type="pres">
      <dgm:prSet presAssocID="{A54A7F79-A9EA-4902-BAC6-41AFA035EB46}" presName="sp" presStyleCnt="0"/>
      <dgm:spPr/>
    </dgm:pt>
    <dgm:pt modelId="{98777263-D3FF-44F7-A947-E1A43FF311AB}" type="pres">
      <dgm:prSet presAssocID="{52BA6059-474B-4C92-A9FE-DF15E7321294}" presName="composite" presStyleCnt="0"/>
      <dgm:spPr/>
    </dgm:pt>
    <dgm:pt modelId="{46C5A71F-936E-40EF-A2A3-BA9CB3E6BB28}" type="pres">
      <dgm:prSet presAssocID="{52BA6059-474B-4C92-A9FE-DF15E7321294}" presName="parentText" presStyleLbl="alignNode1" presStyleIdx="3" presStyleCnt="7">
        <dgm:presLayoutVars>
          <dgm:chMax val="1"/>
          <dgm:bulletEnabled val="1"/>
        </dgm:presLayoutVars>
      </dgm:prSet>
      <dgm:spPr/>
    </dgm:pt>
    <dgm:pt modelId="{4CFA4B6A-2CA7-4A78-B8CB-B9DAA20012F7}" type="pres">
      <dgm:prSet presAssocID="{52BA6059-474B-4C92-A9FE-DF15E7321294}" presName="descendantText" presStyleLbl="alignAcc1" presStyleIdx="3" presStyleCnt="7">
        <dgm:presLayoutVars>
          <dgm:bulletEnabled val="1"/>
        </dgm:presLayoutVars>
      </dgm:prSet>
      <dgm:spPr/>
    </dgm:pt>
    <dgm:pt modelId="{816C2924-E1D3-4615-910D-F5E644A69843}" type="pres">
      <dgm:prSet presAssocID="{196F3ED1-4D76-4CB8-8C1D-D5816C42D24A}" presName="sp" presStyleCnt="0"/>
      <dgm:spPr/>
    </dgm:pt>
    <dgm:pt modelId="{F0147746-EBC1-4B1E-A0D3-7A53FB6AB341}" type="pres">
      <dgm:prSet presAssocID="{F8F02430-3996-49A0-B9B0-1294BD8A2DAF}" presName="composite" presStyleCnt="0"/>
      <dgm:spPr/>
    </dgm:pt>
    <dgm:pt modelId="{614B6F5D-CCDE-4BC6-AC56-D4E953847FED}" type="pres">
      <dgm:prSet presAssocID="{F8F02430-3996-49A0-B9B0-1294BD8A2DAF}" presName="parentText" presStyleLbl="alignNode1" presStyleIdx="4" presStyleCnt="7">
        <dgm:presLayoutVars>
          <dgm:chMax val="1"/>
          <dgm:bulletEnabled val="1"/>
        </dgm:presLayoutVars>
      </dgm:prSet>
      <dgm:spPr/>
    </dgm:pt>
    <dgm:pt modelId="{1AE2F68E-E560-4C57-AA1F-B97DBBA77D40}" type="pres">
      <dgm:prSet presAssocID="{F8F02430-3996-49A0-B9B0-1294BD8A2DAF}" presName="descendantText" presStyleLbl="alignAcc1" presStyleIdx="4" presStyleCnt="7">
        <dgm:presLayoutVars>
          <dgm:bulletEnabled val="1"/>
        </dgm:presLayoutVars>
      </dgm:prSet>
      <dgm:spPr/>
    </dgm:pt>
    <dgm:pt modelId="{342EC85E-0560-4D4E-811C-5A3534E80303}" type="pres">
      <dgm:prSet presAssocID="{77C7602C-0A0F-40C8-AAC9-C20895E89A20}" presName="sp" presStyleCnt="0"/>
      <dgm:spPr/>
    </dgm:pt>
    <dgm:pt modelId="{E540F9F2-D45A-40BA-9CDD-3C86F570D36C}" type="pres">
      <dgm:prSet presAssocID="{836295D7-C60C-49CB-90FD-F753501C62E4}" presName="composite" presStyleCnt="0"/>
      <dgm:spPr/>
    </dgm:pt>
    <dgm:pt modelId="{569F96B2-2D6F-4A08-90C2-2F99A351B53F}" type="pres">
      <dgm:prSet presAssocID="{836295D7-C60C-49CB-90FD-F753501C62E4}" presName="parentText" presStyleLbl="alignNode1" presStyleIdx="5" presStyleCnt="7">
        <dgm:presLayoutVars>
          <dgm:chMax val="1"/>
          <dgm:bulletEnabled val="1"/>
        </dgm:presLayoutVars>
      </dgm:prSet>
      <dgm:spPr/>
    </dgm:pt>
    <dgm:pt modelId="{1BB3875E-E4AD-4FAB-B6EC-0A94847B15FD}" type="pres">
      <dgm:prSet presAssocID="{836295D7-C60C-49CB-90FD-F753501C62E4}" presName="descendantText" presStyleLbl="alignAcc1" presStyleIdx="5" presStyleCnt="7">
        <dgm:presLayoutVars>
          <dgm:bulletEnabled val="1"/>
        </dgm:presLayoutVars>
      </dgm:prSet>
      <dgm:spPr/>
    </dgm:pt>
    <dgm:pt modelId="{4A0D6A0B-6B85-434D-93CB-042A56354A8F}" type="pres">
      <dgm:prSet presAssocID="{30679DF2-3629-4B0F-94BB-256BFD9D05AE}" presName="sp" presStyleCnt="0"/>
      <dgm:spPr/>
    </dgm:pt>
    <dgm:pt modelId="{0C6F5BAB-429C-4F05-8601-45DEA7E3F6F0}" type="pres">
      <dgm:prSet presAssocID="{62A755D3-C138-446D-8A6E-2DEA28A99B96}" presName="composite" presStyleCnt="0"/>
      <dgm:spPr/>
    </dgm:pt>
    <dgm:pt modelId="{B99D0D57-F66A-42B1-8C22-B24457B42C41}" type="pres">
      <dgm:prSet presAssocID="{62A755D3-C138-446D-8A6E-2DEA28A99B96}" presName="parentText" presStyleLbl="alignNode1" presStyleIdx="6" presStyleCnt="7">
        <dgm:presLayoutVars>
          <dgm:chMax val="1"/>
          <dgm:bulletEnabled val="1"/>
        </dgm:presLayoutVars>
      </dgm:prSet>
      <dgm:spPr/>
    </dgm:pt>
    <dgm:pt modelId="{676885FB-65CE-461F-A42F-FB35C2F59F98}" type="pres">
      <dgm:prSet presAssocID="{62A755D3-C138-446D-8A6E-2DEA28A99B96}" presName="descendantText" presStyleLbl="alignAcc1" presStyleIdx="6" presStyleCnt="7">
        <dgm:presLayoutVars>
          <dgm:bulletEnabled val="1"/>
        </dgm:presLayoutVars>
      </dgm:prSet>
      <dgm:spPr/>
    </dgm:pt>
  </dgm:ptLst>
  <dgm:cxnLst>
    <dgm:cxn modelId="{E7EBB20B-4EA6-46DA-91CA-55460F2FDA2F}" srcId="{B0C0FD2E-2413-4A16-992D-E0B14F5874F0}" destId="{52BA6059-474B-4C92-A9FE-DF15E7321294}" srcOrd="3" destOrd="0" parTransId="{97CCAE0B-77AB-49E1-8F98-F58DF7B48D27}" sibTransId="{196F3ED1-4D76-4CB8-8C1D-D5816C42D24A}"/>
    <dgm:cxn modelId="{63ACFA0E-8FFA-4D9E-9E06-1441C9AF8E16}" srcId="{F8F02430-3996-49A0-B9B0-1294BD8A2DAF}" destId="{868B6D3C-98BC-46B6-A94C-55C46A67E7DE}" srcOrd="0" destOrd="0" parTransId="{50AC96A1-7597-4E6C-ADB3-31DCE09A12E0}" sibTransId="{E6556D71-5A7D-47D3-B110-98FBF1D1837B}"/>
    <dgm:cxn modelId="{4546B614-5922-4073-BD36-171055300034}" type="presOf" srcId="{F8F02430-3996-49A0-B9B0-1294BD8A2DAF}" destId="{614B6F5D-CCDE-4BC6-AC56-D4E953847FED}" srcOrd="0" destOrd="0" presId="urn:microsoft.com/office/officeart/2005/8/layout/chevron2"/>
    <dgm:cxn modelId="{BABA4516-2DEC-476A-9A8F-A65F35CEE26E}" type="presOf" srcId="{62A755D3-C138-446D-8A6E-2DEA28A99B96}" destId="{B99D0D57-F66A-42B1-8C22-B24457B42C41}" srcOrd="0" destOrd="0" presId="urn:microsoft.com/office/officeart/2005/8/layout/chevron2"/>
    <dgm:cxn modelId="{C9372122-1726-4F32-A3C2-2151E41C8D93}" type="presOf" srcId="{2D87259D-70CE-4A24-A727-24DD77817CA0}" destId="{9B2915A0-EE11-49D2-9053-A5802B0619CC}" srcOrd="0" destOrd="0" presId="urn:microsoft.com/office/officeart/2005/8/layout/chevron2"/>
    <dgm:cxn modelId="{1F3A1326-0C26-466A-8BB5-E1411FA0B2CC}" srcId="{62A755D3-C138-446D-8A6E-2DEA28A99B96}" destId="{9D208E02-52EC-4E0D-9F34-27FF49E61AAB}" srcOrd="0" destOrd="0" parTransId="{52EDD648-1346-42C4-AD59-40159D437852}" sibTransId="{830568DF-FAE3-4D66-92F6-1A0339FE0F56}"/>
    <dgm:cxn modelId="{4D7BD726-70E9-4683-8A97-2D2F9C727ADD}" srcId="{B0C0FD2E-2413-4A16-992D-E0B14F5874F0}" destId="{18BD7451-1C19-479A-AB5E-B63B76752BD2}" srcOrd="0" destOrd="0" parTransId="{B83A0E64-0813-406E-8DC6-C2C217EFBD75}" sibTransId="{2448CFE0-98DA-4613-9820-F24E7C5DA8F1}"/>
    <dgm:cxn modelId="{B057972F-FB83-408E-A03A-871848754CBA}" srcId="{18BD7451-1C19-479A-AB5E-B63B76752BD2}" destId="{4AEBCA26-349A-459C-8A56-255A1D4FAA83}" srcOrd="0" destOrd="0" parTransId="{8133A7A3-945E-4ED5-BC06-6EC0619D34EA}" sibTransId="{B45CB22C-36AF-49E7-9BDC-B137F6D87D0A}"/>
    <dgm:cxn modelId="{B7FD8D31-6AF1-4E7F-8753-F27F48A680D1}" srcId="{52BA6059-474B-4C92-A9FE-DF15E7321294}" destId="{299C83F1-B631-4697-9805-F705C4AD7FF1}" srcOrd="0" destOrd="0" parTransId="{6FC66483-F3FC-4F07-B236-29C2B1D5442C}" sibTransId="{052135F7-E31B-4D3D-ABBA-7942249547F8}"/>
    <dgm:cxn modelId="{3A9A9632-84B5-426B-944C-0E606FA4A72B}" srcId="{B0C0FD2E-2413-4A16-992D-E0B14F5874F0}" destId="{BC1EEAFF-6860-46D0-8498-2F1B1766B477}" srcOrd="2" destOrd="0" parTransId="{7C90322B-38A8-41D3-B792-7D7F2E17E334}" sibTransId="{A54A7F79-A9EA-4902-BAC6-41AFA035EB46}"/>
    <dgm:cxn modelId="{ABF02937-AD65-4565-A65F-25A4876C7DA1}" type="presOf" srcId="{836295D7-C60C-49CB-90FD-F753501C62E4}" destId="{569F96B2-2D6F-4A08-90C2-2F99A351B53F}" srcOrd="0" destOrd="0" presId="urn:microsoft.com/office/officeart/2005/8/layout/chevron2"/>
    <dgm:cxn modelId="{D5B9B037-763E-4D17-8230-E91581183D88}" type="presOf" srcId="{735ACBEE-C33F-4D28-999F-36DEE95C573A}" destId="{18BE5C19-BE67-457D-AB81-07E4FAC27116}" srcOrd="0" destOrd="0" presId="urn:microsoft.com/office/officeart/2005/8/layout/chevron2"/>
    <dgm:cxn modelId="{58A92639-1610-40F5-B89B-8EB8DD1E19F4}" srcId="{836295D7-C60C-49CB-90FD-F753501C62E4}" destId="{33F4A595-40B4-492C-91EF-4B7393BA7010}" srcOrd="0" destOrd="0" parTransId="{E657E1CD-5DA6-47C4-98B6-8DB7879C8990}" sibTransId="{ED84A1A6-42C1-4F74-A2CF-78D643566B9E}"/>
    <dgm:cxn modelId="{A4B0725F-C12C-4A80-B9BA-717DB5D3190C}" type="presOf" srcId="{868B6D3C-98BC-46B6-A94C-55C46A67E7DE}" destId="{1AE2F68E-E560-4C57-AA1F-B97DBBA77D40}" srcOrd="0" destOrd="0" presId="urn:microsoft.com/office/officeart/2005/8/layout/chevron2"/>
    <dgm:cxn modelId="{5D762063-A455-4928-9672-8A0AD586AD4E}" type="presOf" srcId="{299C83F1-B631-4697-9805-F705C4AD7FF1}" destId="{4CFA4B6A-2CA7-4A78-B8CB-B9DAA20012F7}" srcOrd="0" destOrd="0" presId="urn:microsoft.com/office/officeart/2005/8/layout/chevron2"/>
    <dgm:cxn modelId="{9C59CE64-8435-48DB-B998-32B922B2F38E}" srcId="{B0C0FD2E-2413-4A16-992D-E0B14F5874F0}" destId="{836295D7-C60C-49CB-90FD-F753501C62E4}" srcOrd="5" destOrd="0" parTransId="{1B5F628D-76CC-4C59-9303-D5FECC6E2519}" sibTransId="{30679DF2-3629-4B0F-94BB-256BFD9D05AE}"/>
    <dgm:cxn modelId="{C3E70767-8030-48FD-B649-33F8C0FD66FE}" srcId="{B0C0FD2E-2413-4A16-992D-E0B14F5874F0}" destId="{2D87259D-70CE-4A24-A727-24DD77817CA0}" srcOrd="1" destOrd="0" parTransId="{2AF710A3-9B15-4C39-ADDC-4115C5D7E9C9}" sibTransId="{167B2E53-4D2D-4A2E-8997-B9CDF9ACBAFF}"/>
    <dgm:cxn modelId="{48FF0F4E-6427-477B-9082-1F570CA6CC68}" type="presOf" srcId="{BC1EEAFF-6860-46D0-8498-2F1B1766B477}" destId="{88BE39A3-8807-49EB-AD64-201E6C74F8C2}" srcOrd="0" destOrd="0" presId="urn:microsoft.com/office/officeart/2005/8/layout/chevron2"/>
    <dgm:cxn modelId="{F069696F-AD1B-48A0-8CE5-E377B2E6FB53}" type="presOf" srcId="{33F4A595-40B4-492C-91EF-4B7393BA7010}" destId="{1BB3875E-E4AD-4FAB-B6EC-0A94847B15FD}" srcOrd="0" destOrd="0" presId="urn:microsoft.com/office/officeart/2005/8/layout/chevron2"/>
    <dgm:cxn modelId="{F5177C50-72B5-424B-A751-BC9322BA9B32}" srcId="{BC1EEAFF-6860-46D0-8498-2F1B1766B477}" destId="{BB0D715A-747E-4AA9-B344-8A05066CE92C}" srcOrd="0" destOrd="0" parTransId="{6EE8E744-E61A-4390-B362-0EA18BA12F62}" sibTransId="{94040123-379C-445A-BD1E-03CA96619A0E}"/>
    <dgm:cxn modelId="{8F925F54-3FBF-4514-88FF-C20A2B44763C}" type="presOf" srcId="{4AEBCA26-349A-459C-8A56-255A1D4FAA83}" destId="{403BCAC0-D1AF-41FF-8792-1F226B074743}" srcOrd="0" destOrd="0" presId="urn:microsoft.com/office/officeart/2005/8/layout/chevron2"/>
    <dgm:cxn modelId="{4DC5B074-49C9-4EAD-A63D-44279F114BE5}" type="presOf" srcId="{BB0D715A-747E-4AA9-B344-8A05066CE92C}" destId="{A9D72C54-F7C6-46D4-BFC8-4E67E4EE8B6B}" srcOrd="0" destOrd="0" presId="urn:microsoft.com/office/officeart/2005/8/layout/chevron2"/>
    <dgm:cxn modelId="{76481356-2798-4C19-A4D4-4D7C14658AF8}" type="presOf" srcId="{52BA6059-474B-4C92-A9FE-DF15E7321294}" destId="{46C5A71F-936E-40EF-A2A3-BA9CB3E6BB28}" srcOrd="0" destOrd="0" presId="urn:microsoft.com/office/officeart/2005/8/layout/chevron2"/>
    <dgm:cxn modelId="{9456AB7B-C1CB-455D-8413-DB1DB575FD39}" srcId="{B0C0FD2E-2413-4A16-992D-E0B14F5874F0}" destId="{62A755D3-C138-446D-8A6E-2DEA28A99B96}" srcOrd="6" destOrd="0" parTransId="{E405287E-D666-49D6-8CF0-7AC81A6223CB}" sibTransId="{A909E276-14BA-4A3C-A388-BBAA5E8EE703}"/>
    <dgm:cxn modelId="{5BB91490-33FB-47CF-ADF8-0D21D2C8FA12}" type="presOf" srcId="{B0C0FD2E-2413-4A16-992D-E0B14F5874F0}" destId="{C1AEA489-0FF8-4EBA-893C-AA296D0C7B72}" srcOrd="0" destOrd="0" presId="urn:microsoft.com/office/officeart/2005/8/layout/chevron2"/>
    <dgm:cxn modelId="{B4D60FB5-E7C7-4A3E-B1AE-2D854B2DD261}" srcId="{2D87259D-70CE-4A24-A727-24DD77817CA0}" destId="{735ACBEE-C33F-4D28-999F-36DEE95C573A}" srcOrd="0" destOrd="0" parTransId="{D6D1D776-833B-4DE7-94B4-9F8A1D4A4A88}" sibTransId="{1BAC8A64-4A1D-463B-B953-F27FA0B3D87C}"/>
    <dgm:cxn modelId="{1895FCC4-BAF0-41BB-9987-7799B640C9F2}" type="presOf" srcId="{9D208E02-52EC-4E0D-9F34-27FF49E61AAB}" destId="{676885FB-65CE-461F-A42F-FB35C2F59F98}" srcOrd="0" destOrd="0" presId="urn:microsoft.com/office/officeart/2005/8/layout/chevron2"/>
    <dgm:cxn modelId="{4384DDD4-AF2F-4C10-8EF2-65D9F2A005E5}" srcId="{B0C0FD2E-2413-4A16-992D-E0B14F5874F0}" destId="{F8F02430-3996-49A0-B9B0-1294BD8A2DAF}" srcOrd="4" destOrd="0" parTransId="{2110718A-EDAC-4DAE-90FA-6FAB0674B1FF}" sibTransId="{77C7602C-0A0F-40C8-AAC9-C20895E89A20}"/>
    <dgm:cxn modelId="{3B4E99D7-A00E-4FED-972B-6069E3ABF4D7}" type="presOf" srcId="{18BD7451-1C19-479A-AB5E-B63B76752BD2}" destId="{9FCF1FF9-8975-4066-96B5-DEB3F974774C}" srcOrd="0" destOrd="0" presId="urn:microsoft.com/office/officeart/2005/8/layout/chevron2"/>
    <dgm:cxn modelId="{DEC4DCEC-91D3-4AE0-ACE2-1BF6EF357396}" type="presParOf" srcId="{C1AEA489-0FF8-4EBA-893C-AA296D0C7B72}" destId="{1920C5E9-3C89-41C2-A6ED-70266780FD6A}" srcOrd="0" destOrd="0" presId="urn:microsoft.com/office/officeart/2005/8/layout/chevron2"/>
    <dgm:cxn modelId="{415653A0-4864-4E45-B310-C8EC2F37AE01}" type="presParOf" srcId="{1920C5E9-3C89-41C2-A6ED-70266780FD6A}" destId="{9FCF1FF9-8975-4066-96B5-DEB3F974774C}" srcOrd="0" destOrd="0" presId="urn:microsoft.com/office/officeart/2005/8/layout/chevron2"/>
    <dgm:cxn modelId="{9782E5F1-0961-4E5F-B572-533A8921126A}" type="presParOf" srcId="{1920C5E9-3C89-41C2-A6ED-70266780FD6A}" destId="{403BCAC0-D1AF-41FF-8792-1F226B074743}" srcOrd="1" destOrd="0" presId="urn:microsoft.com/office/officeart/2005/8/layout/chevron2"/>
    <dgm:cxn modelId="{4EF4A1DC-EF10-47D5-9A0A-CAD8248D574A}" type="presParOf" srcId="{C1AEA489-0FF8-4EBA-893C-AA296D0C7B72}" destId="{DE3E4E45-E4CF-43C2-9976-931FC38540FA}" srcOrd="1" destOrd="0" presId="urn:microsoft.com/office/officeart/2005/8/layout/chevron2"/>
    <dgm:cxn modelId="{41FD1965-6786-4B07-849E-218B3B3BB8E9}" type="presParOf" srcId="{C1AEA489-0FF8-4EBA-893C-AA296D0C7B72}" destId="{72D043AB-EC0C-4D49-A801-930B30CA1ECA}" srcOrd="2" destOrd="0" presId="urn:microsoft.com/office/officeart/2005/8/layout/chevron2"/>
    <dgm:cxn modelId="{2A468D6D-1921-476F-A0DF-8C2FC49EB415}" type="presParOf" srcId="{72D043AB-EC0C-4D49-A801-930B30CA1ECA}" destId="{9B2915A0-EE11-49D2-9053-A5802B0619CC}" srcOrd="0" destOrd="0" presId="urn:microsoft.com/office/officeart/2005/8/layout/chevron2"/>
    <dgm:cxn modelId="{9F72AABF-53A4-4A76-8527-1818900B3A46}" type="presParOf" srcId="{72D043AB-EC0C-4D49-A801-930B30CA1ECA}" destId="{18BE5C19-BE67-457D-AB81-07E4FAC27116}" srcOrd="1" destOrd="0" presId="urn:microsoft.com/office/officeart/2005/8/layout/chevron2"/>
    <dgm:cxn modelId="{F12D3754-EC6F-49D8-BA3A-1303801CFD40}" type="presParOf" srcId="{C1AEA489-0FF8-4EBA-893C-AA296D0C7B72}" destId="{9D1CEA36-E237-40A4-A2AD-A173135AD244}" srcOrd="3" destOrd="0" presId="urn:microsoft.com/office/officeart/2005/8/layout/chevron2"/>
    <dgm:cxn modelId="{443282D4-EAA9-4124-BCDD-979515E7A052}" type="presParOf" srcId="{C1AEA489-0FF8-4EBA-893C-AA296D0C7B72}" destId="{69B3D615-0CBA-470A-A556-62DC906A58E0}" srcOrd="4" destOrd="0" presId="urn:microsoft.com/office/officeart/2005/8/layout/chevron2"/>
    <dgm:cxn modelId="{FBEC1B84-564E-476D-B883-05FF6F70FFBF}" type="presParOf" srcId="{69B3D615-0CBA-470A-A556-62DC906A58E0}" destId="{88BE39A3-8807-49EB-AD64-201E6C74F8C2}" srcOrd="0" destOrd="0" presId="urn:microsoft.com/office/officeart/2005/8/layout/chevron2"/>
    <dgm:cxn modelId="{92048566-880B-4269-9A2B-7738360C858D}" type="presParOf" srcId="{69B3D615-0CBA-470A-A556-62DC906A58E0}" destId="{A9D72C54-F7C6-46D4-BFC8-4E67E4EE8B6B}" srcOrd="1" destOrd="0" presId="urn:microsoft.com/office/officeart/2005/8/layout/chevron2"/>
    <dgm:cxn modelId="{7AA7AEB6-A4FD-4875-916A-D7EE2D4CB061}" type="presParOf" srcId="{C1AEA489-0FF8-4EBA-893C-AA296D0C7B72}" destId="{93CCD961-3184-48BC-8022-364A45BA8C91}" srcOrd="5" destOrd="0" presId="urn:microsoft.com/office/officeart/2005/8/layout/chevron2"/>
    <dgm:cxn modelId="{93FF6899-E61D-4740-98E8-9AC49C67C4A6}" type="presParOf" srcId="{C1AEA489-0FF8-4EBA-893C-AA296D0C7B72}" destId="{98777263-D3FF-44F7-A947-E1A43FF311AB}" srcOrd="6" destOrd="0" presId="urn:microsoft.com/office/officeart/2005/8/layout/chevron2"/>
    <dgm:cxn modelId="{DB4C28C3-E8CF-4A4F-B822-804508011143}" type="presParOf" srcId="{98777263-D3FF-44F7-A947-E1A43FF311AB}" destId="{46C5A71F-936E-40EF-A2A3-BA9CB3E6BB28}" srcOrd="0" destOrd="0" presId="urn:microsoft.com/office/officeart/2005/8/layout/chevron2"/>
    <dgm:cxn modelId="{E8A10311-735D-4959-A6F7-FDBCED84EA30}" type="presParOf" srcId="{98777263-D3FF-44F7-A947-E1A43FF311AB}" destId="{4CFA4B6A-2CA7-4A78-B8CB-B9DAA20012F7}" srcOrd="1" destOrd="0" presId="urn:microsoft.com/office/officeart/2005/8/layout/chevron2"/>
    <dgm:cxn modelId="{8EABC564-F1AC-410D-A7AF-D2FC1D4B3B3B}" type="presParOf" srcId="{C1AEA489-0FF8-4EBA-893C-AA296D0C7B72}" destId="{816C2924-E1D3-4615-910D-F5E644A69843}" srcOrd="7" destOrd="0" presId="urn:microsoft.com/office/officeart/2005/8/layout/chevron2"/>
    <dgm:cxn modelId="{D70E4469-D103-4EB8-8EAB-DAEAAC06D770}" type="presParOf" srcId="{C1AEA489-0FF8-4EBA-893C-AA296D0C7B72}" destId="{F0147746-EBC1-4B1E-A0D3-7A53FB6AB341}" srcOrd="8" destOrd="0" presId="urn:microsoft.com/office/officeart/2005/8/layout/chevron2"/>
    <dgm:cxn modelId="{EC8CAC7A-82F7-4A50-A283-8C5517405863}" type="presParOf" srcId="{F0147746-EBC1-4B1E-A0D3-7A53FB6AB341}" destId="{614B6F5D-CCDE-4BC6-AC56-D4E953847FED}" srcOrd="0" destOrd="0" presId="urn:microsoft.com/office/officeart/2005/8/layout/chevron2"/>
    <dgm:cxn modelId="{9504E250-1298-4257-B503-380EA542125F}" type="presParOf" srcId="{F0147746-EBC1-4B1E-A0D3-7A53FB6AB341}" destId="{1AE2F68E-E560-4C57-AA1F-B97DBBA77D40}" srcOrd="1" destOrd="0" presId="urn:microsoft.com/office/officeart/2005/8/layout/chevron2"/>
    <dgm:cxn modelId="{62821D66-EA51-48AF-8A12-7F1C102CFE32}" type="presParOf" srcId="{C1AEA489-0FF8-4EBA-893C-AA296D0C7B72}" destId="{342EC85E-0560-4D4E-811C-5A3534E80303}" srcOrd="9" destOrd="0" presId="urn:microsoft.com/office/officeart/2005/8/layout/chevron2"/>
    <dgm:cxn modelId="{26C95FA2-8459-48AC-9606-7A1686B78FE7}" type="presParOf" srcId="{C1AEA489-0FF8-4EBA-893C-AA296D0C7B72}" destId="{E540F9F2-D45A-40BA-9CDD-3C86F570D36C}" srcOrd="10" destOrd="0" presId="urn:microsoft.com/office/officeart/2005/8/layout/chevron2"/>
    <dgm:cxn modelId="{7697191F-67AA-47B5-A862-1ACD4D8DC030}" type="presParOf" srcId="{E540F9F2-D45A-40BA-9CDD-3C86F570D36C}" destId="{569F96B2-2D6F-4A08-90C2-2F99A351B53F}" srcOrd="0" destOrd="0" presId="urn:microsoft.com/office/officeart/2005/8/layout/chevron2"/>
    <dgm:cxn modelId="{26ED7AC4-89F5-4B64-A0A5-753F9157E806}" type="presParOf" srcId="{E540F9F2-D45A-40BA-9CDD-3C86F570D36C}" destId="{1BB3875E-E4AD-4FAB-B6EC-0A94847B15FD}" srcOrd="1" destOrd="0" presId="urn:microsoft.com/office/officeart/2005/8/layout/chevron2"/>
    <dgm:cxn modelId="{62D99B17-1407-461C-971C-6C8C886944CB}" type="presParOf" srcId="{C1AEA489-0FF8-4EBA-893C-AA296D0C7B72}" destId="{4A0D6A0B-6B85-434D-93CB-042A56354A8F}" srcOrd="11" destOrd="0" presId="urn:microsoft.com/office/officeart/2005/8/layout/chevron2"/>
    <dgm:cxn modelId="{2D85AC3C-5042-43E6-9136-209F0CB68238}" type="presParOf" srcId="{C1AEA489-0FF8-4EBA-893C-AA296D0C7B72}" destId="{0C6F5BAB-429C-4F05-8601-45DEA7E3F6F0}" srcOrd="12" destOrd="0" presId="urn:microsoft.com/office/officeart/2005/8/layout/chevron2"/>
    <dgm:cxn modelId="{56EAD188-27C3-441E-B7E4-652A384341BA}" type="presParOf" srcId="{0C6F5BAB-429C-4F05-8601-45DEA7E3F6F0}" destId="{B99D0D57-F66A-42B1-8C22-B24457B42C41}" srcOrd="0" destOrd="0" presId="urn:microsoft.com/office/officeart/2005/8/layout/chevron2"/>
    <dgm:cxn modelId="{871CE15A-A864-4413-987D-32F999FEA2FC}" type="presParOf" srcId="{0C6F5BAB-429C-4F05-8601-45DEA7E3F6F0}" destId="{676885FB-65CE-461F-A42F-FB35C2F59F98}" srcOrd="1" destOrd="0" presId="urn:microsoft.com/office/officeart/2005/8/layout/chevron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D6FBA0-B6AC-41A4-8596-5E6BC6E73643}" type="doc">
      <dgm:prSet loTypeId="urn:microsoft.com/office/officeart/2005/8/layout/venn3" loCatId="relationship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7E984B-F555-4032-AB69-5431FA6B328A}">
      <dgm:prSet phldrT="[Text]" custT="1"/>
      <dgm:spPr/>
      <dgm:t>
        <a:bodyPr/>
        <a:lstStyle/>
        <a:p>
          <a:pPr algn="l"/>
          <a:r>
            <a:rPr lang="cs-CZ" sz="2000" b="1" dirty="0"/>
            <a:t>CER</a:t>
          </a:r>
          <a:endParaRPr lang="cs-CZ" sz="2000" dirty="0"/>
        </a:p>
      </dgm:t>
    </dgm:pt>
    <dgm:pt modelId="{79ECC21D-B26C-40F1-9C45-0F894649449A}" type="parTrans" cxnId="{B4F1F42A-4E48-4D14-A466-A435FA96B9DD}">
      <dgm:prSet/>
      <dgm:spPr/>
      <dgm:t>
        <a:bodyPr/>
        <a:lstStyle/>
        <a:p>
          <a:endParaRPr lang="cs-CZ"/>
        </a:p>
      </dgm:t>
    </dgm:pt>
    <dgm:pt modelId="{576D3EEB-EE08-491F-B3D0-B5F9DA602278}" type="sibTrans" cxnId="{B4F1F42A-4E48-4D14-A466-A435FA96B9DD}">
      <dgm:prSet/>
      <dgm:spPr/>
      <dgm:t>
        <a:bodyPr/>
        <a:lstStyle/>
        <a:p>
          <a:endParaRPr lang="cs-CZ"/>
        </a:p>
      </dgm:t>
    </dgm:pt>
    <dgm:pt modelId="{CF66AD1D-465C-4AFD-A7CC-165FF50FDD26}">
      <dgm:prSet custT="1"/>
      <dgm:spPr/>
      <dgm:t>
        <a:bodyPr/>
        <a:lstStyle/>
        <a:p>
          <a:pPr algn="l"/>
          <a:r>
            <a:rPr lang="cs-CZ" sz="1600" b="1" dirty="0"/>
            <a:t>Doprava</a:t>
          </a:r>
        </a:p>
      </dgm:t>
    </dgm:pt>
    <dgm:pt modelId="{06CC6A8E-B9D8-489C-8F15-6E275022F00F}" type="parTrans" cxnId="{930F4ABE-B223-4BF5-8742-6F425352DB91}">
      <dgm:prSet/>
      <dgm:spPr/>
      <dgm:t>
        <a:bodyPr/>
        <a:lstStyle/>
        <a:p>
          <a:endParaRPr lang="cs-CZ"/>
        </a:p>
      </dgm:t>
    </dgm:pt>
    <dgm:pt modelId="{975A4DA2-6242-4883-9EF8-7E5DACA1E4FD}" type="sibTrans" cxnId="{930F4ABE-B223-4BF5-8742-6F425352DB91}">
      <dgm:prSet/>
      <dgm:spPr/>
      <dgm:t>
        <a:bodyPr/>
        <a:lstStyle/>
        <a:p>
          <a:endParaRPr lang="cs-CZ"/>
        </a:p>
      </dgm:t>
    </dgm:pt>
    <dgm:pt modelId="{37214270-1EC8-48C7-A512-608574E872EA}">
      <dgm:prSet custT="1"/>
      <dgm:spPr/>
      <dgm:t>
        <a:bodyPr/>
        <a:lstStyle/>
        <a:p>
          <a:pPr algn="l"/>
          <a:r>
            <a:rPr lang="cs-CZ" sz="1600" b="1" dirty="0"/>
            <a:t>Zdravotnictví </a:t>
          </a:r>
        </a:p>
      </dgm:t>
    </dgm:pt>
    <dgm:pt modelId="{32A0537D-0176-4970-A6DB-D2BF2F2D710A}" type="parTrans" cxnId="{19746586-89E3-427C-809B-593BC5372EAC}">
      <dgm:prSet/>
      <dgm:spPr/>
      <dgm:t>
        <a:bodyPr/>
        <a:lstStyle/>
        <a:p>
          <a:endParaRPr lang="cs-CZ"/>
        </a:p>
      </dgm:t>
    </dgm:pt>
    <dgm:pt modelId="{740890AB-F607-494F-9598-5D631A5BF435}" type="sibTrans" cxnId="{19746586-89E3-427C-809B-593BC5372EAC}">
      <dgm:prSet/>
      <dgm:spPr/>
      <dgm:t>
        <a:bodyPr/>
        <a:lstStyle/>
        <a:p>
          <a:endParaRPr lang="cs-CZ"/>
        </a:p>
      </dgm:t>
    </dgm:pt>
    <dgm:pt modelId="{4696C3ED-2507-4CBB-9EE1-3753F1B955E4}">
      <dgm:prSet custT="1"/>
      <dgm:spPr/>
      <dgm:t>
        <a:bodyPr/>
        <a:lstStyle/>
        <a:p>
          <a:pPr algn="l"/>
          <a:r>
            <a:rPr lang="cs-CZ" sz="1600" b="1" dirty="0"/>
            <a:t>Pitná voda</a:t>
          </a:r>
        </a:p>
      </dgm:t>
    </dgm:pt>
    <dgm:pt modelId="{18427021-D877-4519-A755-43125261F85A}" type="parTrans" cxnId="{62465B1B-CCF4-4F65-B0E6-A5D26C252215}">
      <dgm:prSet/>
      <dgm:spPr/>
      <dgm:t>
        <a:bodyPr/>
        <a:lstStyle/>
        <a:p>
          <a:endParaRPr lang="cs-CZ"/>
        </a:p>
      </dgm:t>
    </dgm:pt>
    <dgm:pt modelId="{5E38ECE5-08CB-429D-AFB6-394447C30975}" type="sibTrans" cxnId="{62465B1B-CCF4-4F65-B0E6-A5D26C252215}">
      <dgm:prSet/>
      <dgm:spPr/>
      <dgm:t>
        <a:bodyPr/>
        <a:lstStyle/>
        <a:p>
          <a:endParaRPr lang="cs-CZ"/>
        </a:p>
      </dgm:t>
    </dgm:pt>
    <dgm:pt modelId="{127A6C58-B06F-45B7-97FF-91C993720FB5}">
      <dgm:prSet custT="1"/>
      <dgm:spPr/>
      <dgm:t>
        <a:bodyPr/>
        <a:lstStyle/>
        <a:p>
          <a:pPr algn="l"/>
          <a:r>
            <a:rPr lang="cs-CZ" sz="1600" b="1" dirty="0"/>
            <a:t>Odpadní voda</a:t>
          </a:r>
        </a:p>
      </dgm:t>
    </dgm:pt>
    <dgm:pt modelId="{459E99D4-964A-408C-9C23-9CA365E34C7B}" type="parTrans" cxnId="{9096960C-8E83-490A-83C4-698A62E52B3C}">
      <dgm:prSet/>
      <dgm:spPr/>
      <dgm:t>
        <a:bodyPr/>
        <a:lstStyle/>
        <a:p>
          <a:endParaRPr lang="cs-CZ"/>
        </a:p>
      </dgm:t>
    </dgm:pt>
    <dgm:pt modelId="{F6B420A9-7F73-4855-8612-2FBDB799B687}" type="sibTrans" cxnId="{9096960C-8E83-490A-83C4-698A62E52B3C}">
      <dgm:prSet/>
      <dgm:spPr/>
      <dgm:t>
        <a:bodyPr/>
        <a:lstStyle/>
        <a:p>
          <a:endParaRPr lang="cs-CZ"/>
        </a:p>
      </dgm:t>
    </dgm:pt>
    <dgm:pt modelId="{0EA51F92-528E-49EB-AAB5-B37349E9812E}">
      <dgm:prSet custT="1"/>
      <dgm:spPr/>
      <dgm:t>
        <a:bodyPr/>
        <a:lstStyle/>
        <a:p>
          <a:pPr algn="l"/>
          <a:r>
            <a:rPr lang="cs-CZ" sz="1600" b="1" dirty="0"/>
            <a:t>Veřejná správa</a:t>
          </a:r>
        </a:p>
      </dgm:t>
    </dgm:pt>
    <dgm:pt modelId="{0C399E26-EB78-4890-B8C7-5A052FE9F718}" type="parTrans" cxnId="{E72EB021-61EA-4EB9-857E-4CC0AA3A9780}">
      <dgm:prSet/>
      <dgm:spPr/>
      <dgm:t>
        <a:bodyPr/>
        <a:lstStyle/>
        <a:p>
          <a:endParaRPr lang="cs-CZ"/>
        </a:p>
      </dgm:t>
    </dgm:pt>
    <dgm:pt modelId="{08BA59DA-2D51-4A50-9D75-5EB399635671}" type="sibTrans" cxnId="{E72EB021-61EA-4EB9-857E-4CC0AA3A9780}">
      <dgm:prSet/>
      <dgm:spPr/>
      <dgm:t>
        <a:bodyPr/>
        <a:lstStyle/>
        <a:p>
          <a:endParaRPr lang="cs-CZ"/>
        </a:p>
      </dgm:t>
    </dgm:pt>
    <dgm:pt modelId="{F4AD71A3-EE95-4497-A4D1-E982102C8612}">
      <dgm:prSet custT="1"/>
      <dgm:spPr/>
      <dgm:t>
        <a:bodyPr/>
        <a:lstStyle/>
        <a:p>
          <a:pPr algn="l"/>
          <a:r>
            <a:rPr lang="cs-CZ" sz="1600" b="1" dirty="0"/>
            <a:t>Vesmír</a:t>
          </a:r>
        </a:p>
      </dgm:t>
    </dgm:pt>
    <dgm:pt modelId="{05B6BF61-B609-46AC-916A-8A2A30697E0F}" type="parTrans" cxnId="{CFB8A841-41AE-4ECC-A14F-A7C57E3FF4F2}">
      <dgm:prSet/>
      <dgm:spPr/>
      <dgm:t>
        <a:bodyPr/>
        <a:lstStyle/>
        <a:p>
          <a:endParaRPr lang="cs-CZ"/>
        </a:p>
      </dgm:t>
    </dgm:pt>
    <dgm:pt modelId="{79E9ADB2-1608-487E-BC25-918FF13DAE1E}" type="sibTrans" cxnId="{CFB8A841-41AE-4ECC-A14F-A7C57E3FF4F2}">
      <dgm:prSet/>
      <dgm:spPr/>
      <dgm:t>
        <a:bodyPr/>
        <a:lstStyle/>
        <a:p>
          <a:endParaRPr lang="cs-CZ"/>
        </a:p>
      </dgm:t>
    </dgm:pt>
    <dgm:pt modelId="{98CB60D9-E1B6-4A12-B5A0-6DFF1547CE1E}">
      <dgm:prSet custT="1"/>
      <dgm:spPr/>
      <dgm:t>
        <a:bodyPr/>
        <a:lstStyle/>
        <a:p>
          <a:pPr algn="l"/>
          <a:r>
            <a:rPr lang="cs-CZ" sz="1600" b="1" dirty="0"/>
            <a:t>Výroba, zpracování a distribuce potravin </a:t>
          </a:r>
        </a:p>
      </dgm:t>
    </dgm:pt>
    <dgm:pt modelId="{305431AB-F0BA-4DC1-94B3-9BD45A9D9FFA}" type="parTrans" cxnId="{4F7C4DBC-F0F3-4F34-A52B-28DF60591C97}">
      <dgm:prSet/>
      <dgm:spPr/>
      <dgm:t>
        <a:bodyPr/>
        <a:lstStyle/>
        <a:p>
          <a:endParaRPr lang="cs-CZ"/>
        </a:p>
      </dgm:t>
    </dgm:pt>
    <dgm:pt modelId="{4D07BCF5-4F67-4E40-B011-F3A441DF9C8C}" type="sibTrans" cxnId="{4F7C4DBC-F0F3-4F34-A52B-28DF60591C97}">
      <dgm:prSet/>
      <dgm:spPr/>
      <dgm:t>
        <a:bodyPr/>
        <a:lstStyle/>
        <a:p>
          <a:endParaRPr lang="cs-CZ"/>
        </a:p>
      </dgm:t>
    </dgm:pt>
    <dgm:pt modelId="{4F82E26A-3B1D-482C-96C0-EACA4C7A9D31}">
      <dgm:prSet custT="1"/>
      <dgm:spPr/>
      <dgm:t>
        <a:bodyPr anchor="t"/>
        <a:lstStyle/>
        <a:p>
          <a:pPr algn="l"/>
          <a:r>
            <a:rPr lang="cs-CZ" sz="2000" b="1" dirty="0"/>
            <a:t>ZKI</a:t>
          </a:r>
        </a:p>
      </dgm:t>
    </dgm:pt>
    <dgm:pt modelId="{9B6E71F6-8DA3-4A46-B3B9-3A12AFA4239E}" type="parTrans" cxnId="{B42A8B8D-140C-49F3-833A-A28FB3928157}">
      <dgm:prSet/>
      <dgm:spPr/>
      <dgm:t>
        <a:bodyPr/>
        <a:lstStyle/>
        <a:p>
          <a:endParaRPr lang="cs-CZ"/>
        </a:p>
      </dgm:t>
    </dgm:pt>
    <dgm:pt modelId="{FF539E5C-9C4B-408A-87E5-02B4F1E474DE}" type="sibTrans" cxnId="{B42A8B8D-140C-49F3-833A-A28FB3928157}">
      <dgm:prSet/>
      <dgm:spPr/>
      <dgm:t>
        <a:bodyPr/>
        <a:lstStyle/>
        <a:p>
          <a:endParaRPr lang="cs-CZ"/>
        </a:p>
      </dgm:t>
    </dgm:pt>
    <dgm:pt modelId="{BC9DA39A-831D-44E5-8719-1FBFBEDE2335}">
      <dgm:prSet custT="1"/>
      <dgm:spPr/>
      <dgm:t>
        <a:bodyPr anchor="t"/>
        <a:lstStyle/>
        <a:p>
          <a:pPr algn="l"/>
          <a:r>
            <a:rPr lang="cs-CZ" sz="2000" b="1" dirty="0"/>
            <a:t>NIS 2</a:t>
          </a:r>
        </a:p>
      </dgm:t>
    </dgm:pt>
    <dgm:pt modelId="{4F722163-D13A-478C-BC61-C2CE358C33C7}" type="parTrans" cxnId="{0DE30F4C-BD30-454A-9FFD-B1CC4626BD95}">
      <dgm:prSet/>
      <dgm:spPr/>
      <dgm:t>
        <a:bodyPr/>
        <a:lstStyle/>
        <a:p>
          <a:endParaRPr lang="cs-CZ"/>
        </a:p>
      </dgm:t>
    </dgm:pt>
    <dgm:pt modelId="{8F3F4A76-846B-4699-94ED-0C6A2373B07B}" type="sibTrans" cxnId="{0DE30F4C-BD30-454A-9FFD-B1CC4626BD95}">
      <dgm:prSet/>
      <dgm:spPr/>
      <dgm:t>
        <a:bodyPr/>
        <a:lstStyle/>
        <a:p>
          <a:endParaRPr lang="cs-CZ"/>
        </a:p>
      </dgm:t>
    </dgm:pt>
    <dgm:pt modelId="{278080F7-2526-4A49-8932-168AE17818ED}">
      <dgm:prSet phldrT="[Text]" custT="1"/>
      <dgm:spPr/>
      <dgm:t>
        <a:bodyPr/>
        <a:lstStyle/>
        <a:p>
          <a:pPr algn="l"/>
          <a:r>
            <a:rPr lang="cs-CZ" sz="1600" b="1" dirty="0"/>
            <a:t>Energetika</a:t>
          </a:r>
          <a:endParaRPr lang="cs-CZ" sz="1600" dirty="0"/>
        </a:p>
      </dgm:t>
    </dgm:pt>
    <dgm:pt modelId="{C5165DF2-73E9-4D12-9783-99EA77119262}" type="parTrans" cxnId="{EA41DB61-3C4D-4FD6-BFE2-DD9827A00363}">
      <dgm:prSet/>
      <dgm:spPr/>
      <dgm:t>
        <a:bodyPr/>
        <a:lstStyle/>
        <a:p>
          <a:endParaRPr lang="cs-CZ"/>
        </a:p>
      </dgm:t>
    </dgm:pt>
    <dgm:pt modelId="{42E8E868-A64E-442F-8733-068A94E32E67}" type="sibTrans" cxnId="{EA41DB61-3C4D-4FD6-BFE2-DD9827A00363}">
      <dgm:prSet/>
      <dgm:spPr/>
      <dgm:t>
        <a:bodyPr/>
        <a:lstStyle/>
        <a:p>
          <a:endParaRPr lang="cs-CZ"/>
        </a:p>
      </dgm:t>
    </dgm:pt>
    <dgm:pt modelId="{60E05F10-61F4-4603-8213-9AEF7F7B275C}">
      <dgm:prSet custT="1"/>
      <dgm:spPr/>
      <dgm:t>
        <a:bodyPr anchor="t"/>
        <a:lstStyle/>
        <a:p>
          <a:pPr algn="l"/>
          <a:r>
            <a:rPr lang="cs-CZ" sz="1600" b="1" dirty="0"/>
            <a:t>Digitální infrastruktura</a:t>
          </a:r>
        </a:p>
      </dgm:t>
    </dgm:pt>
    <dgm:pt modelId="{AE92D3D2-D49D-4912-9907-F72F304CDB07}" type="parTrans" cxnId="{3B35CCF4-BD41-46D3-959D-ADE6CAE80A2B}">
      <dgm:prSet/>
      <dgm:spPr/>
      <dgm:t>
        <a:bodyPr/>
        <a:lstStyle/>
        <a:p>
          <a:endParaRPr lang="cs-CZ"/>
        </a:p>
      </dgm:t>
    </dgm:pt>
    <dgm:pt modelId="{22CD7E2F-E7D1-413B-A869-EC08910AF3E9}" type="sibTrans" cxnId="{3B35CCF4-BD41-46D3-959D-ADE6CAE80A2B}">
      <dgm:prSet/>
      <dgm:spPr/>
      <dgm:t>
        <a:bodyPr/>
        <a:lstStyle/>
        <a:p>
          <a:endParaRPr lang="cs-CZ"/>
        </a:p>
      </dgm:t>
    </dgm:pt>
    <dgm:pt modelId="{3EAAA4DA-3CD8-44E9-87EB-0C39FF15A082}">
      <dgm:prSet custT="1"/>
      <dgm:spPr/>
      <dgm:t>
        <a:bodyPr anchor="t"/>
        <a:lstStyle/>
        <a:p>
          <a:pPr algn="l"/>
          <a:r>
            <a:rPr lang="cs-CZ" sz="1600" b="1" dirty="0"/>
            <a:t>Bezpečnost</a:t>
          </a:r>
        </a:p>
      </dgm:t>
    </dgm:pt>
    <dgm:pt modelId="{62BC885C-5560-4495-906C-F6DDE6B21BC5}" type="parTrans" cxnId="{35D3F1E5-8CAB-4843-BCAC-615C5DFA511C}">
      <dgm:prSet/>
      <dgm:spPr/>
      <dgm:t>
        <a:bodyPr/>
        <a:lstStyle/>
        <a:p>
          <a:endParaRPr lang="cs-CZ"/>
        </a:p>
      </dgm:t>
    </dgm:pt>
    <dgm:pt modelId="{3F0E5AF7-7DA8-4DA3-8817-A5D21364C568}" type="sibTrans" cxnId="{35D3F1E5-8CAB-4843-BCAC-615C5DFA511C}">
      <dgm:prSet/>
      <dgm:spPr/>
      <dgm:t>
        <a:bodyPr/>
        <a:lstStyle/>
        <a:p>
          <a:endParaRPr lang="cs-CZ"/>
        </a:p>
      </dgm:t>
    </dgm:pt>
    <dgm:pt modelId="{78C8CD86-65A1-4AD9-9D8B-876878B4743F}">
      <dgm:prSet custT="1"/>
      <dgm:spPr/>
      <dgm:t>
        <a:bodyPr anchor="t"/>
        <a:lstStyle/>
        <a:p>
          <a:pPr algn="l"/>
          <a:r>
            <a:rPr lang="cs-CZ" sz="1600" b="1"/>
            <a:t>DORA</a:t>
          </a:r>
          <a:endParaRPr lang="cs-CZ" sz="1600" b="1" dirty="0"/>
        </a:p>
      </dgm:t>
    </dgm:pt>
    <dgm:pt modelId="{CF33E90F-43CB-4E7C-96BD-3255A9F7E4D3}" type="parTrans" cxnId="{BDF9E57A-2E18-4B9A-8B93-84BFD895CD64}">
      <dgm:prSet/>
      <dgm:spPr/>
      <dgm:t>
        <a:bodyPr/>
        <a:lstStyle/>
        <a:p>
          <a:endParaRPr lang="cs-CZ"/>
        </a:p>
      </dgm:t>
    </dgm:pt>
    <dgm:pt modelId="{CC5CBCC3-8E40-458B-9405-221DF079B85C}" type="sibTrans" cxnId="{BDF9E57A-2E18-4B9A-8B93-84BFD895CD64}">
      <dgm:prSet/>
      <dgm:spPr/>
      <dgm:t>
        <a:bodyPr/>
        <a:lstStyle/>
        <a:p>
          <a:endParaRPr lang="cs-CZ"/>
        </a:p>
      </dgm:t>
    </dgm:pt>
    <dgm:pt modelId="{2C056AA1-80F7-482F-869F-F5AFED85091F}">
      <dgm:prSet custT="1"/>
      <dgm:spPr/>
      <dgm:t>
        <a:bodyPr/>
        <a:lstStyle/>
        <a:p>
          <a:r>
            <a:rPr lang="cs-CZ" sz="1600" b="1" dirty="0"/>
            <a:t>Bankovnictví</a:t>
          </a:r>
        </a:p>
      </dgm:t>
    </dgm:pt>
    <dgm:pt modelId="{D741B8B4-3CDF-4BD4-B112-3A2048370668}" type="parTrans" cxnId="{88DD204F-6D56-4F39-98D1-AB6E0F19535F}">
      <dgm:prSet/>
      <dgm:spPr/>
      <dgm:t>
        <a:bodyPr/>
        <a:lstStyle/>
        <a:p>
          <a:endParaRPr lang="cs-CZ"/>
        </a:p>
      </dgm:t>
    </dgm:pt>
    <dgm:pt modelId="{1B25F70D-1290-4FB8-8A07-2CE259AA0909}" type="sibTrans" cxnId="{88DD204F-6D56-4F39-98D1-AB6E0F19535F}">
      <dgm:prSet/>
      <dgm:spPr/>
      <dgm:t>
        <a:bodyPr/>
        <a:lstStyle/>
        <a:p>
          <a:endParaRPr lang="cs-CZ"/>
        </a:p>
      </dgm:t>
    </dgm:pt>
    <dgm:pt modelId="{25ABAFCD-EE9C-44E6-B2E2-D5EB108ABC3A}">
      <dgm:prSet custT="1"/>
      <dgm:spPr/>
      <dgm:t>
        <a:bodyPr/>
        <a:lstStyle/>
        <a:p>
          <a:r>
            <a:rPr lang="cs-CZ" sz="1600" b="1" dirty="0"/>
            <a:t>Infrastruktura finančních trhů </a:t>
          </a:r>
        </a:p>
      </dgm:t>
    </dgm:pt>
    <dgm:pt modelId="{03514FD9-4CDE-4D8C-829B-98BAF1BB491F}" type="parTrans" cxnId="{285E0208-9B29-4086-B2BD-55FD2BA23F0C}">
      <dgm:prSet/>
      <dgm:spPr/>
      <dgm:t>
        <a:bodyPr/>
        <a:lstStyle/>
        <a:p>
          <a:endParaRPr lang="cs-CZ"/>
        </a:p>
      </dgm:t>
    </dgm:pt>
    <dgm:pt modelId="{0EA577BB-C2B7-4FB6-A8EF-518A47B2C785}" type="sibTrans" cxnId="{285E0208-9B29-4086-B2BD-55FD2BA23F0C}">
      <dgm:prSet/>
      <dgm:spPr/>
      <dgm:t>
        <a:bodyPr/>
        <a:lstStyle/>
        <a:p>
          <a:endParaRPr lang="cs-CZ"/>
        </a:p>
      </dgm:t>
    </dgm:pt>
    <dgm:pt modelId="{C8802C13-4F27-4EA1-A9A9-1EA5C742D5D7}" type="pres">
      <dgm:prSet presAssocID="{00D6FBA0-B6AC-41A4-8596-5E6BC6E73643}" presName="Name0" presStyleCnt="0">
        <dgm:presLayoutVars>
          <dgm:dir/>
          <dgm:resizeHandles val="exact"/>
        </dgm:presLayoutVars>
      </dgm:prSet>
      <dgm:spPr/>
    </dgm:pt>
    <dgm:pt modelId="{B026FA86-1A41-4834-84DF-932454D928FF}" type="pres">
      <dgm:prSet presAssocID="{3E7E984B-F555-4032-AB69-5431FA6B328A}" presName="Name5" presStyleLbl="vennNode1" presStyleIdx="0" presStyleCnt="4">
        <dgm:presLayoutVars>
          <dgm:bulletEnabled val="1"/>
        </dgm:presLayoutVars>
      </dgm:prSet>
      <dgm:spPr/>
    </dgm:pt>
    <dgm:pt modelId="{EA69FA77-E49B-4F70-9A4C-EDF703922E77}" type="pres">
      <dgm:prSet presAssocID="{576D3EEB-EE08-491F-B3D0-B5F9DA602278}" presName="space" presStyleCnt="0"/>
      <dgm:spPr/>
    </dgm:pt>
    <dgm:pt modelId="{9CA49112-5049-43AC-9E62-593CAA080048}" type="pres">
      <dgm:prSet presAssocID="{BC9DA39A-831D-44E5-8719-1FBFBEDE2335}" presName="Name5" presStyleLbl="vennNode1" presStyleIdx="1" presStyleCnt="4">
        <dgm:presLayoutVars>
          <dgm:bulletEnabled val="1"/>
        </dgm:presLayoutVars>
      </dgm:prSet>
      <dgm:spPr/>
    </dgm:pt>
    <dgm:pt modelId="{F67A02EF-0511-4D60-919A-95FDE212B738}" type="pres">
      <dgm:prSet presAssocID="{8F3F4A76-846B-4699-94ED-0C6A2373B07B}" presName="space" presStyleCnt="0"/>
      <dgm:spPr/>
    </dgm:pt>
    <dgm:pt modelId="{D09DB284-9365-43DB-BD9D-2CE60927754A}" type="pres">
      <dgm:prSet presAssocID="{78C8CD86-65A1-4AD9-9D8B-876878B4743F}" presName="Name5" presStyleLbl="vennNode1" presStyleIdx="2" presStyleCnt="4">
        <dgm:presLayoutVars>
          <dgm:bulletEnabled val="1"/>
        </dgm:presLayoutVars>
      </dgm:prSet>
      <dgm:spPr/>
    </dgm:pt>
    <dgm:pt modelId="{C846B8AB-2BD2-4B55-8AEE-75467CB90718}" type="pres">
      <dgm:prSet presAssocID="{CC5CBCC3-8E40-458B-9405-221DF079B85C}" presName="space" presStyleCnt="0"/>
      <dgm:spPr/>
    </dgm:pt>
    <dgm:pt modelId="{D4A30EAA-D512-45BC-9F50-CAB7762C73C7}" type="pres">
      <dgm:prSet presAssocID="{4F82E26A-3B1D-482C-96C0-EACA4C7A9D31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285E0208-9B29-4086-B2BD-55FD2BA23F0C}" srcId="{78C8CD86-65A1-4AD9-9D8B-876878B4743F}" destId="{25ABAFCD-EE9C-44E6-B2E2-D5EB108ABC3A}" srcOrd="1" destOrd="0" parTransId="{03514FD9-4CDE-4D8C-829B-98BAF1BB491F}" sibTransId="{0EA577BB-C2B7-4FB6-A8EF-518A47B2C785}"/>
    <dgm:cxn modelId="{ACD95108-564C-4708-A5A0-DD2A51063E80}" type="presOf" srcId="{3E7E984B-F555-4032-AB69-5431FA6B328A}" destId="{B026FA86-1A41-4834-84DF-932454D928FF}" srcOrd="0" destOrd="0" presId="urn:microsoft.com/office/officeart/2005/8/layout/venn3"/>
    <dgm:cxn modelId="{C4347009-C9BD-4C43-8F3C-05EB93D8390A}" type="presOf" srcId="{98CB60D9-E1B6-4A12-B5A0-6DFF1547CE1E}" destId="{B026FA86-1A41-4834-84DF-932454D928FF}" srcOrd="0" destOrd="8" presId="urn:microsoft.com/office/officeart/2005/8/layout/venn3"/>
    <dgm:cxn modelId="{9096960C-8E83-490A-83C4-698A62E52B3C}" srcId="{3E7E984B-F555-4032-AB69-5431FA6B328A}" destId="{127A6C58-B06F-45B7-97FF-91C993720FB5}" srcOrd="4" destOrd="0" parTransId="{459E99D4-964A-408C-9C23-9CA365E34C7B}" sibTransId="{F6B420A9-7F73-4855-8612-2FBDB799B687}"/>
    <dgm:cxn modelId="{8AA47711-82A9-4819-8CA0-62C1BA3BD1FE}" type="presOf" srcId="{3EAAA4DA-3CD8-44E9-87EB-0C39FF15A082}" destId="{D4A30EAA-D512-45BC-9F50-CAB7762C73C7}" srcOrd="0" destOrd="1" presId="urn:microsoft.com/office/officeart/2005/8/layout/venn3"/>
    <dgm:cxn modelId="{1186B411-BB72-4D87-B47E-788856CBE191}" type="presOf" srcId="{127A6C58-B06F-45B7-97FF-91C993720FB5}" destId="{B026FA86-1A41-4834-84DF-932454D928FF}" srcOrd="0" destOrd="5" presId="urn:microsoft.com/office/officeart/2005/8/layout/venn3"/>
    <dgm:cxn modelId="{E1491216-614A-436D-A101-B7719E961F0B}" type="presOf" srcId="{278080F7-2526-4A49-8932-168AE17818ED}" destId="{B026FA86-1A41-4834-84DF-932454D928FF}" srcOrd="0" destOrd="1" presId="urn:microsoft.com/office/officeart/2005/8/layout/venn3"/>
    <dgm:cxn modelId="{62465B1B-CCF4-4F65-B0E6-A5D26C252215}" srcId="{3E7E984B-F555-4032-AB69-5431FA6B328A}" destId="{4696C3ED-2507-4CBB-9EE1-3753F1B955E4}" srcOrd="3" destOrd="0" parTransId="{18427021-D877-4519-A755-43125261F85A}" sibTransId="{5E38ECE5-08CB-429D-AFB6-394447C30975}"/>
    <dgm:cxn modelId="{E72EB021-61EA-4EB9-857E-4CC0AA3A9780}" srcId="{3E7E984B-F555-4032-AB69-5431FA6B328A}" destId="{0EA51F92-528E-49EB-AAB5-B37349E9812E}" srcOrd="5" destOrd="0" parTransId="{0C399E26-EB78-4890-B8C7-5A052FE9F718}" sibTransId="{08BA59DA-2D51-4A50-9D75-5EB399635671}"/>
    <dgm:cxn modelId="{D7578027-C503-438B-9BB0-FA82C0333600}" type="presOf" srcId="{00D6FBA0-B6AC-41A4-8596-5E6BC6E73643}" destId="{C8802C13-4F27-4EA1-A9A9-1EA5C742D5D7}" srcOrd="0" destOrd="0" presId="urn:microsoft.com/office/officeart/2005/8/layout/venn3"/>
    <dgm:cxn modelId="{B4F1F42A-4E48-4D14-A466-A435FA96B9DD}" srcId="{00D6FBA0-B6AC-41A4-8596-5E6BC6E73643}" destId="{3E7E984B-F555-4032-AB69-5431FA6B328A}" srcOrd="0" destOrd="0" parTransId="{79ECC21D-B26C-40F1-9C45-0F894649449A}" sibTransId="{576D3EEB-EE08-491F-B3D0-B5F9DA602278}"/>
    <dgm:cxn modelId="{2151023B-DAA2-4118-9B65-F64120462FDF}" type="presOf" srcId="{25ABAFCD-EE9C-44E6-B2E2-D5EB108ABC3A}" destId="{D09DB284-9365-43DB-BD9D-2CE60927754A}" srcOrd="0" destOrd="2" presId="urn:microsoft.com/office/officeart/2005/8/layout/venn3"/>
    <dgm:cxn modelId="{CFB8A841-41AE-4ECC-A14F-A7C57E3FF4F2}" srcId="{3E7E984B-F555-4032-AB69-5431FA6B328A}" destId="{F4AD71A3-EE95-4497-A4D1-E982102C8612}" srcOrd="6" destOrd="0" parTransId="{05B6BF61-B609-46AC-916A-8A2A30697E0F}" sibTransId="{79E9ADB2-1608-487E-BC25-918FF13DAE1E}"/>
    <dgm:cxn modelId="{EA41DB61-3C4D-4FD6-BFE2-DD9827A00363}" srcId="{3E7E984B-F555-4032-AB69-5431FA6B328A}" destId="{278080F7-2526-4A49-8932-168AE17818ED}" srcOrd="0" destOrd="0" parTransId="{C5165DF2-73E9-4D12-9783-99EA77119262}" sibTransId="{42E8E868-A64E-442F-8733-068A94E32E67}"/>
    <dgm:cxn modelId="{7279B448-ABD7-43F5-8EC6-2278C17CC505}" type="presOf" srcId="{4F82E26A-3B1D-482C-96C0-EACA4C7A9D31}" destId="{D4A30EAA-D512-45BC-9F50-CAB7762C73C7}" srcOrd="0" destOrd="0" presId="urn:microsoft.com/office/officeart/2005/8/layout/venn3"/>
    <dgm:cxn modelId="{0DE30F4C-BD30-454A-9FFD-B1CC4626BD95}" srcId="{00D6FBA0-B6AC-41A4-8596-5E6BC6E73643}" destId="{BC9DA39A-831D-44E5-8719-1FBFBEDE2335}" srcOrd="1" destOrd="0" parTransId="{4F722163-D13A-478C-BC61-C2CE358C33C7}" sibTransId="{8F3F4A76-846B-4699-94ED-0C6A2373B07B}"/>
    <dgm:cxn modelId="{88DD204F-6D56-4F39-98D1-AB6E0F19535F}" srcId="{78C8CD86-65A1-4AD9-9D8B-876878B4743F}" destId="{2C056AA1-80F7-482F-869F-F5AFED85091F}" srcOrd="0" destOrd="0" parTransId="{D741B8B4-3CDF-4BD4-B112-3A2048370668}" sibTransId="{1B25F70D-1290-4FB8-8A07-2CE259AA0909}"/>
    <dgm:cxn modelId="{BDF9E57A-2E18-4B9A-8B93-84BFD895CD64}" srcId="{00D6FBA0-B6AC-41A4-8596-5E6BC6E73643}" destId="{78C8CD86-65A1-4AD9-9D8B-876878B4743F}" srcOrd="2" destOrd="0" parTransId="{CF33E90F-43CB-4E7C-96BD-3255A9F7E4D3}" sibTransId="{CC5CBCC3-8E40-458B-9405-221DF079B85C}"/>
    <dgm:cxn modelId="{C9ED2D7E-0F16-4EF8-8C9A-1446D30CF3B7}" type="presOf" srcId="{78C8CD86-65A1-4AD9-9D8B-876878B4743F}" destId="{D09DB284-9365-43DB-BD9D-2CE60927754A}" srcOrd="0" destOrd="0" presId="urn:microsoft.com/office/officeart/2005/8/layout/venn3"/>
    <dgm:cxn modelId="{19746586-89E3-427C-809B-593BC5372EAC}" srcId="{3E7E984B-F555-4032-AB69-5431FA6B328A}" destId="{37214270-1EC8-48C7-A512-608574E872EA}" srcOrd="2" destOrd="0" parTransId="{32A0537D-0176-4970-A6DB-D2BF2F2D710A}" sibTransId="{740890AB-F607-494F-9598-5D631A5BF435}"/>
    <dgm:cxn modelId="{805AFC87-C5B4-4AF2-891D-8F866DF42D88}" type="presOf" srcId="{4696C3ED-2507-4CBB-9EE1-3753F1B955E4}" destId="{B026FA86-1A41-4834-84DF-932454D928FF}" srcOrd="0" destOrd="4" presId="urn:microsoft.com/office/officeart/2005/8/layout/venn3"/>
    <dgm:cxn modelId="{B42A8B8D-140C-49F3-833A-A28FB3928157}" srcId="{00D6FBA0-B6AC-41A4-8596-5E6BC6E73643}" destId="{4F82E26A-3B1D-482C-96C0-EACA4C7A9D31}" srcOrd="3" destOrd="0" parTransId="{9B6E71F6-8DA3-4A46-B3B9-3A12AFA4239E}" sibTransId="{FF539E5C-9C4B-408A-87E5-02B4F1E474DE}"/>
    <dgm:cxn modelId="{B2B28C8F-37FB-4AE6-BF42-665F9D8EAAB1}" type="presOf" srcId="{F4AD71A3-EE95-4497-A4D1-E982102C8612}" destId="{B026FA86-1A41-4834-84DF-932454D928FF}" srcOrd="0" destOrd="7" presId="urn:microsoft.com/office/officeart/2005/8/layout/venn3"/>
    <dgm:cxn modelId="{F88F7E9B-D2E8-48C6-9753-455EEF61D62E}" type="presOf" srcId="{2C056AA1-80F7-482F-869F-F5AFED85091F}" destId="{D09DB284-9365-43DB-BD9D-2CE60927754A}" srcOrd="0" destOrd="1" presId="urn:microsoft.com/office/officeart/2005/8/layout/venn3"/>
    <dgm:cxn modelId="{23BEDBB5-59B8-45B6-A186-9B6C6F985E09}" type="presOf" srcId="{0EA51F92-528E-49EB-AAB5-B37349E9812E}" destId="{B026FA86-1A41-4834-84DF-932454D928FF}" srcOrd="0" destOrd="6" presId="urn:microsoft.com/office/officeart/2005/8/layout/venn3"/>
    <dgm:cxn modelId="{4F7C4DBC-F0F3-4F34-A52B-28DF60591C97}" srcId="{3E7E984B-F555-4032-AB69-5431FA6B328A}" destId="{98CB60D9-E1B6-4A12-B5A0-6DFF1547CE1E}" srcOrd="7" destOrd="0" parTransId="{305431AB-F0BA-4DC1-94B3-9BD45A9D9FFA}" sibTransId="{4D07BCF5-4F67-4E40-B011-F3A441DF9C8C}"/>
    <dgm:cxn modelId="{930F4ABE-B223-4BF5-8742-6F425352DB91}" srcId="{3E7E984B-F555-4032-AB69-5431FA6B328A}" destId="{CF66AD1D-465C-4AFD-A7CC-165FF50FDD26}" srcOrd="1" destOrd="0" parTransId="{06CC6A8E-B9D8-489C-8F15-6E275022F00F}" sibTransId="{975A4DA2-6242-4883-9EF8-7E5DACA1E4FD}"/>
    <dgm:cxn modelId="{AF5062C1-6DCF-44F1-B0CB-8D9302D4AD5D}" type="presOf" srcId="{37214270-1EC8-48C7-A512-608574E872EA}" destId="{B026FA86-1A41-4834-84DF-932454D928FF}" srcOrd="0" destOrd="3" presId="urn:microsoft.com/office/officeart/2005/8/layout/venn3"/>
    <dgm:cxn modelId="{35D3F1E5-8CAB-4843-BCAC-615C5DFA511C}" srcId="{4F82E26A-3B1D-482C-96C0-EACA4C7A9D31}" destId="{3EAAA4DA-3CD8-44E9-87EB-0C39FF15A082}" srcOrd="0" destOrd="0" parTransId="{62BC885C-5560-4495-906C-F6DDE6B21BC5}" sibTransId="{3F0E5AF7-7DA8-4DA3-8817-A5D21364C568}"/>
    <dgm:cxn modelId="{C95176EB-0414-40D4-8681-69ACEBCB3A2F}" type="presOf" srcId="{BC9DA39A-831D-44E5-8719-1FBFBEDE2335}" destId="{9CA49112-5049-43AC-9E62-593CAA080048}" srcOrd="0" destOrd="0" presId="urn:microsoft.com/office/officeart/2005/8/layout/venn3"/>
    <dgm:cxn modelId="{26B6BFEC-7C3C-4EA1-BB02-8D945BEBE8D8}" type="presOf" srcId="{CF66AD1D-465C-4AFD-A7CC-165FF50FDD26}" destId="{B026FA86-1A41-4834-84DF-932454D928FF}" srcOrd="0" destOrd="2" presId="urn:microsoft.com/office/officeart/2005/8/layout/venn3"/>
    <dgm:cxn modelId="{8D89C8ED-4C78-460B-8C84-5152F74D21F9}" type="presOf" srcId="{60E05F10-61F4-4603-8213-9AEF7F7B275C}" destId="{9CA49112-5049-43AC-9E62-593CAA080048}" srcOrd="0" destOrd="1" presId="urn:microsoft.com/office/officeart/2005/8/layout/venn3"/>
    <dgm:cxn modelId="{3B35CCF4-BD41-46D3-959D-ADE6CAE80A2B}" srcId="{BC9DA39A-831D-44E5-8719-1FBFBEDE2335}" destId="{60E05F10-61F4-4603-8213-9AEF7F7B275C}" srcOrd="0" destOrd="0" parTransId="{AE92D3D2-D49D-4912-9907-F72F304CDB07}" sibTransId="{22CD7E2F-E7D1-413B-A869-EC08910AF3E9}"/>
    <dgm:cxn modelId="{7D9E9B97-F29E-4940-8227-7C902DD88E62}" type="presParOf" srcId="{C8802C13-4F27-4EA1-A9A9-1EA5C742D5D7}" destId="{B026FA86-1A41-4834-84DF-932454D928FF}" srcOrd="0" destOrd="0" presId="urn:microsoft.com/office/officeart/2005/8/layout/venn3"/>
    <dgm:cxn modelId="{FFFF7C6B-37B2-4952-B702-96A50D13D0A6}" type="presParOf" srcId="{C8802C13-4F27-4EA1-A9A9-1EA5C742D5D7}" destId="{EA69FA77-E49B-4F70-9A4C-EDF703922E77}" srcOrd="1" destOrd="0" presId="urn:microsoft.com/office/officeart/2005/8/layout/venn3"/>
    <dgm:cxn modelId="{85934170-D80C-4D81-96A6-E6AA82E72F2D}" type="presParOf" srcId="{C8802C13-4F27-4EA1-A9A9-1EA5C742D5D7}" destId="{9CA49112-5049-43AC-9E62-593CAA080048}" srcOrd="2" destOrd="0" presId="urn:microsoft.com/office/officeart/2005/8/layout/venn3"/>
    <dgm:cxn modelId="{E6FD7D39-3979-4D07-9AD5-59FF83E2A9B2}" type="presParOf" srcId="{C8802C13-4F27-4EA1-A9A9-1EA5C742D5D7}" destId="{F67A02EF-0511-4D60-919A-95FDE212B738}" srcOrd="3" destOrd="0" presId="urn:microsoft.com/office/officeart/2005/8/layout/venn3"/>
    <dgm:cxn modelId="{D0CF8981-D74E-4C01-B73F-A0DFFBEB507E}" type="presParOf" srcId="{C8802C13-4F27-4EA1-A9A9-1EA5C742D5D7}" destId="{D09DB284-9365-43DB-BD9D-2CE60927754A}" srcOrd="4" destOrd="0" presId="urn:microsoft.com/office/officeart/2005/8/layout/venn3"/>
    <dgm:cxn modelId="{DE6CCED3-3D17-4BDF-A066-96BF86E3F295}" type="presParOf" srcId="{C8802C13-4F27-4EA1-A9A9-1EA5C742D5D7}" destId="{C846B8AB-2BD2-4B55-8AEE-75467CB90718}" srcOrd="5" destOrd="0" presId="urn:microsoft.com/office/officeart/2005/8/layout/venn3"/>
    <dgm:cxn modelId="{9AEC336F-79EC-4B91-84F5-9B311EF71ACF}" type="presParOf" srcId="{C8802C13-4F27-4EA1-A9A9-1EA5C742D5D7}" destId="{D4A30EAA-D512-45BC-9F50-CAB7762C73C7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CF1FF9-8975-4066-96B5-DEB3F974774C}">
      <dsp:nvSpPr>
        <dsp:cNvPr id="0" name=""/>
        <dsp:cNvSpPr/>
      </dsp:nvSpPr>
      <dsp:spPr>
        <a:xfrm rot="5400000">
          <a:off x="-106596" y="107357"/>
          <a:ext cx="710643" cy="497450"/>
        </a:xfrm>
        <a:prstGeom prst="chevron">
          <a:avLst/>
        </a:prstGeom>
        <a:solidFill>
          <a:srgbClr val="E0AD12"/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>
              <a:solidFill>
                <a:srgbClr val="142142"/>
              </a:solidFill>
            </a:rPr>
            <a:t>1</a:t>
          </a:r>
        </a:p>
      </dsp:txBody>
      <dsp:txXfrm rot="-5400000">
        <a:off x="1" y="249485"/>
        <a:ext cx="497450" cy="213193"/>
      </dsp:txXfrm>
    </dsp:sp>
    <dsp:sp modelId="{403BCAC0-D1AF-41FF-8792-1F226B074743}">
      <dsp:nvSpPr>
        <dsp:cNvPr id="0" name=""/>
        <dsp:cNvSpPr/>
      </dsp:nvSpPr>
      <dsp:spPr>
        <a:xfrm rot="5400000">
          <a:off x="5457867" y="-4959655"/>
          <a:ext cx="461918" cy="10382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2200" kern="1200" dirty="0">
              <a:solidFill>
                <a:srgbClr val="142142"/>
              </a:solidFill>
            </a:rPr>
            <a:t>Zákon (včetně aplikace přechodných ustanovení) a nařízení vlády vstupuje v účinnost</a:t>
          </a:r>
          <a:endParaRPr lang="cs-CZ" sz="2200" kern="1200" dirty="0"/>
        </a:p>
      </dsp:txBody>
      <dsp:txXfrm rot="-5400000">
        <a:off x="497451" y="23310"/>
        <a:ext cx="10360202" cy="416820"/>
      </dsp:txXfrm>
    </dsp:sp>
    <dsp:sp modelId="{9B2915A0-EE11-49D2-9053-A5802B0619CC}">
      <dsp:nvSpPr>
        <dsp:cNvPr id="0" name=""/>
        <dsp:cNvSpPr/>
      </dsp:nvSpPr>
      <dsp:spPr>
        <a:xfrm rot="5400000">
          <a:off x="-106596" y="732732"/>
          <a:ext cx="710643" cy="497450"/>
        </a:xfrm>
        <a:prstGeom prst="chevron">
          <a:avLst/>
        </a:prstGeom>
        <a:solidFill>
          <a:srgbClr val="E0AD12"/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>
              <a:solidFill>
                <a:srgbClr val="142142"/>
              </a:solidFill>
            </a:rPr>
            <a:t>2</a:t>
          </a:r>
        </a:p>
      </dsp:txBody>
      <dsp:txXfrm rot="-5400000">
        <a:off x="1" y="874860"/>
        <a:ext cx="497450" cy="213193"/>
      </dsp:txXfrm>
    </dsp:sp>
    <dsp:sp modelId="{18BE5C19-BE67-457D-AB81-07E4FAC27116}">
      <dsp:nvSpPr>
        <dsp:cNvPr id="0" name=""/>
        <dsp:cNvSpPr/>
      </dsp:nvSpPr>
      <dsp:spPr>
        <a:xfrm rot="5400000">
          <a:off x="5457867" y="-4334281"/>
          <a:ext cx="461918" cy="10382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2200" kern="1200" dirty="0">
              <a:solidFill>
                <a:srgbClr val="142142"/>
              </a:solidFill>
            </a:rPr>
            <a:t>Subjekt KI / gestor posuzuje naplnění kritérií významnosti </a:t>
          </a:r>
        </a:p>
      </dsp:txBody>
      <dsp:txXfrm rot="-5400000">
        <a:off x="497451" y="648684"/>
        <a:ext cx="10360202" cy="416820"/>
      </dsp:txXfrm>
    </dsp:sp>
    <dsp:sp modelId="{88BE39A3-8807-49EB-AD64-201E6C74F8C2}">
      <dsp:nvSpPr>
        <dsp:cNvPr id="0" name=""/>
        <dsp:cNvSpPr/>
      </dsp:nvSpPr>
      <dsp:spPr>
        <a:xfrm rot="5400000">
          <a:off x="-106596" y="1358106"/>
          <a:ext cx="710643" cy="497450"/>
        </a:xfrm>
        <a:prstGeom prst="chevron">
          <a:avLst/>
        </a:prstGeom>
        <a:solidFill>
          <a:srgbClr val="E0AD12"/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>
              <a:solidFill>
                <a:srgbClr val="142142"/>
              </a:solidFill>
            </a:rPr>
            <a:t>3</a:t>
          </a:r>
        </a:p>
      </dsp:txBody>
      <dsp:txXfrm rot="-5400000">
        <a:off x="1" y="1500234"/>
        <a:ext cx="497450" cy="213193"/>
      </dsp:txXfrm>
    </dsp:sp>
    <dsp:sp modelId="{A9D72C54-F7C6-46D4-BFC8-4E67E4EE8B6B}">
      <dsp:nvSpPr>
        <dsp:cNvPr id="0" name=""/>
        <dsp:cNvSpPr/>
      </dsp:nvSpPr>
      <dsp:spPr>
        <a:xfrm rot="5400000">
          <a:off x="5457867" y="-3708906"/>
          <a:ext cx="461918" cy="10382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2200" kern="1200" dirty="0">
              <a:solidFill>
                <a:srgbClr val="142142"/>
              </a:solidFill>
            </a:rPr>
            <a:t>Subjekt KI / gestor zadává informace do Portálu KI   </a:t>
          </a:r>
        </a:p>
      </dsp:txBody>
      <dsp:txXfrm rot="-5400000">
        <a:off x="497451" y="1274059"/>
        <a:ext cx="10360202" cy="416820"/>
      </dsp:txXfrm>
    </dsp:sp>
    <dsp:sp modelId="{46C5A71F-936E-40EF-A2A3-BA9CB3E6BB28}">
      <dsp:nvSpPr>
        <dsp:cNvPr id="0" name=""/>
        <dsp:cNvSpPr/>
      </dsp:nvSpPr>
      <dsp:spPr>
        <a:xfrm rot="5400000">
          <a:off x="-106596" y="1983480"/>
          <a:ext cx="710643" cy="497450"/>
        </a:xfrm>
        <a:prstGeom prst="chevron">
          <a:avLst/>
        </a:prstGeom>
        <a:solidFill>
          <a:srgbClr val="E0AD12"/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>
              <a:solidFill>
                <a:srgbClr val="142142"/>
              </a:solidFill>
            </a:rPr>
            <a:t>4</a:t>
          </a:r>
        </a:p>
      </dsp:txBody>
      <dsp:txXfrm rot="-5400000">
        <a:off x="1" y="2125608"/>
        <a:ext cx="497450" cy="213193"/>
      </dsp:txXfrm>
    </dsp:sp>
    <dsp:sp modelId="{4CFA4B6A-2CA7-4A78-B8CB-B9DAA20012F7}">
      <dsp:nvSpPr>
        <dsp:cNvPr id="0" name=""/>
        <dsp:cNvSpPr/>
      </dsp:nvSpPr>
      <dsp:spPr>
        <a:xfrm rot="5400000">
          <a:off x="5457867" y="-3083532"/>
          <a:ext cx="461918" cy="10382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200" kern="1200" dirty="0">
              <a:solidFill>
                <a:srgbClr val="142142"/>
              </a:solidFill>
            </a:rPr>
            <a:t>Gestor předává informaci MV </a:t>
          </a:r>
        </a:p>
      </dsp:txBody>
      <dsp:txXfrm rot="-5400000">
        <a:off x="497451" y="1899433"/>
        <a:ext cx="10360202" cy="416820"/>
      </dsp:txXfrm>
    </dsp:sp>
    <dsp:sp modelId="{614B6F5D-CCDE-4BC6-AC56-D4E953847FED}">
      <dsp:nvSpPr>
        <dsp:cNvPr id="0" name=""/>
        <dsp:cNvSpPr/>
      </dsp:nvSpPr>
      <dsp:spPr>
        <a:xfrm rot="5400000">
          <a:off x="-106596" y="2608855"/>
          <a:ext cx="710643" cy="497450"/>
        </a:xfrm>
        <a:prstGeom prst="chevron">
          <a:avLst/>
        </a:prstGeom>
        <a:solidFill>
          <a:srgbClr val="E0AD12"/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>
              <a:solidFill>
                <a:srgbClr val="142142"/>
              </a:solidFill>
            </a:rPr>
            <a:t>5</a:t>
          </a:r>
        </a:p>
      </dsp:txBody>
      <dsp:txXfrm rot="-5400000">
        <a:off x="1" y="2750983"/>
        <a:ext cx="497450" cy="213193"/>
      </dsp:txXfrm>
    </dsp:sp>
    <dsp:sp modelId="{1AE2F68E-E560-4C57-AA1F-B97DBBA77D40}">
      <dsp:nvSpPr>
        <dsp:cNvPr id="0" name=""/>
        <dsp:cNvSpPr/>
      </dsp:nvSpPr>
      <dsp:spPr>
        <a:xfrm rot="5400000">
          <a:off x="5457867" y="-2458158"/>
          <a:ext cx="461918" cy="10382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2200" kern="1200" dirty="0">
              <a:solidFill>
                <a:srgbClr val="142142"/>
              </a:solidFill>
            </a:rPr>
            <a:t>MV zapisuje subjekt KI na seznam subjektů KI </a:t>
          </a:r>
        </a:p>
      </dsp:txBody>
      <dsp:txXfrm rot="-5400000">
        <a:off x="497451" y="2524807"/>
        <a:ext cx="10360202" cy="416820"/>
      </dsp:txXfrm>
    </dsp:sp>
    <dsp:sp modelId="{569F96B2-2D6F-4A08-90C2-2F99A351B53F}">
      <dsp:nvSpPr>
        <dsp:cNvPr id="0" name=""/>
        <dsp:cNvSpPr/>
      </dsp:nvSpPr>
      <dsp:spPr>
        <a:xfrm rot="5400000">
          <a:off x="-106596" y="3234229"/>
          <a:ext cx="710643" cy="497450"/>
        </a:xfrm>
        <a:prstGeom prst="chevron">
          <a:avLst/>
        </a:prstGeom>
        <a:solidFill>
          <a:srgbClr val="E0AD12"/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>
              <a:solidFill>
                <a:srgbClr val="142142"/>
              </a:solidFill>
            </a:rPr>
            <a:t>6</a:t>
          </a:r>
        </a:p>
      </dsp:txBody>
      <dsp:txXfrm rot="-5400000">
        <a:off x="1" y="3376357"/>
        <a:ext cx="497450" cy="213193"/>
      </dsp:txXfrm>
    </dsp:sp>
    <dsp:sp modelId="{1BB3875E-E4AD-4FAB-B6EC-0A94847B15FD}">
      <dsp:nvSpPr>
        <dsp:cNvPr id="0" name=""/>
        <dsp:cNvSpPr/>
      </dsp:nvSpPr>
      <dsp:spPr>
        <a:xfrm rot="5400000">
          <a:off x="5457867" y="-1832783"/>
          <a:ext cx="461918" cy="10382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2200" kern="1200" dirty="0">
              <a:solidFill>
                <a:srgbClr val="142142"/>
              </a:solidFill>
            </a:rPr>
            <a:t>Gestor / MV oficiálně vyrozumívá dotyčný subjekt o tom, že je subjektem KI</a:t>
          </a:r>
        </a:p>
      </dsp:txBody>
      <dsp:txXfrm rot="-5400000">
        <a:off x="497451" y="3150182"/>
        <a:ext cx="10360202" cy="416820"/>
      </dsp:txXfrm>
    </dsp:sp>
    <dsp:sp modelId="{B99D0D57-F66A-42B1-8C22-B24457B42C41}">
      <dsp:nvSpPr>
        <dsp:cNvPr id="0" name=""/>
        <dsp:cNvSpPr/>
      </dsp:nvSpPr>
      <dsp:spPr>
        <a:xfrm rot="5400000">
          <a:off x="-106596" y="3859603"/>
          <a:ext cx="710643" cy="497450"/>
        </a:xfrm>
        <a:prstGeom prst="chevron">
          <a:avLst/>
        </a:prstGeom>
        <a:solidFill>
          <a:srgbClr val="E0AD12"/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>
              <a:solidFill>
                <a:srgbClr val="142142"/>
              </a:solidFill>
            </a:rPr>
            <a:t>7</a:t>
          </a:r>
        </a:p>
      </dsp:txBody>
      <dsp:txXfrm rot="-5400000">
        <a:off x="1" y="4001731"/>
        <a:ext cx="497450" cy="213193"/>
      </dsp:txXfrm>
    </dsp:sp>
    <dsp:sp modelId="{676885FB-65CE-461F-A42F-FB35C2F59F98}">
      <dsp:nvSpPr>
        <dsp:cNvPr id="0" name=""/>
        <dsp:cNvSpPr/>
      </dsp:nvSpPr>
      <dsp:spPr>
        <a:xfrm rot="5400000">
          <a:off x="5457867" y="-1207409"/>
          <a:ext cx="461918" cy="10382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421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2200" kern="1200" dirty="0">
              <a:solidFill>
                <a:srgbClr val="142142"/>
              </a:solidFill>
            </a:rPr>
            <a:t>Subjektu KI začínají plynout lhůty pro plnění povinností podle zákona</a:t>
          </a:r>
        </a:p>
      </dsp:txBody>
      <dsp:txXfrm rot="-5400000">
        <a:off x="497451" y="3775556"/>
        <a:ext cx="10360202" cy="4168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6FA86-1A41-4834-84DF-932454D928FF}">
      <dsp:nvSpPr>
        <dsp:cNvPr id="0" name=""/>
        <dsp:cNvSpPr/>
      </dsp:nvSpPr>
      <dsp:spPr>
        <a:xfrm>
          <a:off x="3363" y="784208"/>
          <a:ext cx="3375157" cy="337515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5746" tIns="25400" rIns="185746" bIns="25400" numCol="1" spcCol="1270" anchor="ctr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CER</a:t>
          </a:r>
          <a:endParaRPr lang="cs-CZ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Energetika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Doprava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Zdravotnictví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Pitná voda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Odpadní voda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Veřejná správa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Vesmír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Výroba, zpracování a distribuce potravin </a:t>
          </a:r>
        </a:p>
      </dsp:txBody>
      <dsp:txXfrm>
        <a:off x="497643" y="1278488"/>
        <a:ext cx="2386597" cy="2386597"/>
      </dsp:txXfrm>
    </dsp:sp>
    <dsp:sp modelId="{9CA49112-5049-43AC-9E62-593CAA080048}">
      <dsp:nvSpPr>
        <dsp:cNvPr id="0" name=""/>
        <dsp:cNvSpPr/>
      </dsp:nvSpPr>
      <dsp:spPr>
        <a:xfrm>
          <a:off x="2703490" y="784208"/>
          <a:ext cx="3375157" cy="3375157"/>
        </a:xfrm>
        <a:prstGeom prst="ellipse">
          <a:avLst/>
        </a:prstGeom>
        <a:solidFill>
          <a:schemeClr val="accent5">
            <a:alpha val="50000"/>
            <a:hueOff val="-2451115"/>
            <a:satOff val="-3409"/>
            <a:lumOff val="-130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5746" tIns="25400" rIns="185746" bIns="25400" numCol="1" spcCol="1270" anchor="t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NIS 2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Digitální infrastruktura</a:t>
          </a:r>
        </a:p>
      </dsp:txBody>
      <dsp:txXfrm>
        <a:off x="3197770" y="1278488"/>
        <a:ext cx="2386597" cy="2386597"/>
      </dsp:txXfrm>
    </dsp:sp>
    <dsp:sp modelId="{D09DB284-9365-43DB-BD9D-2CE60927754A}">
      <dsp:nvSpPr>
        <dsp:cNvPr id="0" name=""/>
        <dsp:cNvSpPr/>
      </dsp:nvSpPr>
      <dsp:spPr>
        <a:xfrm>
          <a:off x="5403616" y="784208"/>
          <a:ext cx="3375157" cy="3375157"/>
        </a:xfrm>
        <a:prstGeom prst="ellipse">
          <a:avLst/>
        </a:prstGeom>
        <a:solidFill>
          <a:schemeClr val="accent5">
            <a:alpha val="50000"/>
            <a:hueOff val="-4902230"/>
            <a:satOff val="-6819"/>
            <a:lumOff val="-261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5746" tIns="20320" rIns="185746" bIns="20320" numCol="1" spcCol="1270" anchor="t" anchorCtr="1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DORA</a:t>
          </a:r>
          <a:endParaRPr lang="cs-CZ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Bankovnictví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Infrastruktura finančních trhů </a:t>
          </a:r>
        </a:p>
      </dsp:txBody>
      <dsp:txXfrm>
        <a:off x="5897896" y="1278488"/>
        <a:ext cx="2386597" cy="2386597"/>
      </dsp:txXfrm>
    </dsp:sp>
    <dsp:sp modelId="{D4A30EAA-D512-45BC-9F50-CAB7762C73C7}">
      <dsp:nvSpPr>
        <dsp:cNvPr id="0" name=""/>
        <dsp:cNvSpPr/>
      </dsp:nvSpPr>
      <dsp:spPr>
        <a:xfrm>
          <a:off x="8103743" y="784208"/>
          <a:ext cx="3375157" cy="3375157"/>
        </a:xfrm>
        <a:prstGeom prst="ellipse">
          <a:avLst/>
        </a:prstGeom>
        <a:solidFill>
          <a:schemeClr val="accent5">
            <a:alpha val="50000"/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5746" tIns="25400" rIns="185746" bIns="25400" numCol="1" spcCol="1270" anchor="t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ZKI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Bezpečnost</a:t>
          </a:r>
        </a:p>
      </dsp:txBody>
      <dsp:txXfrm>
        <a:off x="8598023" y="1278488"/>
        <a:ext cx="2386597" cy="2386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F984D-7785-4AC4-88C8-0D5A18276EA9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44B7C-66A6-4B2B-912C-3B3FAC45B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153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A183-C550-454E-9494-B53C9FA14093}" type="slidenum">
              <a:rPr lang="cs-CZ" smtClean="0"/>
              <a:t>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5468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600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A183-C550-454E-9494-B53C9FA1409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468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>
                <a:solidFill>
                  <a:srgbClr val="142142"/>
                </a:solidFill>
              </a:rPr>
              <a:t>Posouzení rizik + Strategie</a:t>
            </a:r>
            <a:r>
              <a:rPr lang="cs-CZ" dirty="0">
                <a:solidFill>
                  <a:srgbClr val="142142"/>
                </a:solidFill>
              </a:rPr>
              <a:t> zvyšování odolnosti subjektů KI – zohlednění vazeb mezi odvětvími, zajištění provázanosti přístupů různých státních aktérů…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9285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142142"/>
                </a:solidFill>
              </a:rPr>
              <a:t>Ověřování spolehlivost </a:t>
            </a:r>
            <a:r>
              <a:rPr lang="cs-CZ" dirty="0">
                <a:solidFill>
                  <a:srgbClr val="142142"/>
                </a:solidFill>
              </a:rPr>
              <a:t>(vybraných) zaměstnanců subjektů KI – stát musí umožnit alespoň na úrovni ověření totožnosti a ověření bezúhonnosti</a:t>
            </a:r>
          </a:p>
          <a:p>
            <a:pPr marL="0" indent="0">
              <a:buFontTx/>
              <a:buNone/>
            </a:pP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5725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142142"/>
                </a:solidFill>
              </a:rPr>
              <a:t>Ověřování spolehlivost </a:t>
            </a:r>
            <a:r>
              <a:rPr lang="cs-CZ" dirty="0">
                <a:solidFill>
                  <a:srgbClr val="142142"/>
                </a:solidFill>
              </a:rPr>
              <a:t>(vybraných) zaměstnanců subjektů KI – stát musí umožnit alespoň na úrovni ověření totožnosti a ověření bezúhonnosti</a:t>
            </a:r>
          </a:p>
          <a:p>
            <a:pPr marL="0" indent="0">
              <a:buFontTx/>
              <a:buNone/>
            </a:pP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6040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0035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>
                <a:solidFill>
                  <a:srgbClr val="142142"/>
                </a:solidFill>
              </a:rPr>
              <a:t>Hlášení incidentů </a:t>
            </a:r>
            <a:r>
              <a:rPr lang="cs-CZ" dirty="0">
                <a:solidFill>
                  <a:srgbClr val="142142"/>
                </a:solidFill>
              </a:rPr>
              <a:t>– povinnost subjektů hlásit incident + sdílení informací s EK/členskými státy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6942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D49B2-1FC8-935C-260F-3EBB70DE2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3EE3007-8D05-95ED-4D75-E642A81AB2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958F7D4-FB46-3DF9-2438-376DB78EB5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96EEDB-A6AC-48BC-5FFE-0C1796B761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A183-C550-454E-9494-B53C9FA1409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008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1907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529503-E7EE-BC67-8EA7-069DAF0F63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6037B9F-5279-B3D2-49EF-E158C56B92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E25A2AC-DC06-81E1-3C37-E7BF77D2F5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AAA45FF-1DDF-D7D5-9C42-FC45DBD44E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A183-C550-454E-9494-B53C9FA1409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737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A183-C550-454E-9494-B53C9FA1409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0599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6311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2465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8661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A183-C550-454E-9494-B53C9FA1409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0253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5110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03BDBC-1657-2565-85B9-37F453EC7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8191D0F-DBE2-05B3-B7C4-22AB64980D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3B482BB-7CF0-92BD-C5CC-3782750B53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7863CC-1B28-1A2C-731D-39522F78FF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9879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1707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5A21B1-DD66-B079-2A99-38176705F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EE50278-E1B2-C578-ACC0-C999CEE16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0CA8F45-F223-A186-7DD6-609096B6ED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8EF9A8-D022-CD37-67EB-0FA54D7CC0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0658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A183-C550-454E-9494-B53C9FA14093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8306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F6E39E-6695-79D2-8B70-A9052370E3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0CE5213-8F6B-2371-DEE2-925458304B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C96FFD7-38A2-433B-0D6B-6039C04A49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A9B234F-AD28-5B60-C4B4-C852C5C65C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532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D10DB-F485-29B8-C94A-70028003C9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8067C4D-2DB4-0AD3-68CB-8FF7710B7C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C7BDB5A-E7B2-120C-8CDC-7E56873249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A698001-DBCA-87EE-2881-B475A925A0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3581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D1E91-5C66-487A-1A96-A9F02FAFD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B14FD6D-3F62-6F11-C2DB-110E96DEA9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63CDD98-FECF-C628-A515-AD02775725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875DDC-C04C-1FBC-9266-C3F4505E94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A183-C550-454E-9494-B53C9FA14093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8414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A183-C550-454E-9494-B53C9FA14093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49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C5C99-A506-CEAC-154D-6BDE86BCF6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AB43E30-AA30-8AEF-7C0C-ECD6BEAAF0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9DDBC63-D713-1538-953D-FD2E64E188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411DDF0-3C63-F0F0-8C14-C3559344BF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A183-C550-454E-9494-B53C9FA1409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111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190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2C7B9E-BEC3-D89D-8DC5-C7E11608AF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053A7F3-DED2-8B54-1307-38923C3F24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F7CAEEC-C9EB-6C7A-6CBA-CF834B3800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68BD54-8B2E-11A3-527E-D6911DB4EF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A183-C550-454E-9494-B53C9FA1409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73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826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25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93EB-6DEE-4A9A-A7A3-75B895C0BEE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670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148C-8D2E-4BED-A087-CA7319508A08}" type="datetime1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E156-F5D9-4316-9A2F-8539CFFD9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20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FE0A-F870-412B-9058-9681AA1B575B}" type="datetime1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E156-F5D9-4316-9A2F-8539CFFD9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77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2BDA-5AAA-4C09-83CB-7DDC9590A80A}" type="datetime1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E156-F5D9-4316-9A2F-8539CFFD9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28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B91F-BFDC-4457-8C52-4E97597DDA30}" type="datetime1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E156-F5D9-4316-9A2F-8539CFFD9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37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86D7-8EF6-402B-8533-20A76071FFA5}" type="datetime1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E156-F5D9-4316-9A2F-8539CFFD9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66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9717A-32F4-4364-A6C1-FAF765CF07CF}" type="datetime1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E156-F5D9-4316-9A2F-8539CFFD9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25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E600-7A36-4C90-8B14-3060BC7B7F51}" type="datetime1">
              <a:rPr lang="cs-CZ" smtClean="0"/>
              <a:t>12.11.2024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E156-F5D9-4316-9A2F-8539CFFD9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38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0C50-2888-4D03-953B-786FA0C41C22}" type="datetime1">
              <a:rPr lang="cs-CZ" smtClean="0"/>
              <a:t>12.11.2024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E156-F5D9-4316-9A2F-8539CFFD9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5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C9FE-E502-4431-A142-DFC01F32E94D}" type="datetime1">
              <a:rPr lang="cs-CZ" smtClean="0"/>
              <a:t>12.11.2024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E156-F5D9-4316-9A2F-8539CFFD9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9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BF3C-692D-4A4B-9066-7B125A7B2D4A}" type="datetime1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E156-F5D9-4316-9A2F-8539CFFD9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64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9AE7-84FA-41C9-ACF3-BDC98B769D64}" type="datetime1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E156-F5D9-4316-9A2F-8539CFFD9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32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40DFE-7734-47E9-8FA1-B3B2F87202A4}" type="datetime1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8E156-F5D9-4316-9A2F-8539CFFD9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99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1421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13" name="Nadpis 1"/>
          <p:cNvSpPr txBox="1"/>
          <p:nvPr/>
        </p:nvSpPr>
        <p:spPr bwMode="auto">
          <a:xfrm>
            <a:off x="335360" y="3985091"/>
            <a:ext cx="7704856" cy="1144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sz="66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401994" y="564776"/>
            <a:ext cx="1225230" cy="1706301"/>
          </a:xfrm>
          <a:prstGeom prst="rect">
            <a:avLst/>
          </a:prstGeom>
        </p:spPr>
      </p:pic>
      <p:sp>
        <p:nvSpPr>
          <p:cNvPr id="7" name="Nadpis 1"/>
          <p:cNvSpPr txBox="1">
            <a:spLocks/>
          </p:cNvSpPr>
          <p:nvPr/>
        </p:nvSpPr>
        <p:spPr bwMode="auto">
          <a:xfrm>
            <a:off x="335360" y="3634573"/>
            <a:ext cx="10801200" cy="15063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4800" b="1" dirty="0">
                <a:solidFill>
                  <a:srgbClr val="FFC000"/>
                </a:solidFill>
                <a:latin typeface="Arial Black"/>
                <a:ea typeface="Tahoma"/>
                <a:cs typeface="Arial Black"/>
              </a:rPr>
              <a:t>Zákon o kritické infrastruktuře: východiska a aktuální stav</a:t>
            </a:r>
            <a:r>
              <a:rPr lang="cs-CZ" sz="4800" b="1" dirty="0">
                <a:solidFill>
                  <a:srgbClr val="FFC000"/>
                </a:solidFill>
                <a:latin typeface="Arial Black"/>
                <a:ea typeface="Tahoma"/>
                <a:cs typeface="Arial Black"/>
              </a:rPr>
              <a:t> 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335360" y="5118279"/>
            <a:ext cx="10801200" cy="15063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800" b="1" dirty="0">
                <a:solidFill>
                  <a:schemeClr val="bg1"/>
                </a:solidFill>
                <a:latin typeface="Arial Black"/>
                <a:ea typeface="Tahoma"/>
                <a:cs typeface="Arial Black"/>
              </a:rPr>
              <a:t>TVIP 2024</a:t>
            </a:r>
          </a:p>
          <a:p>
            <a:pPr algn="l">
              <a:defRPr/>
            </a:pPr>
            <a:r>
              <a:rPr lang="cs-CZ" sz="2400" b="1" dirty="0">
                <a:solidFill>
                  <a:schemeClr val="bg1"/>
                </a:solidFill>
                <a:latin typeface="Arial Black"/>
                <a:ea typeface="Tahoma"/>
                <a:cs typeface="Arial Black"/>
              </a:rPr>
              <a:t>Konference APROCHEM</a:t>
            </a:r>
          </a:p>
          <a:p>
            <a:pPr algn="l">
              <a:defRPr/>
            </a:pPr>
            <a:endParaRPr lang="cs-CZ" sz="2000" b="1" dirty="0">
              <a:solidFill>
                <a:schemeClr val="bg1"/>
              </a:solidFill>
              <a:latin typeface="Arial Black"/>
              <a:ea typeface="Tahoma"/>
              <a:cs typeface="Arial Black"/>
            </a:endParaRPr>
          </a:p>
          <a:p>
            <a:pPr algn="l">
              <a:defRPr/>
            </a:pPr>
            <a:r>
              <a:rPr lang="cs-CZ" sz="2000" b="1" dirty="0">
                <a:solidFill>
                  <a:schemeClr val="bg1"/>
                </a:solidFill>
                <a:latin typeface="Arial Black"/>
                <a:ea typeface="Tahoma"/>
                <a:cs typeface="Arial Black"/>
              </a:rPr>
              <a:t>13. 11. 2024, Hustopeče</a:t>
            </a:r>
          </a:p>
        </p:txBody>
      </p:sp>
      <p:pic>
        <p:nvPicPr>
          <p:cNvPr id="10" name="Obrázek 9" descr="Obsah obrázku okenní roleta&#10;&#10;Popis byl vytvořen automaticky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8269072" y="3402087"/>
            <a:ext cx="3922928" cy="34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99413"/>
      </p:ext>
    </p:extLst>
  </p:cSld>
  <p:clrMapOvr>
    <a:masterClrMapping/>
  </p:clrMapOvr>
  <p:transition spd="slow"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rgbClr val="142142"/>
                </a:solidFill>
              </a:rPr>
              <a:t>Proces identifikování subjektů KI</a:t>
            </a:r>
            <a:br>
              <a:rPr lang="cs-CZ" sz="4000" b="1" dirty="0">
                <a:solidFill>
                  <a:srgbClr val="142142"/>
                </a:solidFill>
              </a:rPr>
            </a:br>
            <a:r>
              <a:rPr lang="cs-CZ" sz="2800" b="1" dirty="0">
                <a:solidFill>
                  <a:srgbClr val="142142"/>
                </a:solidFill>
              </a:rPr>
              <a:t>Gestoři odvětví a pododvětví (2/2)</a:t>
            </a:r>
            <a:endParaRPr lang="en-GB" sz="3200" b="1" dirty="0"/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9</a:t>
            </a:fld>
            <a:endParaRPr lang="cs-CZ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FD6B5616-6B45-1655-AEA5-FE0115723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585013"/>
              </p:ext>
            </p:extLst>
          </p:nvPr>
        </p:nvGraphicFramePr>
        <p:xfrm>
          <a:off x="424404" y="1690688"/>
          <a:ext cx="11343191" cy="46656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39029">
                  <a:extLst>
                    <a:ext uri="{9D8B030D-6E8A-4147-A177-3AD203B41FA5}">
                      <a16:colId xmlns:a16="http://schemas.microsoft.com/office/drawing/2014/main" val="3623270449"/>
                    </a:ext>
                  </a:extLst>
                </a:gridCol>
                <a:gridCol w="5926238">
                  <a:extLst>
                    <a:ext uri="{9D8B030D-6E8A-4147-A177-3AD203B41FA5}">
                      <a16:colId xmlns:a16="http://schemas.microsoft.com/office/drawing/2014/main" val="2367551762"/>
                    </a:ext>
                  </a:extLst>
                </a:gridCol>
                <a:gridCol w="2777924">
                  <a:extLst>
                    <a:ext uri="{9D8B030D-6E8A-4147-A177-3AD203B41FA5}">
                      <a16:colId xmlns:a16="http://schemas.microsoft.com/office/drawing/2014/main" val="1122432258"/>
                    </a:ext>
                  </a:extLst>
                </a:gridCol>
              </a:tblGrid>
              <a:tr h="378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>
                          <a:solidFill>
                            <a:schemeClr val="bg1"/>
                          </a:solidFill>
                          <a:effectLst/>
                        </a:rPr>
                        <a:t>Odvětví</a:t>
                      </a:r>
                      <a:endParaRPr lang="cs-CZ" sz="1600" b="1">
                        <a:solidFill>
                          <a:schemeClr val="bg1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>
                          <a:solidFill>
                            <a:schemeClr val="bg1"/>
                          </a:solidFill>
                          <a:effectLst/>
                        </a:rPr>
                        <a:t>Pododvětví</a:t>
                      </a:r>
                      <a:endParaRPr lang="cs-CZ" sz="1600" b="1">
                        <a:solidFill>
                          <a:schemeClr val="bg1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>
                          <a:solidFill>
                            <a:schemeClr val="bg1"/>
                          </a:solidFill>
                          <a:effectLst/>
                        </a:rPr>
                        <a:t>Gestor</a:t>
                      </a:r>
                      <a:endParaRPr lang="cs-CZ" sz="1600" b="1">
                        <a:solidFill>
                          <a:schemeClr val="bg1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21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951799"/>
                  </a:ext>
                </a:extLst>
              </a:tr>
              <a:tr h="37893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Digitální infrastruktura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Služby vytvářející důvěru a elektronická identifikace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Digitální informační agentura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37377"/>
                  </a:ext>
                </a:extLst>
              </a:tr>
              <a:tr h="4532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Veřejné komunikační sítě a veřejně dostupné služby elektronických komunikací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Český telekomunikační úřad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019245"/>
                  </a:ext>
                </a:extLst>
              </a:tr>
              <a:tr h="4055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Ostatní digitální služby a infrastruktura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NÚKIB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200504"/>
                  </a:ext>
                </a:extLst>
              </a:tr>
              <a:tr h="378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Veřejná správa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  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vnitra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026821"/>
                  </a:ext>
                </a:extLst>
              </a:tr>
              <a:tr h="378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Vesmír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dopravy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392945"/>
                  </a:ext>
                </a:extLst>
              </a:tr>
              <a:tr h="37893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Výroba, zpracování a distribuce potravin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Výroba potravin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zemědělství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189819"/>
                  </a:ext>
                </a:extLst>
              </a:tr>
              <a:tr h="3964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Skladování a distribuce potravin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i="1">
                          <a:solidFill>
                            <a:srgbClr val="FF0000"/>
                          </a:solidFill>
                          <a:effectLst/>
                        </a:rPr>
                        <a:t>Ministerstvo zemědělství</a:t>
                      </a:r>
                      <a:endParaRPr lang="cs-CZ" sz="1400" i="1">
                        <a:solidFill>
                          <a:srgbClr val="FF0000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986241"/>
                  </a:ext>
                </a:extLst>
              </a:tr>
              <a:tr h="378936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Bezpečnost 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Požární ochrana a ochrana obyvatelstva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vnitra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802308"/>
                  </a:ext>
                </a:extLst>
              </a:tr>
              <a:tr h="3789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Vnitřní pořádek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vnitra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265124"/>
                  </a:ext>
                </a:extLst>
              </a:tr>
              <a:tr h="3789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Státní hmotné rezervy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Správa státních hmotných rezerv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676406"/>
                  </a:ext>
                </a:extLst>
              </a:tr>
              <a:tr h="3789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Hydrometeorologická výstražná služba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životního prostředí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75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769746"/>
      </p:ext>
    </p:extLst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1421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13" name="Nadpis 1"/>
          <p:cNvSpPr txBox="1"/>
          <p:nvPr/>
        </p:nvSpPr>
        <p:spPr bwMode="auto">
          <a:xfrm>
            <a:off x="335360" y="3985091"/>
            <a:ext cx="10552380" cy="1144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4800" b="1" dirty="0">
                <a:solidFill>
                  <a:schemeClr val="bg1"/>
                </a:solidFill>
                <a:latin typeface="Arial"/>
                <a:ea typeface="Tahoma"/>
                <a:cs typeface="Arial"/>
              </a:rPr>
              <a:t>Nástroje zákona o kritické infrastruktuře</a:t>
            </a:r>
            <a:endParaRPr lang="en-GB" dirty="0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14374-F7BD-5147-A9F8-795273F94230}" type="slidenum">
              <a:rPr lang="cs-CZ"/>
              <a:t>10</a:t>
            </a:fld>
            <a:endParaRPr lang="cs-CZ"/>
          </a:p>
        </p:txBody>
      </p:sp>
      <p:pic>
        <p:nvPicPr>
          <p:cNvPr id="9" name="Obrázek 8" descr="Obsah obrázku okenní roleta&#10;&#10;Popis byl vytvořen automaticky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7"/>
            <a:ext cx="3922928" cy="34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113687"/>
      </p:ext>
    </p:extLst>
  </p:cSld>
  <p:clrMapOvr>
    <a:masterClrMapping/>
  </p:clrMapOvr>
  <p:transition spd="slow"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142142"/>
                </a:solidFill>
              </a:rPr>
              <a:t>Dokumentace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648000" y="1681163"/>
            <a:ext cx="5157787" cy="82391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800" dirty="0">
              <a:solidFill>
                <a:srgbClr val="142142"/>
              </a:solidFill>
            </a:endParaRPr>
          </a:p>
          <a:p>
            <a:pPr algn="ctr">
              <a:spcBef>
                <a:spcPts val="0"/>
              </a:spcBef>
            </a:pPr>
            <a:r>
              <a:rPr lang="cs-CZ" sz="2800" dirty="0">
                <a:solidFill>
                  <a:srgbClr val="142142"/>
                </a:solidFill>
              </a:rPr>
              <a:t>Česká republika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648000" y="2587700"/>
            <a:ext cx="5371801" cy="3601962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142142"/>
                </a:solidFill>
              </a:rPr>
              <a:t>Strategie pro posílení odolnosti subjektů KI</a:t>
            </a:r>
          </a:p>
          <a:p>
            <a:pPr lvl="1"/>
            <a:r>
              <a:rPr lang="cs-CZ" sz="2200" dirty="0">
                <a:solidFill>
                  <a:srgbClr val="142142"/>
                </a:solidFill>
              </a:rPr>
              <a:t>systém zvyšování odolnosti subjektů KI</a:t>
            </a:r>
          </a:p>
          <a:p>
            <a:pPr lvl="1"/>
            <a:r>
              <a:rPr lang="cs-CZ" sz="2200" dirty="0">
                <a:solidFill>
                  <a:srgbClr val="142142"/>
                </a:solidFill>
              </a:rPr>
              <a:t>strategické cíle</a:t>
            </a:r>
          </a:p>
          <a:p>
            <a:pPr lvl="1"/>
            <a:r>
              <a:rPr lang="cs-CZ" sz="2200" dirty="0">
                <a:solidFill>
                  <a:srgbClr val="142142"/>
                </a:solidFill>
              </a:rPr>
              <a:t>stanovení opatření na národní úrovni</a:t>
            </a:r>
          </a:p>
          <a:p>
            <a:r>
              <a:rPr lang="cs-CZ" sz="2400" dirty="0">
                <a:solidFill>
                  <a:srgbClr val="142142"/>
                </a:solidFill>
              </a:rPr>
              <a:t>Posouzení rizik ČR</a:t>
            </a:r>
          </a:p>
          <a:p>
            <a:pPr lvl="1"/>
            <a:r>
              <a:rPr lang="cs-CZ" sz="2200" dirty="0">
                <a:solidFill>
                  <a:srgbClr val="142142"/>
                </a:solidFill>
              </a:rPr>
              <a:t>analýza meziodvětvových a přeshraničních dopadů</a:t>
            </a:r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540424" cy="823912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solidFill>
                  <a:srgbClr val="142142"/>
                </a:solidFill>
              </a:rPr>
              <a:t>Subjekty kritické infrastruktury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6172200" y="2587700"/>
            <a:ext cx="5540424" cy="3601961"/>
          </a:xfrm>
        </p:spPr>
        <p:txBody>
          <a:bodyPr/>
          <a:lstStyle/>
          <a:p>
            <a:r>
              <a:rPr lang="cs-CZ" sz="2400" dirty="0">
                <a:solidFill>
                  <a:srgbClr val="142142"/>
                </a:solidFill>
              </a:rPr>
              <a:t>Plán odolnosti</a:t>
            </a:r>
          </a:p>
          <a:p>
            <a:pPr lvl="1"/>
            <a:r>
              <a:rPr lang="cs-CZ" sz="2200" dirty="0">
                <a:solidFill>
                  <a:srgbClr val="142142"/>
                </a:solidFill>
              </a:rPr>
              <a:t>opatření k zajištění odolnosti subjektu KI</a:t>
            </a:r>
          </a:p>
          <a:p>
            <a:pPr lvl="1"/>
            <a:r>
              <a:rPr lang="cs-CZ" sz="2200" dirty="0">
                <a:solidFill>
                  <a:srgbClr val="142142"/>
                </a:solidFill>
              </a:rPr>
              <a:t>principy kontinuity podnikání</a:t>
            </a:r>
          </a:p>
          <a:p>
            <a:r>
              <a:rPr lang="cs-CZ" sz="2400" dirty="0">
                <a:solidFill>
                  <a:srgbClr val="142142"/>
                </a:solidFill>
              </a:rPr>
              <a:t>Posouzení rizik subjektu KI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A14374-F7BD-5147-A9F8-795273F94230}" type="slidenum">
              <a:rPr lang="cs-CZ" smtClean="0"/>
              <a:t>11</a:t>
            </a:fld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D3745C2-E0D4-9BAC-3C90-C2CD081B20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845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cs-CZ" sz="4000" b="1" dirty="0">
                <a:solidFill>
                  <a:srgbClr val="142142"/>
                </a:solidFill>
              </a:rPr>
              <a:t>Opatření k zajištění odolnosti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000" y="1825625"/>
            <a:ext cx="10488560" cy="4351338"/>
          </a:xfrm>
        </p:spPr>
        <p:txBody>
          <a:bodyPr>
            <a:normAutofit/>
          </a:bodyPr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800" dirty="0">
                <a:solidFill>
                  <a:srgbClr val="142142"/>
                </a:solidFill>
              </a:rPr>
              <a:t>Subjekt KI přijímá technická, bezpečnostní a organizační opatření v rozsahu:</a:t>
            </a:r>
          </a:p>
          <a:p>
            <a:pPr marL="360363" lvl="2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solidFill>
                  <a:srgbClr val="142142"/>
                </a:solidFill>
              </a:rPr>
              <a:t>opatření k řízení rizik,</a:t>
            </a:r>
          </a:p>
          <a:p>
            <a:pPr marL="360363" lvl="2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solidFill>
                  <a:srgbClr val="142142"/>
                </a:solidFill>
              </a:rPr>
              <a:t>opatření pro zajištění kontinuity činnosti,</a:t>
            </a:r>
          </a:p>
          <a:p>
            <a:pPr marL="360363" lvl="2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solidFill>
                  <a:srgbClr val="142142"/>
                </a:solidFill>
              </a:rPr>
              <a:t>opatření odezvy na incidenty,</a:t>
            </a:r>
          </a:p>
          <a:p>
            <a:pPr marL="360363" lvl="2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solidFill>
                  <a:srgbClr val="142142"/>
                </a:solidFill>
              </a:rPr>
              <a:t>opatření fyzické bezpečnosti,</a:t>
            </a:r>
          </a:p>
          <a:p>
            <a:pPr marL="360363" lvl="2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solidFill>
                  <a:srgbClr val="142142"/>
                </a:solidFill>
              </a:rPr>
              <a:t>opatření k řízení bezpečnosti pracovníků,</a:t>
            </a:r>
          </a:p>
          <a:p>
            <a:pPr marL="360363" lvl="2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solidFill>
                  <a:srgbClr val="142142"/>
                </a:solidFill>
              </a:rPr>
              <a:t>opatření k řízení bezpečnosti dodavatelského řetězce.</a:t>
            </a:r>
          </a:p>
          <a:p>
            <a:pPr marL="360363" lvl="2" indent="-360363">
              <a:spcBef>
                <a:spcPts val="600"/>
              </a:spcBef>
              <a:spcAft>
                <a:spcPts val="600"/>
              </a:spcAft>
              <a:defRPr/>
            </a:pPr>
            <a:endParaRPr lang="cs-CZ" sz="3200" dirty="0">
              <a:solidFill>
                <a:srgbClr val="142142"/>
              </a:solidFill>
            </a:endParaRPr>
          </a:p>
          <a:p>
            <a:endParaRPr lang="cs-CZ" dirty="0"/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12</a:t>
            </a:fld>
            <a:endParaRPr lang="cs-CZ"/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8"/>
            <a:ext cx="3922928" cy="345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634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cs-CZ" sz="4000" b="1" dirty="0">
                <a:solidFill>
                  <a:srgbClr val="142142"/>
                </a:solidFill>
              </a:rPr>
              <a:t>Ověřování spolehlivosti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000" y="1825625"/>
            <a:ext cx="10705800" cy="4351338"/>
          </a:xfrm>
        </p:spPr>
        <p:txBody>
          <a:bodyPr>
            <a:normAutofit fontScale="92500" lnSpcReduction="10000"/>
          </a:bodyPr>
          <a:lstStyle/>
          <a:p>
            <a:pPr marL="360363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142142"/>
                </a:solidFill>
              </a:rPr>
              <a:t>Pouze pro vybraný okruh pracovníků</a:t>
            </a:r>
          </a:p>
          <a:p>
            <a:pPr marL="360363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u="sng" dirty="0">
                <a:solidFill>
                  <a:srgbClr val="142142"/>
                </a:solidFill>
              </a:rPr>
              <a:t>2 úrovně:</a:t>
            </a:r>
          </a:p>
          <a:p>
            <a:pPr marL="817563" lvl="3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800" b="1" dirty="0">
                <a:solidFill>
                  <a:srgbClr val="142142"/>
                </a:solidFill>
              </a:rPr>
              <a:t>ověření totožnosti a potvrzení trestně právní bezúhonnosti (oprávnění)</a:t>
            </a:r>
          </a:p>
          <a:p>
            <a:pPr marL="1274763" lvl="4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600" dirty="0">
                <a:solidFill>
                  <a:srgbClr val="142142"/>
                </a:solidFill>
              </a:rPr>
              <a:t>standardní systém výpisu z rejstříku trestů</a:t>
            </a:r>
          </a:p>
          <a:p>
            <a:pPr marL="1274763" lvl="4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600" dirty="0">
                <a:solidFill>
                  <a:srgbClr val="142142"/>
                </a:solidFill>
              </a:rPr>
              <a:t>pracovníci podílející se na poskytování základní služby (nebo vstupující do citlivých prostor nebo nakládající s informacemi či přistupující do kontrolních systémů)</a:t>
            </a:r>
          </a:p>
          <a:p>
            <a:pPr marL="817563" lvl="3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800" b="1" dirty="0">
                <a:solidFill>
                  <a:srgbClr val="142142"/>
                </a:solidFill>
              </a:rPr>
              <a:t>výkon citlivé činnosti (povinnost)</a:t>
            </a:r>
          </a:p>
          <a:p>
            <a:pPr marL="1274763" lvl="4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600" dirty="0">
                <a:solidFill>
                  <a:srgbClr val="142142"/>
                </a:solidFill>
              </a:rPr>
              <a:t>manažer kritické infrastruktury</a:t>
            </a:r>
          </a:p>
          <a:p>
            <a:pPr marL="1274763" lvl="4" indent="-3603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600" dirty="0">
                <a:solidFill>
                  <a:srgbClr val="142142"/>
                </a:solidFill>
              </a:rPr>
              <a:t>doklad o bezpečnostní způsobilosti vydaný NBÚ</a:t>
            </a:r>
          </a:p>
          <a:p>
            <a:pPr marL="1274763" lvl="4" indent="-360363">
              <a:spcBef>
                <a:spcPts val="600"/>
              </a:spcBef>
              <a:spcAft>
                <a:spcPts val="600"/>
              </a:spcAft>
              <a:defRPr/>
            </a:pPr>
            <a:endParaRPr lang="cs-CZ" sz="3000" dirty="0">
              <a:solidFill>
                <a:srgbClr val="142142"/>
              </a:solidFill>
            </a:endParaRPr>
          </a:p>
          <a:p>
            <a:endParaRPr lang="cs-CZ" dirty="0"/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13</a:t>
            </a:fld>
            <a:endParaRPr lang="cs-CZ"/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8"/>
            <a:ext cx="3922928" cy="345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03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2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cs-CZ" sz="4000" b="1" dirty="0">
                <a:solidFill>
                  <a:srgbClr val="142142"/>
                </a:solidFill>
              </a:rPr>
              <a:t>Portál kritické infrastruktury</a:t>
            </a:r>
            <a:endParaRPr lang="cs-CZ" b="1" dirty="0">
              <a:solidFill>
                <a:srgbClr val="14214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000" y="1690688"/>
            <a:ext cx="10920607" cy="4486275"/>
          </a:xfrm>
        </p:spPr>
        <p:txBody>
          <a:bodyPr>
            <a:normAutofit/>
          </a:bodyPr>
          <a:lstStyle/>
          <a:p>
            <a:pPr marL="360363" indent="-360363"/>
            <a:r>
              <a:rPr lang="cs-CZ" sz="2400" dirty="0">
                <a:solidFill>
                  <a:srgbClr val="142142"/>
                </a:solidFill>
              </a:rPr>
              <a:t>Komponenta Informačního systému krizového řízení</a:t>
            </a:r>
          </a:p>
          <a:p>
            <a:pPr marL="360363" indent="-360363"/>
            <a:r>
              <a:rPr lang="cs-CZ" sz="2400" dirty="0">
                <a:solidFill>
                  <a:srgbClr val="142142"/>
                </a:solidFill>
              </a:rPr>
              <a:t>Výkon pravomocí MV, věcně příslušných ÚSÚ a ČNB a jejich vzájemnou spolupráci</a:t>
            </a:r>
          </a:p>
          <a:p>
            <a:pPr marL="360363" indent="-360363"/>
            <a:r>
              <a:rPr lang="cs-CZ" sz="2400" dirty="0">
                <a:solidFill>
                  <a:srgbClr val="142142"/>
                </a:solidFill>
              </a:rPr>
              <a:t>Zjednodušení a zefektivnění procesu </a:t>
            </a:r>
            <a:r>
              <a:rPr lang="cs-CZ" sz="2400" b="1" dirty="0">
                <a:solidFill>
                  <a:srgbClr val="142142"/>
                </a:solidFill>
              </a:rPr>
              <a:t>identifikace </a:t>
            </a:r>
            <a:r>
              <a:rPr lang="cs-CZ" sz="2400" dirty="0">
                <a:solidFill>
                  <a:srgbClr val="142142"/>
                </a:solidFill>
              </a:rPr>
              <a:t>subjektů KI</a:t>
            </a:r>
          </a:p>
          <a:p>
            <a:pPr marL="360363" indent="-360363"/>
            <a:r>
              <a:rPr lang="cs-CZ" sz="2400" dirty="0">
                <a:solidFill>
                  <a:srgbClr val="142142"/>
                </a:solidFill>
              </a:rPr>
              <a:t>Plnění povinností poskytovatelů základní služby a subjektů KI</a:t>
            </a:r>
            <a:r>
              <a:rPr lang="cs-CZ" sz="2400" b="1" dirty="0">
                <a:solidFill>
                  <a:srgbClr val="142142"/>
                </a:solidFill>
              </a:rPr>
              <a:t>, </a:t>
            </a:r>
            <a:r>
              <a:rPr lang="cs-CZ" sz="2400" dirty="0">
                <a:solidFill>
                  <a:srgbClr val="142142"/>
                </a:solidFill>
              </a:rPr>
              <a:t>včetně</a:t>
            </a:r>
            <a:r>
              <a:rPr lang="cs-CZ" sz="2400" b="1" dirty="0">
                <a:solidFill>
                  <a:srgbClr val="142142"/>
                </a:solidFill>
              </a:rPr>
              <a:t> hlášení incidentů</a:t>
            </a:r>
          </a:p>
          <a:p>
            <a:pPr marL="360363" indent="-360363"/>
            <a:r>
              <a:rPr lang="cs-CZ" sz="2400" dirty="0">
                <a:solidFill>
                  <a:srgbClr val="142142"/>
                </a:solidFill>
              </a:rPr>
              <a:t>Platforma pro sdílení informací mezi aktéry:</a:t>
            </a:r>
          </a:p>
          <a:p>
            <a:pPr marL="817563" lvl="1" indent="-360363"/>
            <a:r>
              <a:rPr lang="cs-CZ" sz="2200" dirty="0">
                <a:solidFill>
                  <a:srgbClr val="142142"/>
                </a:solidFill>
              </a:rPr>
              <a:t>gestor </a:t>
            </a:r>
            <a:r>
              <a:rPr lang="cs-CZ" sz="2200" dirty="0">
                <a:solidFill>
                  <a:srgbClr val="142142"/>
                </a:solidFill>
                <a:sym typeface="Symbol" panose="05050102010706020507" pitchFamily="18" charset="2"/>
              </a:rPr>
              <a:t></a:t>
            </a:r>
            <a:r>
              <a:rPr lang="cs-CZ" sz="2200" dirty="0">
                <a:solidFill>
                  <a:srgbClr val="142142"/>
                </a:solidFill>
              </a:rPr>
              <a:t> subjekt KI</a:t>
            </a:r>
          </a:p>
          <a:p>
            <a:pPr marL="817563" lvl="1" indent="-360363"/>
            <a:r>
              <a:rPr lang="cs-CZ" sz="2200" dirty="0">
                <a:solidFill>
                  <a:srgbClr val="142142"/>
                </a:solidFill>
              </a:rPr>
              <a:t>subjekt KI </a:t>
            </a:r>
            <a:r>
              <a:rPr lang="cs-CZ" sz="2200" dirty="0">
                <a:solidFill>
                  <a:srgbClr val="142142"/>
                </a:solidFill>
                <a:sym typeface="Symbol" panose="05050102010706020507" pitchFamily="18" charset="2"/>
              </a:rPr>
              <a:t></a:t>
            </a:r>
            <a:r>
              <a:rPr lang="cs-CZ" sz="2200" dirty="0">
                <a:solidFill>
                  <a:srgbClr val="142142"/>
                </a:solidFill>
              </a:rPr>
              <a:t> subjekt KI</a:t>
            </a:r>
          </a:p>
          <a:p>
            <a:endParaRPr lang="cs-CZ" dirty="0"/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14</a:t>
            </a:fld>
            <a:endParaRPr lang="cs-CZ"/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8"/>
            <a:ext cx="3922928" cy="345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650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cs-CZ" sz="4000" b="1" dirty="0">
                <a:solidFill>
                  <a:srgbClr val="142142"/>
                </a:solidFill>
              </a:rPr>
              <a:t>Hlášení incidentů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600" dirty="0">
                <a:solidFill>
                  <a:srgbClr val="142142"/>
                </a:solidFill>
              </a:rPr>
              <a:t>Incident: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142142"/>
                </a:solidFill>
              </a:rPr>
              <a:t>událost, která může významně narušit nebo která významně naruší poskytování základní služby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600" dirty="0">
                <a:solidFill>
                  <a:srgbClr val="142142"/>
                </a:solidFill>
              </a:rPr>
              <a:t>Subjekt zasílá hlášení s obsahem dle směrnice CER, pokud není schopen zaslat ihned, tak předává:</a:t>
            </a:r>
          </a:p>
          <a:p>
            <a:pPr marL="1055687" lvl="2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solidFill>
                  <a:srgbClr val="142142"/>
                </a:solidFill>
              </a:rPr>
              <a:t>prvotní hlášení (nejpozději do 24 h)</a:t>
            </a:r>
          </a:p>
          <a:p>
            <a:pPr marL="1055687" lvl="2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solidFill>
                  <a:srgbClr val="142142"/>
                </a:solidFill>
              </a:rPr>
              <a:t>závěrečnou zprávu / zprávu o pokroku (do jednoho měsíce)</a:t>
            </a:r>
            <a:endParaRPr lang="cs-CZ" sz="2800" dirty="0">
              <a:solidFill>
                <a:srgbClr val="14214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600" dirty="0">
                <a:solidFill>
                  <a:srgbClr val="142142"/>
                </a:solidFill>
              </a:rPr>
              <a:t>Hlášení subjekt zasílá skrze Portál KI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600" dirty="0">
                <a:solidFill>
                  <a:srgbClr val="142142"/>
                </a:solidFill>
              </a:rPr>
              <a:t>Náhradní způsob hlášení: NOPIS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600" dirty="0">
                <a:solidFill>
                  <a:srgbClr val="142142"/>
                </a:solidFill>
              </a:rPr>
              <a:t>Předávání informací: MV </a:t>
            </a:r>
            <a:r>
              <a:rPr lang="cs-CZ" sz="2600" dirty="0">
                <a:solidFill>
                  <a:srgbClr val="142142"/>
                </a:solidFill>
                <a:sym typeface="Symbol" panose="05050102010706020507" pitchFamily="18" charset="2"/>
              </a:rPr>
              <a:t></a:t>
            </a:r>
            <a:r>
              <a:rPr lang="cs-CZ" sz="2600" dirty="0">
                <a:solidFill>
                  <a:srgbClr val="142142"/>
                </a:solidFill>
              </a:rPr>
              <a:t> ÚSÚ</a:t>
            </a:r>
          </a:p>
          <a:p>
            <a:pPr lvl="1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A14374-F7BD-5147-A9F8-795273F94230}" type="slidenum">
              <a:rPr lang="cs-CZ" smtClean="0"/>
              <a:t>15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8"/>
            <a:ext cx="3922928" cy="345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830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ACC40898-E754-6F7C-B327-6EF56B970075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E65C0E26-F51B-6DC5-EE2C-E59E8BE76DDB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1421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B6DDA56E-F26A-DD97-FE8C-D0BE8DFEB45A}"/>
              </a:ext>
            </a:extLst>
          </p:cNvPr>
          <p:cNvSpPr txBox="1"/>
          <p:nvPr/>
        </p:nvSpPr>
        <p:spPr bwMode="auto">
          <a:xfrm>
            <a:off x="335360" y="3985091"/>
            <a:ext cx="10552380" cy="1144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4800" b="1" dirty="0">
                <a:solidFill>
                  <a:schemeClr val="bg1"/>
                </a:solidFill>
                <a:latin typeface="Arial"/>
                <a:ea typeface="Tahoma"/>
                <a:cs typeface="Arial"/>
              </a:rPr>
              <a:t>Kritéria významnosti</a:t>
            </a:r>
            <a:endParaRPr lang="en-GB" dirty="0"/>
          </a:p>
        </p:txBody>
      </p:sp>
      <p:sp>
        <p:nvSpPr>
          <p:cNvPr id="22" name="Zástupný symbol pro číslo snímku 5">
            <a:extLst>
              <a:ext uri="{FF2B5EF4-FFF2-40B4-BE49-F238E27FC236}">
                <a16:creationId xmlns:a16="http://schemas.microsoft.com/office/drawing/2014/main" id="{EAF34879-EA0B-2105-00FE-7198E38C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14374-F7BD-5147-A9F8-795273F94230}" type="slidenum">
              <a:rPr lang="cs-CZ"/>
              <a:t>16</a:t>
            </a:fld>
            <a:endParaRPr lang="cs-CZ"/>
          </a:p>
        </p:txBody>
      </p:sp>
      <p:pic>
        <p:nvPicPr>
          <p:cNvPr id="9" name="Obrázek 8" descr="Obsah obrázku okenní roleta&#10;&#10;Popis byl vytvořen automaticky">
            <a:extLst>
              <a:ext uri="{FF2B5EF4-FFF2-40B4-BE49-F238E27FC236}">
                <a16:creationId xmlns:a16="http://schemas.microsoft.com/office/drawing/2014/main" id="{E58A8797-2DDD-0996-17E0-EE69008877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7"/>
            <a:ext cx="3922928" cy="34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01195"/>
      </p:ext>
    </p:extLst>
  </p:cSld>
  <p:clrMapOvr>
    <a:masterClrMapping/>
  </p:clrMapOvr>
  <p:transition spd="slow">
    <p:comb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rgbClr val="142142"/>
                </a:solidFill>
              </a:rPr>
              <a:t>Kritéria významnosti</a:t>
            </a:r>
            <a:endParaRPr lang="en-GB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0FC38-375C-2AB4-A3DD-213F28F7C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/>
          </a:bodyPr>
          <a:lstStyle/>
          <a:p>
            <a:r>
              <a:rPr lang="cs-CZ" sz="2600" dirty="0">
                <a:solidFill>
                  <a:srgbClr val="142142"/>
                </a:solidFill>
              </a:rPr>
              <a:t>Definování v nařízení vlády o základních službách a kritériích významnosti</a:t>
            </a:r>
          </a:p>
          <a:p>
            <a:r>
              <a:rPr lang="cs-CZ" sz="2600" dirty="0">
                <a:solidFill>
                  <a:srgbClr val="142142"/>
                </a:solidFill>
              </a:rPr>
              <a:t>Absence průřezových a odvětvových kritérií</a:t>
            </a:r>
          </a:p>
          <a:p>
            <a:r>
              <a:rPr lang="cs-CZ" sz="2600" dirty="0">
                <a:solidFill>
                  <a:srgbClr val="142142"/>
                </a:solidFill>
              </a:rPr>
              <a:t>Exaktní definování kritérií významnosti jednotlivých základních služeb</a:t>
            </a:r>
          </a:p>
          <a:p>
            <a:r>
              <a:rPr lang="cs-CZ" sz="2600" dirty="0">
                <a:solidFill>
                  <a:srgbClr val="142142"/>
                </a:solidFill>
              </a:rPr>
              <a:t>Základní služba může mít jedno nebo více kritérií významnosti </a:t>
            </a:r>
          </a:p>
          <a:p>
            <a:endParaRPr lang="cs-CZ" dirty="0">
              <a:solidFill>
                <a:srgbClr val="142142"/>
              </a:solidFill>
            </a:endParaRPr>
          </a:p>
          <a:p>
            <a:endParaRPr lang="cs-CZ" dirty="0">
              <a:solidFill>
                <a:srgbClr val="142142"/>
              </a:solidFill>
            </a:endParaRPr>
          </a:p>
          <a:p>
            <a:endParaRPr lang="cs-CZ" dirty="0">
              <a:solidFill>
                <a:srgbClr val="142142"/>
              </a:solidFill>
            </a:endParaRPr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827649"/>
      </p:ext>
    </p:extLst>
  </p:cSld>
  <p:clrMapOvr>
    <a:masterClrMapping/>
  </p:clrMapOvr>
  <p:transition spd="slow"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6BBEE0DF-28CC-6CBE-45A2-53350DCA58E8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5A1F6DB5-64DE-1510-70D5-2CFED3038303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1421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C0996488-2132-62E4-23A8-0F0120B64872}"/>
              </a:ext>
            </a:extLst>
          </p:cNvPr>
          <p:cNvSpPr txBox="1"/>
          <p:nvPr/>
        </p:nvSpPr>
        <p:spPr bwMode="auto">
          <a:xfrm>
            <a:off x="335360" y="3985091"/>
            <a:ext cx="10552380" cy="1144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4800" b="1" dirty="0">
                <a:solidFill>
                  <a:schemeClr val="bg1"/>
                </a:solidFill>
                <a:latin typeface="Arial"/>
                <a:ea typeface="Tahoma"/>
                <a:cs typeface="Arial"/>
              </a:rPr>
              <a:t>Příklady kritérií – „centrální“ přístup</a:t>
            </a:r>
            <a:endParaRPr lang="en-GB" dirty="0"/>
          </a:p>
        </p:txBody>
      </p:sp>
      <p:sp>
        <p:nvSpPr>
          <p:cNvPr id="22" name="Zástupný symbol pro číslo snímku 5">
            <a:extLst>
              <a:ext uri="{FF2B5EF4-FFF2-40B4-BE49-F238E27FC236}">
                <a16:creationId xmlns:a16="http://schemas.microsoft.com/office/drawing/2014/main" id="{297EEE82-2180-5D9E-18BE-591642719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14374-F7BD-5147-A9F8-795273F94230}" type="slidenum">
              <a:rPr lang="cs-CZ"/>
              <a:t>18</a:t>
            </a:fld>
            <a:endParaRPr lang="cs-CZ"/>
          </a:p>
        </p:txBody>
      </p:sp>
      <p:pic>
        <p:nvPicPr>
          <p:cNvPr id="9" name="Obrázek 8" descr="Obsah obrázku okenní roleta&#10;&#10;Popis byl vytvořen automaticky">
            <a:extLst>
              <a:ext uri="{FF2B5EF4-FFF2-40B4-BE49-F238E27FC236}">
                <a16:creationId xmlns:a16="http://schemas.microsoft.com/office/drawing/2014/main" id="{B004F3CF-6515-3DC1-D4BF-FEA47BD06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7"/>
            <a:ext cx="3922928" cy="34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428339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1421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13" name="Nadpis 1"/>
          <p:cNvSpPr txBox="1"/>
          <p:nvPr/>
        </p:nvSpPr>
        <p:spPr bwMode="auto">
          <a:xfrm>
            <a:off x="335360" y="3985091"/>
            <a:ext cx="10552380" cy="1144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4800" b="1" dirty="0">
                <a:solidFill>
                  <a:schemeClr val="bg1"/>
                </a:solidFill>
                <a:latin typeface="Arial"/>
                <a:ea typeface="Tahoma"/>
                <a:cs typeface="Arial"/>
              </a:rPr>
              <a:t>Úvod</a:t>
            </a:r>
            <a:endParaRPr lang="en-GB" dirty="0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14374-F7BD-5147-A9F8-795273F94230}" type="slidenum">
              <a:rPr lang="cs-CZ"/>
              <a:t>1</a:t>
            </a:fld>
            <a:endParaRPr lang="cs-CZ"/>
          </a:p>
        </p:txBody>
      </p:sp>
      <p:pic>
        <p:nvPicPr>
          <p:cNvPr id="9" name="Obrázek 8" descr="Obsah obrázku okenní roleta&#10;&#10;Popis byl vytvořen automaticky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7"/>
            <a:ext cx="3922928" cy="34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06858"/>
      </p:ext>
    </p:extLst>
  </p:cSld>
  <p:clrMapOvr>
    <a:masterClrMapping/>
  </p:clrMapOvr>
  <p:transition spd="slow">
    <p:comb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4000" b="1">
                <a:solidFill>
                  <a:srgbClr val="142142"/>
                </a:solidFill>
              </a:rPr>
              <a:t>Příklady kritérií – Energetika</a:t>
            </a:r>
            <a:endParaRPr lang="en-GB" sz="3200" b="1"/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19</a:t>
            </a:fld>
            <a:endParaRPr lang="cs-CZ"/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BE4D2FF1-407C-CD44-CBC3-8666A836C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948295"/>
              </p:ext>
            </p:extLst>
          </p:nvPr>
        </p:nvGraphicFramePr>
        <p:xfrm>
          <a:off x="166234" y="1118235"/>
          <a:ext cx="11859532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7143">
                  <a:extLst>
                    <a:ext uri="{9D8B030D-6E8A-4147-A177-3AD203B41FA5}">
                      <a16:colId xmlns:a16="http://schemas.microsoft.com/office/drawing/2014/main" val="1091213303"/>
                    </a:ext>
                  </a:extLst>
                </a:gridCol>
                <a:gridCol w="1020725">
                  <a:extLst>
                    <a:ext uri="{9D8B030D-6E8A-4147-A177-3AD203B41FA5}">
                      <a16:colId xmlns:a16="http://schemas.microsoft.com/office/drawing/2014/main" val="2910896644"/>
                    </a:ext>
                  </a:extLst>
                </a:gridCol>
                <a:gridCol w="691117">
                  <a:extLst>
                    <a:ext uri="{9D8B030D-6E8A-4147-A177-3AD203B41FA5}">
                      <a16:colId xmlns:a16="http://schemas.microsoft.com/office/drawing/2014/main" val="4263545552"/>
                    </a:ext>
                  </a:extLst>
                </a:gridCol>
                <a:gridCol w="2892055">
                  <a:extLst>
                    <a:ext uri="{9D8B030D-6E8A-4147-A177-3AD203B41FA5}">
                      <a16:colId xmlns:a16="http://schemas.microsoft.com/office/drawing/2014/main" val="277631256"/>
                    </a:ext>
                  </a:extLst>
                </a:gridCol>
                <a:gridCol w="6188492">
                  <a:extLst>
                    <a:ext uri="{9D8B030D-6E8A-4147-A177-3AD203B41FA5}">
                      <a16:colId xmlns:a16="http://schemas.microsoft.com/office/drawing/2014/main" val="3590882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/>
                        <a:t>Odvětví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Pododvětví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Gestor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Základní služba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Kritérium významnosti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37259"/>
                  </a:ext>
                </a:extLst>
              </a:tr>
              <a:tr h="370840">
                <a:tc rowSpan="11">
                  <a:txBody>
                    <a:bodyPr/>
                    <a:lstStyle/>
                    <a:p>
                      <a:r>
                        <a:rPr lang="cs-CZ" sz="1200"/>
                        <a:t>Energetika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r>
                        <a:rPr lang="cs-CZ" sz="1200"/>
                        <a:t>Elektřina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r>
                        <a:rPr lang="cs-CZ" sz="1200"/>
                        <a:t>MPO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dodávky elektřiny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Držitel licence na obchod s elektřinou podle energetického zákona, který je současně dodavatelem poslední instance podle energetického zákona.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3147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provoz, údržba a rozvoj distribuční soustavy elektřiny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Držitel licence na distribuci elektřiny podle energetického zákona, k jehož distribuční soustavě je připojeno nejméně 90 000 odběrných míst zákazníků a jehož soustava je přímo připojena k přenosové soustavě.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42678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provoz, údržba a rozvoj elektroenergetické přenosové soustavy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200"/>
                        <a:t>Držitel licence na přenos elektřiny podle energetického zákona</a:t>
                      </a:r>
                      <a:r>
                        <a:rPr lang="cs-CZ" sz="120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541686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výroba elektřiny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Držitel licence na výrobu elektřiny podle energetického zákona provozující zařízení o celkovém instalovaném elektrickém výkonu nejméně 400 MW, nebo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05051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Držitel licence na výrobu elektřiny podle energetického zákona poskytující podpůrné služby provozovateli přenosové soustavy, který zároveň provozuje zařízení pro poskytování podpůrných služeb s celkovým instalovaným elektrickým výkonem nejméně 100 MW.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43621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cs-CZ" sz="1200"/>
                        <a:t>Ropa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r>
                        <a:rPr lang="cs-CZ" sz="1200"/>
                        <a:t>SSHR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přeprava ropy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Provozovatel tranzitního ropovodu, který jej zároveň udržuje, nebo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43658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Provozovatel vnitrostátního ropovodu, který jej zároveň udržuje.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72160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těžba ropy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Subjekt těžící ropu v objemu nejméně 500 000 tun ročně, nebo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41438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Subjekt těžící ropu v objemu představujícím minimálně 10 % domácí spotřeby ropy za rok.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623296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rafinace a zpracování ropy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Provozovatel rafinérie zaměřené na výrobu paliv a petrochemii s celkovou kapacitou zpracování nejméně 2 mil. tun ročně.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2668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skladování ropy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Provozovatel komplexu zásobníků pro skladování ropy s celkovou kapacitou nejméně 500 000 m</a:t>
                      </a:r>
                      <a:r>
                        <a:rPr lang="cs-CZ" sz="1200" baseline="30000"/>
                        <a:t>3</a:t>
                      </a:r>
                      <a:r>
                        <a:rPr lang="cs-CZ" sz="120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2042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620249"/>
      </p:ext>
    </p:extLst>
  </p:cSld>
  <p:clrMapOvr>
    <a:masterClrMapping/>
  </p:clrMapOvr>
  <p:transition spd="slow">
    <p:comb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4000" b="1">
                <a:solidFill>
                  <a:srgbClr val="142142"/>
                </a:solidFill>
              </a:rPr>
              <a:t>Příklady kritérií – Digitální infrastruktura</a:t>
            </a:r>
            <a:endParaRPr lang="en-GB" sz="3200" b="1"/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20</a:t>
            </a:fld>
            <a:endParaRPr lang="cs-CZ"/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BE4D2FF1-407C-CD44-CBC3-8666A836C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018361"/>
              </p:ext>
            </p:extLst>
          </p:nvPr>
        </p:nvGraphicFramePr>
        <p:xfrm>
          <a:off x="166234" y="1118234"/>
          <a:ext cx="11859532" cy="3455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938">
                  <a:extLst>
                    <a:ext uri="{9D8B030D-6E8A-4147-A177-3AD203B41FA5}">
                      <a16:colId xmlns:a16="http://schemas.microsoft.com/office/drawing/2014/main" val="1091213303"/>
                    </a:ext>
                  </a:extLst>
                </a:gridCol>
                <a:gridCol w="1010093">
                  <a:extLst>
                    <a:ext uri="{9D8B030D-6E8A-4147-A177-3AD203B41FA5}">
                      <a16:colId xmlns:a16="http://schemas.microsoft.com/office/drawing/2014/main" val="2910896644"/>
                    </a:ext>
                  </a:extLst>
                </a:gridCol>
                <a:gridCol w="680484">
                  <a:extLst>
                    <a:ext uri="{9D8B030D-6E8A-4147-A177-3AD203B41FA5}">
                      <a16:colId xmlns:a16="http://schemas.microsoft.com/office/drawing/2014/main" val="4263545552"/>
                    </a:ext>
                  </a:extLst>
                </a:gridCol>
                <a:gridCol w="2849525">
                  <a:extLst>
                    <a:ext uri="{9D8B030D-6E8A-4147-A177-3AD203B41FA5}">
                      <a16:colId xmlns:a16="http://schemas.microsoft.com/office/drawing/2014/main" val="277631256"/>
                    </a:ext>
                  </a:extLst>
                </a:gridCol>
                <a:gridCol w="6188492">
                  <a:extLst>
                    <a:ext uri="{9D8B030D-6E8A-4147-A177-3AD203B41FA5}">
                      <a16:colId xmlns:a16="http://schemas.microsoft.com/office/drawing/2014/main" val="3590882009"/>
                    </a:ext>
                  </a:extLst>
                </a:gridCol>
              </a:tblGrid>
              <a:tr h="461009">
                <a:tc>
                  <a:txBody>
                    <a:bodyPr/>
                    <a:lstStyle/>
                    <a:p>
                      <a:r>
                        <a:rPr lang="cs-CZ" sz="1200"/>
                        <a:t>Odvětví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Pododvětví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Gestor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Základní služba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Kritérium významnosti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37259"/>
                  </a:ext>
                </a:extLst>
              </a:tr>
              <a:tr h="1062455">
                <a:tc rowSpan="4">
                  <a:txBody>
                    <a:bodyPr/>
                    <a:lstStyle/>
                    <a:p>
                      <a:r>
                        <a:rPr lang="cs-CZ" sz="1200"/>
                        <a:t>Digitální infrastruktura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Služby vytvářející důvěru a elektronická identifikace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poskytování služeb vytvářejících důvěru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Poskytovatel služeb vytvářejících důvěru  podle zákona č. 297/2016 Sb., a to poskytování kvalifikovaných služeb v kategoriích kvalifikované certifikáty nebo kvalifikované elektronické pečetě, nebo v kategorii kvalifikovaná časová razítka.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314791"/>
                  </a:ext>
                </a:extLst>
              </a:tr>
              <a:tr h="5683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poskytování služeb elektronické identifikace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Poskytovatel národního bodu elektronické identifikace podle zákona č. 250/2017 Sb.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4267810"/>
                  </a:ext>
                </a:extLst>
              </a:tr>
              <a:tr h="5683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Sítě a služby veřejných komunikací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ČTÚ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poskytování veřejně dostupných služeb elektronických komunikací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Poskytovatel veřejně dostupné služby elektronických komunikací, který na relevantním trhu ČR dosahuje alespoň 10% podílu.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4365873"/>
                  </a:ext>
                </a:extLst>
              </a:tr>
              <a:tr h="7957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poskytování veřejné sítě elektronických komunikací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Provozovatel veřejné sítě elektronických komunikací, která zajišťuje dostupnost  služby elektronických komunikací anebo zajišťuje konektivitu pro specifický typ subjektů, s alespoň 10% podílem na trhu ČR.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4143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504444"/>
      </p:ext>
    </p:extLst>
  </p:cSld>
  <p:clrMapOvr>
    <a:masterClrMapping/>
  </p:clrMapOvr>
  <p:transition spd="slow">
    <p:comb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4000" b="1">
                <a:solidFill>
                  <a:srgbClr val="142142"/>
                </a:solidFill>
              </a:rPr>
              <a:t>Příklady kritérií – Bankovnictví a Infrastruktura finančních trhů</a:t>
            </a:r>
            <a:endParaRPr lang="en-GB" sz="3200" b="1"/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21</a:t>
            </a:fld>
            <a:endParaRPr lang="cs-CZ"/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BE4D2FF1-407C-CD44-CBC3-8666A836C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189996"/>
              </p:ext>
            </p:extLst>
          </p:nvPr>
        </p:nvGraphicFramePr>
        <p:xfrm>
          <a:off x="166234" y="1235192"/>
          <a:ext cx="11859532" cy="3455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938">
                  <a:extLst>
                    <a:ext uri="{9D8B030D-6E8A-4147-A177-3AD203B41FA5}">
                      <a16:colId xmlns:a16="http://schemas.microsoft.com/office/drawing/2014/main" val="1091213303"/>
                    </a:ext>
                  </a:extLst>
                </a:gridCol>
                <a:gridCol w="1010093">
                  <a:extLst>
                    <a:ext uri="{9D8B030D-6E8A-4147-A177-3AD203B41FA5}">
                      <a16:colId xmlns:a16="http://schemas.microsoft.com/office/drawing/2014/main" val="2910896644"/>
                    </a:ext>
                  </a:extLst>
                </a:gridCol>
                <a:gridCol w="680484">
                  <a:extLst>
                    <a:ext uri="{9D8B030D-6E8A-4147-A177-3AD203B41FA5}">
                      <a16:colId xmlns:a16="http://schemas.microsoft.com/office/drawing/2014/main" val="4263545552"/>
                    </a:ext>
                  </a:extLst>
                </a:gridCol>
                <a:gridCol w="2849525">
                  <a:extLst>
                    <a:ext uri="{9D8B030D-6E8A-4147-A177-3AD203B41FA5}">
                      <a16:colId xmlns:a16="http://schemas.microsoft.com/office/drawing/2014/main" val="277631256"/>
                    </a:ext>
                  </a:extLst>
                </a:gridCol>
                <a:gridCol w="6188492">
                  <a:extLst>
                    <a:ext uri="{9D8B030D-6E8A-4147-A177-3AD203B41FA5}">
                      <a16:colId xmlns:a16="http://schemas.microsoft.com/office/drawing/2014/main" val="3590882009"/>
                    </a:ext>
                  </a:extLst>
                </a:gridCol>
              </a:tblGrid>
              <a:tr h="461009">
                <a:tc>
                  <a:txBody>
                    <a:bodyPr/>
                    <a:lstStyle/>
                    <a:p>
                      <a:r>
                        <a:rPr lang="cs-CZ" sz="1200"/>
                        <a:t>Odvětví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Pododvětví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Gestor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Základní služba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Kritérium významnosti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37259"/>
                  </a:ext>
                </a:extLst>
              </a:tr>
              <a:tr h="1062455">
                <a:tc rowSpan="2">
                  <a:txBody>
                    <a:bodyPr/>
                    <a:lstStyle/>
                    <a:p>
                      <a:r>
                        <a:rPr lang="cs-CZ" sz="1200"/>
                        <a:t>Bankovnictví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ČNB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přijímání vkladů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Banka, u které roční průměr celkové hodnoty jejích aktiv na individuálním základě za období posledních čtyř let převyšuje částku 1 000 miliard Kč.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314791"/>
                  </a:ext>
                </a:extLst>
              </a:tr>
              <a:tr h="5683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poskytování úvěrů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Banka, u které roční průměr celkové hodnoty jejích aktiv na individuálním základě za období posledních čtyř let převyšuje částku 1 000 miliard Kč.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4267810"/>
                  </a:ext>
                </a:extLst>
              </a:tr>
              <a:tr h="568367">
                <a:tc rowSpan="2">
                  <a:txBody>
                    <a:bodyPr/>
                    <a:lstStyle/>
                    <a:p>
                      <a:r>
                        <a:rPr lang="cs-CZ" sz="1200"/>
                        <a:t>Infrastruktura finančních trhů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ČNB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provozování obchodního systému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Organizátor regulovaného trhu, jehož průměrný  celkový roční objem obchodů za období posledních čtyř let převyšuje částku 1 000 miliard Kč.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4365873"/>
                  </a:ext>
                </a:extLst>
              </a:tr>
              <a:tr h="7957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provozování clearingových systémů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Provozovatel platebního systému s neodvolatelností zúčtování podle zákona č. 370/2017 Sb.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4143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684145"/>
      </p:ext>
    </p:extLst>
  </p:cSld>
  <p:clrMapOvr>
    <a:masterClrMapping/>
  </p:clrMapOvr>
  <p:transition spd="slow">
    <p:comb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1421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13" name="Nadpis 1"/>
          <p:cNvSpPr txBox="1"/>
          <p:nvPr/>
        </p:nvSpPr>
        <p:spPr bwMode="auto">
          <a:xfrm>
            <a:off x="335360" y="3985091"/>
            <a:ext cx="10552380" cy="1144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4800" b="1" dirty="0">
                <a:solidFill>
                  <a:schemeClr val="bg1"/>
                </a:solidFill>
                <a:latin typeface="Arial"/>
                <a:ea typeface="Tahoma"/>
                <a:cs typeface="Arial"/>
              </a:rPr>
              <a:t>Příklady kritérií – „regionální“ přístup</a:t>
            </a:r>
            <a:endParaRPr lang="en-GB" dirty="0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14374-F7BD-5147-A9F8-795273F94230}" type="slidenum">
              <a:rPr lang="cs-CZ"/>
              <a:t>22</a:t>
            </a:fld>
            <a:endParaRPr lang="cs-CZ"/>
          </a:p>
        </p:txBody>
      </p:sp>
      <p:pic>
        <p:nvPicPr>
          <p:cNvPr id="9" name="Obrázek 8" descr="Obsah obrázku okenní roleta&#10;&#10;Popis byl vytvořen automaticky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7"/>
            <a:ext cx="3922928" cy="34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0218"/>
      </p:ext>
    </p:extLst>
  </p:cSld>
  <p:clrMapOvr>
    <a:masterClrMapping/>
  </p:clrMapOvr>
  <p:transition spd="slow">
    <p:comb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4000" b="1">
                <a:solidFill>
                  <a:srgbClr val="142142"/>
                </a:solidFill>
              </a:rPr>
              <a:t>Příklady kritérií – Pitná voda a Odpadní voda</a:t>
            </a:r>
            <a:endParaRPr lang="en-GB" sz="3200" b="1"/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23</a:t>
            </a:fld>
            <a:endParaRPr lang="cs-CZ"/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BE4D2FF1-407C-CD44-CBC3-8666A836C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492218"/>
              </p:ext>
            </p:extLst>
          </p:nvPr>
        </p:nvGraphicFramePr>
        <p:xfrm>
          <a:off x="182353" y="1325563"/>
          <a:ext cx="11827293" cy="3342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223">
                  <a:extLst>
                    <a:ext uri="{9D8B030D-6E8A-4147-A177-3AD203B41FA5}">
                      <a16:colId xmlns:a16="http://schemas.microsoft.com/office/drawing/2014/main" val="1091213303"/>
                    </a:ext>
                  </a:extLst>
                </a:gridCol>
                <a:gridCol w="704142">
                  <a:extLst>
                    <a:ext uri="{9D8B030D-6E8A-4147-A177-3AD203B41FA5}">
                      <a16:colId xmlns:a16="http://schemas.microsoft.com/office/drawing/2014/main" val="4263545552"/>
                    </a:ext>
                  </a:extLst>
                </a:gridCol>
                <a:gridCol w="2464498">
                  <a:extLst>
                    <a:ext uri="{9D8B030D-6E8A-4147-A177-3AD203B41FA5}">
                      <a16:colId xmlns:a16="http://schemas.microsoft.com/office/drawing/2014/main" val="277631256"/>
                    </a:ext>
                  </a:extLst>
                </a:gridCol>
                <a:gridCol w="4179425">
                  <a:extLst>
                    <a:ext uri="{9D8B030D-6E8A-4147-A177-3AD203B41FA5}">
                      <a16:colId xmlns:a16="http://schemas.microsoft.com/office/drawing/2014/main" val="3590882009"/>
                    </a:ext>
                  </a:extLst>
                </a:gridCol>
                <a:gridCol w="3646005">
                  <a:extLst>
                    <a:ext uri="{9D8B030D-6E8A-4147-A177-3AD203B41FA5}">
                      <a16:colId xmlns:a16="http://schemas.microsoft.com/office/drawing/2014/main" val="1934087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/>
                        <a:t>Odvětví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Gestor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Základní služba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Kritérium významnosti – aktuální podoba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/>
                        <a:t>Kritérium významnosti – variantní řešení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37259"/>
                  </a:ext>
                </a:extLst>
              </a:tr>
              <a:tr h="860720">
                <a:tc rowSpan="2">
                  <a:txBody>
                    <a:bodyPr/>
                    <a:lstStyle/>
                    <a:p>
                      <a:r>
                        <a:rPr lang="cs-CZ" sz="1200"/>
                        <a:t>Pitná voda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 err="1"/>
                        <a:t>MZe</a:t>
                      </a:r>
                      <a:endParaRPr lang="cs-CZ" sz="120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dodávka pitné vody a distribuce pitné vody s výjimkou distribuce vody určené k lidské spotřebě, pokud tato služba není podstatnou součástí obecné činnosti distributorů spočívající v distribuci jiných komodit a zboží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Provozovatel vodovodů zajišťující distribuci pitné vody pro nejméně 50 000 odběrných míst, nebo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Provozovatel vodovodů zajišťující distribuci pitné vody pro nejméně </a:t>
                      </a:r>
                      <a:r>
                        <a:rPr lang="cs-CZ" sz="1200" b="1"/>
                        <a:t>30 000 / 20 000 </a:t>
                      </a:r>
                      <a:r>
                        <a:rPr lang="cs-CZ" sz="1200"/>
                        <a:t>odběrných míst, nebo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314791"/>
                  </a:ext>
                </a:extLst>
              </a:tr>
              <a:tr h="7389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Provozovatel zařízení zajišťujícího distribuci pitné vody pro nejméně 50 000 odběrných míst.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Provozovatel zařízení zajišťujícího distribuci pitné vody pro nejméně </a:t>
                      </a:r>
                      <a:r>
                        <a:rPr lang="cs-CZ" sz="1200" b="1"/>
                        <a:t>30 000 / 20 000 </a:t>
                      </a:r>
                      <a:r>
                        <a:rPr lang="cs-CZ" sz="1200"/>
                        <a:t>odběrných míst.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4267810"/>
                  </a:ext>
                </a:extLst>
              </a:tr>
              <a:tr h="732347">
                <a:tc>
                  <a:txBody>
                    <a:bodyPr/>
                    <a:lstStyle/>
                    <a:p>
                      <a:r>
                        <a:rPr lang="cs-CZ" sz="1200"/>
                        <a:t>Odpadní voda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MZe</a:t>
                      </a:r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odvádění, čištění a vypouštění odpadních vod s výjimkou odvádění, vypouštění nebo čištění městských odpadních vod, splašků nebo průmyslových odpadních vod, pokud nejsou podstatnou součástí obecných činností podniků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Provozovatel kanalizací zajišťujících odvádění, čištění nebo vypouštění odpadních vod pro nejméně </a:t>
                      </a:r>
                      <a:r>
                        <a:rPr lang="cs-CZ" sz="1200" b="1"/>
                        <a:t>50 000</a:t>
                      </a:r>
                      <a:r>
                        <a:rPr lang="cs-CZ" sz="1200"/>
                        <a:t> kanalizačních přípojek.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Provozovatel kanalizací zajišťujících odvádění, čištění nebo vypouštění odpadních vod pro nejméně </a:t>
                      </a:r>
                      <a:r>
                        <a:rPr lang="cs-CZ" sz="1200" b="1"/>
                        <a:t>30 000 / 20 000</a:t>
                      </a:r>
                      <a:r>
                        <a:rPr lang="cs-CZ" sz="1200"/>
                        <a:t> kanalizačních přípojek.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4365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548074"/>
      </p:ext>
    </p:extLst>
  </p:cSld>
  <p:clrMapOvr>
    <a:masterClrMapping/>
  </p:clrMapOvr>
  <p:transition spd="slow">
    <p:comb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35F5A7A8-AE37-5C9B-9DEA-B0A1720DB0E9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EB6DF919-5E44-0EDA-FD9B-848212FEC8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B4363FF-7E3B-8415-1C0A-C287971F700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rgbClr val="142142"/>
                </a:solidFill>
              </a:rPr>
              <a:t>Příklady kritérií – Pitná voda a Odpadní voda</a:t>
            </a:r>
            <a:br>
              <a:rPr lang="cs-CZ" sz="4000" b="1" dirty="0">
                <a:solidFill>
                  <a:srgbClr val="142142"/>
                </a:solidFill>
              </a:rPr>
            </a:br>
            <a:r>
              <a:rPr lang="cs-CZ" sz="2800" b="1" dirty="0">
                <a:solidFill>
                  <a:srgbClr val="142142"/>
                </a:solidFill>
              </a:rPr>
              <a:t>Analýza stavu</a:t>
            </a:r>
            <a:endParaRPr lang="en-GB" sz="3200" b="1" dirty="0"/>
          </a:p>
        </p:txBody>
      </p:sp>
      <p:sp>
        <p:nvSpPr>
          <p:cNvPr id="21" name="Zástupný symbol pro číslo snímku 3">
            <a:extLst>
              <a:ext uri="{FF2B5EF4-FFF2-40B4-BE49-F238E27FC236}">
                <a16:creationId xmlns:a16="http://schemas.microsoft.com/office/drawing/2014/main" id="{876FC0AC-BF8B-326D-7BA2-AB5204318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24</a:t>
            </a:fld>
            <a:endParaRPr lang="cs-CZ"/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2B4EF3D7-3507-C086-070A-D148B8BD99A9}"/>
              </a:ext>
            </a:extLst>
          </p:cNvPr>
          <p:cNvGraphicFramePr>
            <a:graphicFrameLocks noGrp="1"/>
          </p:cNvGraphicFramePr>
          <p:nvPr/>
        </p:nvGraphicFramePr>
        <p:xfrm>
          <a:off x="182353" y="1325563"/>
          <a:ext cx="11840311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380">
                  <a:extLst>
                    <a:ext uri="{9D8B030D-6E8A-4147-A177-3AD203B41FA5}">
                      <a16:colId xmlns:a16="http://schemas.microsoft.com/office/drawing/2014/main" val="277631256"/>
                    </a:ext>
                  </a:extLst>
                </a:gridCol>
                <a:gridCol w="1565388">
                  <a:extLst>
                    <a:ext uri="{9D8B030D-6E8A-4147-A177-3AD203B41FA5}">
                      <a16:colId xmlns:a16="http://schemas.microsoft.com/office/drawing/2014/main" val="3590882009"/>
                    </a:ext>
                  </a:extLst>
                </a:gridCol>
                <a:gridCol w="1064923">
                  <a:extLst>
                    <a:ext uri="{9D8B030D-6E8A-4147-A177-3AD203B41FA5}">
                      <a16:colId xmlns:a16="http://schemas.microsoft.com/office/drawing/2014/main" val="3679335291"/>
                    </a:ext>
                  </a:extLst>
                </a:gridCol>
                <a:gridCol w="953686">
                  <a:extLst>
                    <a:ext uri="{9D8B030D-6E8A-4147-A177-3AD203B41FA5}">
                      <a16:colId xmlns:a16="http://schemas.microsoft.com/office/drawing/2014/main" val="1377636301"/>
                    </a:ext>
                  </a:extLst>
                </a:gridCol>
                <a:gridCol w="1399037">
                  <a:extLst>
                    <a:ext uri="{9D8B030D-6E8A-4147-A177-3AD203B41FA5}">
                      <a16:colId xmlns:a16="http://schemas.microsoft.com/office/drawing/2014/main" val="1934087183"/>
                    </a:ext>
                  </a:extLst>
                </a:gridCol>
                <a:gridCol w="1067811">
                  <a:extLst>
                    <a:ext uri="{9D8B030D-6E8A-4147-A177-3AD203B41FA5}">
                      <a16:colId xmlns:a16="http://schemas.microsoft.com/office/drawing/2014/main" val="4215857773"/>
                    </a:ext>
                  </a:extLst>
                </a:gridCol>
                <a:gridCol w="1128889">
                  <a:extLst>
                    <a:ext uri="{9D8B030D-6E8A-4147-A177-3AD203B41FA5}">
                      <a16:colId xmlns:a16="http://schemas.microsoft.com/office/drawing/2014/main" val="2736773731"/>
                    </a:ext>
                  </a:extLst>
                </a:gridCol>
                <a:gridCol w="1603022">
                  <a:extLst>
                    <a:ext uri="{9D8B030D-6E8A-4147-A177-3AD203B41FA5}">
                      <a16:colId xmlns:a16="http://schemas.microsoft.com/office/drawing/2014/main" val="2644760574"/>
                    </a:ext>
                  </a:extLst>
                </a:gridCol>
                <a:gridCol w="1049867">
                  <a:extLst>
                    <a:ext uri="{9D8B030D-6E8A-4147-A177-3AD203B41FA5}">
                      <a16:colId xmlns:a16="http://schemas.microsoft.com/office/drawing/2014/main" val="2835877757"/>
                    </a:ext>
                  </a:extLst>
                </a:gridCol>
                <a:gridCol w="1106308">
                  <a:extLst>
                    <a:ext uri="{9D8B030D-6E8A-4147-A177-3AD203B41FA5}">
                      <a16:colId xmlns:a16="http://schemas.microsoft.com/office/drawing/2014/main" val="1220043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Základní služba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Kritérium významnosti – aktuální podoba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Počet potenciálních subjektů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Dotčené kraje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Kritérium významnosti – variantní řešení I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Počet potenciálních subjektů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Dotčené kraje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Kritérium významnosti – variantní řešení II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Počet potenciálních subjektů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Dotčené kraje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37259"/>
                  </a:ext>
                </a:extLst>
              </a:tr>
              <a:tr h="860720">
                <a:tc>
                  <a:txBody>
                    <a:bodyPr/>
                    <a:lstStyle/>
                    <a:p>
                      <a:r>
                        <a:rPr lang="cs-CZ" sz="1200" dirty="0"/>
                        <a:t>dodávka pitné vody a distribuce pitné vody…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Provozovatel vodovodů zajišťující distribuci pitné vody pro nejméně </a:t>
                      </a:r>
                      <a:r>
                        <a:rPr lang="cs-CZ" sz="1200" b="1" u="sng" dirty="0"/>
                        <a:t>50 000 </a:t>
                      </a:r>
                      <a:r>
                        <a:rPr lang="cs-CZ" sz="1200" dirty="0"/>
                        <a:t>odběrných míst, nebo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PHA, STC, MSK, JHM, VYS, JHC, LBK, ULK, PLK (9)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Provozovatel vodovodů zajišťující distribuci pitné vody pro nejméně </a:t>
                      </a:r>
                      <a:r>
                        <a:rPr lang="cs-CZ" sz="1200" b="1" u="sng" dirty="0"/>
                        <a:t>30 000 </a:t>
                      </a:r>
                      <a:r>
                        <a:rPr lang="cs-CZ" sz="1200" dirty="0"/>
                        <a:t>odběrných míst, nebo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PHA, STC, MSK, JHM, VYS, JHC, LBK, ULK, PLK, HKK, OLK, KVK, ZLK, PAK (14)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Provozovatel vodovodů zajišťující distribuci pitné vody pro nejméně </a:t>
                      </a:r>
                      <a:r>
                        <a:rPr lang="cs-CZ" sz="1200" b="1" u="sng" dirty="0"/>
                        <a:t>20 000 </a:t>
                      </a:r>
                      <a:r>
                        <a:rPr lang="cs-CZ" sz="1200" dirty="0"/>
                        <a:t>odběrných míst, nebo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PHA, STC, MSK, JHM, VYS, JHC, LBK, ULK, PLK, HKK, OLK, KVK, ZLK, PAK (14)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314791"/>
                  </a:ext>
                </a:extLst>
              </a:tr>
              <a:tr h="732347">
                <a:tc>
                  <a:txBody>
                    <a:bodyPr/>
                    <a:lstStyle/>
                    <a:p>
                      <a:r>
                        <a:rPr lang="cs-CZ" sz="1200" dirty="0"/>
                        <a:t>odvádění, čištění a vypouštění odpadních vod…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Provozovatel kanalizací zajišťujících odvádění, čištění nebo vypouštění odpadních vod pro nejméně </a:t>
                      </a:r>
                      <a:r>
                        <a:rPr lang="cs-CZ" sz="1200" b="1" u="sng" dirty="0"/>
                        <a:t>50 000</a:t>
                      </a:r>
                      <a:r>
                        <a:rPr lang="cs-CZ" sz="1200" u="sng" dirty="0"/>
                        <a:t> </a:t>
                      </a:r>
                      <a:r>
                        <a:rPr lang="cs-CZ" sz="1200" dirty="0"/>
                        <a:t>kanalizačních přípojek.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PHA, STC, MSK, JHM, VYS, JHC, LBK, ULK, PLK (9)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Provozovatel kanalizací zajišťujících odvádění, čištění nebo vypouštění odpadních vod pro nejméně </a:t>
                      </a:r>
                      <a:r>
                        <a:rPr lang="cs-CZ" sz="1200" b="1" u="sng" dirty="0"/>
                        <a:t>30 000</a:t>
                      </a:r>
                      <a:r>
                        <a:rPr lang="cs-CZ" sz="1200" u="sng" dirty="0"/>
                        <a:t> </a:t>
                      </a:r>
                      <a:r>
                        <a:rPr lang="cs-CZ" sz="1200" dirty="0"/>
                        <a:t>kanalizačních přípojek.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PHA, STC, MSK, JHM, VYS, JHC, LBK, ULK, PLK (9)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Provozovatel kanalizací zajišťujících odvádění, čištění nebo vypouštění odpadních vod pro nejméně </a:t>
                      </a:r>
                      <a:r>
                        <a:rPr lang="cs-CZ" sz="1200" b="1" u="sng" dirty="0"/>
                        <a:t>20 000</a:t>
                      </a:r>
                      <a:r>
                        <a:rPr lang="cs-CZ" sz="1200" dirty="0"/>
                        <a:t> kanalizačních přípojek.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PHA, STC, MSK, JHM, VYS, JHC, LBK, ULK, PLK, HKK, OLK, KVK, ZLK, PAK (14)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4365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0946"/>
      </p:ext>
    </p:extLst>
  </p:cSld>
  <p:clrMapOvr>
    <a:masterClrMapping/>
  </p:clrMapOvr>
  <p:transition spd="slow">
    <p:comb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4000" b="1">
                <a:solidFill>
                  <a:srgbClr val="142142"/>
                </a:solidFill>
              </a:rPr>
              <a:t>Příklady kritérií – Energetika </a:t>
            </a:r>
            <a:endParaRPr lang="en-GB" sz="3200" b="1"/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25</a:t>
            </a:fld>
            <a:endParaRPr lang="cs-CZ"/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BE4D2FF1-407C-CD44-CBC3-8666A836CDD7}"/>
              </a:ext>
            </a:extLst>
          </p:cNvPr>
          <p:cNvGraphicFramePr>
            <a:graphicFrameLocks noGrp="1"/>
          </p:cNvGraphicFramePr>
          <p:nvPr/>
        </p:nvGraphicFramePr>
        <p:xfrm>
          <a:off x="182353" y="1325563"/>
          <a:ext cx="11827293" cy="2763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331">
                  <a:extLst>
                    <a:ext uri="{9D8B030D-6E8A-4147-A177-3AD203B41FA5}">
                      <a16:colId xmlns:a16="http://schemas.microsoft.com/office/drawing/2014/main" val="1091213303"/>
                    </a:ext>
                  </a:extLst>
                </a:gridCol>
                <a:gridCol w="967563">
                  <a:extLst>
                    <a:ext uri="{9D8B030D-6E8A-4147-A177-3AD203B41FA5}">
                      <a16:colId xmlns:a16="http://schemas.microsoft.com/office/drawing/2014/main" val="4263545552"/>
                    </a:ext>
                  </a:extLst>
                </a:gridCol>
                <a:gridCol w="691116">
                  <a:extLst>
                    <a:ext uri="{9D8B030D-6E8A-4147-A177-3AD203B41FA5}">
                      <a16:colId xmlns:a16="http://schemas.microsoft.com/office/drawing/2014/main" val="213526199"/>
                    </a:ext>
                  </a:extLst>
                </a:gridCol>
                <a:gridCol w="2737282">
                  <a:extLst>
                    <a:ext uri="{9D8B030D-6E8A-4147-A177-3AD203B41FA5}">
                      <a16:colId xmlns:a16="http://schemas.microsoft.com/office/drawing/2014/main" val="277631256"/>
                    </a:ext>
                  </a:extLst>
                </a:gridCol>
                <a:gridCol w="3458719">
                  <a:extLst>
                    <a:ext uri="{9D8B030D-6E8A-4147-A177-3AD203B41FA5}">
                      <a16:colId xmlns:a16="http://schemas.microsoft.com/office/drawing/2014/main" val="3590882009"/>
                    </a:ext>
                  </a:extLst>
                </a:gridCol>
                <a:gridCol w="3017282">
                  <a:extLst>
                    <a:ext uri="{9D8B030D-6E8A-4147-A177-3AD203B41FA5}">
                      <a16:colId xmlns:a16="http://schemas.microsoft.com/office/drawing/2014/main" val="1934087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/>
                        <a:t>Odvětví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Pododvětví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Gestor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Základní služba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Kritérium významnosti – aktuální podoba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/>
                        <a:t>Kritérium významnosti – variantní řešení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37259"/>
                  </a:ext>
                </a:extLst>
              </a:tr>
              <a:tr h="1121225">
                <a:tc rowSpan="2">
                  <a:txBody>
                    <a:bodyPr/>
                    <a:lstStyle/>
                    <a:p>
                      <a:r>
                        <a:rPr lang="cs-CZ" sz="1200"/>
                        <a:t>Energetika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Dálkové vytápění a chlazení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/>
                        <a:t>MPO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200" dirty="0"/>
                        <a:t>poskytování dálkového vytápění nebo dálkového chlazení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Držitel licence na výrobu tepelné energie podle energetického zákona, který provozuje zařízení o celkovém instalovaném tepelném výkonu nejméně 500 </a:t>
                      </a:r>
                      <a:r>
                        <a:rPr lang="cs-CZ" sz="1200" err="1"/>
                        <a:t>MWt</a:t>
                      </a:r>
                      <a:r>
                        <a:rPr lang="cs-CZ" sz="1200"/>
                        <a:t>, nebo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314791"/>
                  </a:ext>
                </a:extLst>
              </a:tr>
              <a:tr h="12716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Držitel licence na rozvod tepelné energie podle energetického zákona, k jehož soustavě je připojeno nejméně </a:t>
                      </a:r>
                      <a:r>
                        <a:rPr lang="cs-CZ" sz="1200" b="1" dirty="0"/>
                        <a:t>1 500</a:t>
                      </a:r>
                      <a:r>
                        <a:rPr lang="cs-CZ" sz="1200" dirty="0"/>
                        <a:t> odběrných míst.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Držitel licence na rozvod tepelné energie podle energetického zákona, k jehož soustavě je připojeno nejméně </a:t>
                      </a:r>
                      <a:r>
                        <a:rPr lang="cs-CZ" sz="1200" b="1" dirty="0"/>
                        <a:t>1 000</a:t>
                      </a:r>
                      <a:r>
                        <a:rPr lang="cs-CZ" sz="1200" dirty="0"/>
                        <a:t> / </a:t>
                      </a:r>
                      <a:r>
                        <a:rPr lang="cs-CZ" sz="1200" b="1" dirty="0"/>
                        <a:t>750</a:t>
                      </a:r>
                      <a:r>
                        <a:rPr lang="cs-CZ" sz="1200" dirty="0"/>
                        <a:t> odběrných míst / </a:t>
                      </a:r>
                      <a:r>
                        <a:rPr lang="cs-CZ" sz="1200" b="1" dirty="0"/>
                        <a:t>10 000</a:t>
                      </a:r>
                      <a:r>
                        <a:rPr lang="cs-CZ" sz="1200" dirty="0"/>
                        <a:t> domácností.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4267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185742"/>
      </p:ext>
    </p:extLst>
  </p:cSld>
  <p:clrMapOvr>
    <a:masterClrMapping/>
  </p:clrMapOvr>
  <p:transition spd="slow">
    <p:comb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7284513E-A431-DBE6-FC2B-DB37EBD26E69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A8A4453F-2981-5AAC-264A-71B90B4EF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C9E3587-6E82-6F9B-F0A1-8FFB9DB1488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rgbClr val="142142"/>
                </a:solidFill>
              </a:rPr>
              <a:t>Příklady kritérií – Energetika</a:t>
            </a:r>
            <a:br>
              <a:rPr lang="cs-CZ" sz="4000" b="1" dirty="0">
                <a:solidFill>
                  <a:srgbClr val="142142"/>
                </a:solidFill>
              </a:rPr>
            </a:br>
            <a:r>
              <a:rPr lang="cs-CZ" sz="2800" b="1" dirty="0">
                <a:solidFill>
                  <a:srgbClr val="142142"/>
                </a:solidFill>
              </a:rPr>
              <a:t>Analýza stavu</a:t>
            </a:r>
            <a:endParaRPr lang="en-GB" sz="3200" b="1" dirty="0"/>
          </a:p>
        </p:txBody>
      </p:sp>
      <p:sp>
        <p:nvSpPr>
          <p:cNvPr id="21" name="Zástupný symbol pro číslo snímku 3">
            <a:extLst>
              <a:ext uri="{FF2B5EF4-FFF2-40B4-BE49-F238E27FC236}">
                <a16:creationId xmlns:a16="http://schemas.microsoft.com/office/drawing/2014/main" id="{F655443F-5BC0-B6A8-5273-F58D271B9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26</a:t>
            </a:fld>
            <a:endParaRPr lang="cs-CZ"/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8E5504A9-60C3-E8BD-D56C-F084B7AB2166}"/>
              </a:ext>
            </a:extLst>
          </p:cNvPr>
          <p:cNvGraphicFramePr>
            <a:graphicFrameLocks noGrp="1"/>
          </p:cNvGraphicFramePr>
          <p:nvPr/>
        </p:nvGraphicFramePr>
        <p:xfrm>
          <a:off x="182353" y="1325563"/>
          <a:ext cx="1184031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034">
                  <a:extLst>
                    <a:ext uri="{9D8B030D-6E8A-4147-A177-3AD203B41FA5}">
                      <a16:colId xmlns:a16="http://schemas.microsoft.com/office/drawing/2014/main" val="277631256"/>
                    </a:ext>
                  </a:extLst>
                </a:gridCol>
                <a:gridCol w="1222666">
                  <a:extLst>
                    <a:ext uri="{9D8B030D-6E8A-4147-A177-3AD203B41FA5}">
                      <a16:colId xmlns:a16="http://schemas.microsoft.com/office/drawing/2014/main" val="3590882009"/>
                    </a:ext>
                  </a:extLst>
                </a:gridCol>
                <a:gridCol w="634147">
                  <a:extLst>
                    <a:ext uri="{9D8B030D-6E8A-4147-A177-3AD203B41FA5}">
                      <a16:colId xmlns:a16="http://schemas.microsoft.com/office/drawing/2014/main" val="3679335291"/>
                    </a:ext>
                  </a:extLst>
                </a:gridCol>
                <a:gridCol w="942512">
                  <a:extLst>
                    <a:ext uri="{9D8B030D-6E8A-4147-A177-3AD203B41FA5}">
                      <a16:colId xmlns:a16="http://schemas.microsoft.com/office/drawing/2014/main" val="1377636301"/>
                    </a:ext>
                  </a:extLst>
                </a:gridCol>
                <a:gridCol w="1092735">
                  <a:extLst>
                    <a:ext uri="{9D8B030D-6E8A-4147-A177-3AD203B41FA5}">
                      <a16:colId xmlns:a16="http://schemas.microsoft.com/office/drawing/2014/main" val="1934087183"/>
                    </a:ext>
                  </a:extLst>
                </a:gridCol>
                <a:gridCol w="834027">
                  <a:extLst>
                    <a:ext uri="{9D8B030D-6E8A-4147-A177-3AD203B41FA5}">
                      <a16:colId xmlns:a16="http://schemas.microsoft.com/office/drawing/2014/main" val="4215857773"/>
                    </a:ext>
                  </a:extLst>
                </a:gridCol>
                <a:gridCol w="881733">
                  <a:extLst>
                    <a:ext uri="{9D8B030D-6E8A-4147-A177-3AD203B41FA5}">
                      <a16:colId xmlns:a16="http://schemas.microsoft.com/office/drawing/2014/main" val="2736773731"/>
                    </a:ext>
                  </a:extLst>
                </a:gridCol>
                <a:gridCol w="1252060">
                  <a:extLst>
                    <a:ext uri="{9D8B030D-6E8A-4147-A177-3AD203B41FA5}">
                      <a16:colId xmlns:a16="http://schemas.microsoft.com/office/drawing/2014/main" val="2644760574"/>
                    </a:ext>
                  </a:extLst>
                </a:gridCol>
                <a:gridCol w="820012">
                  <a:extLst>
                    <a:ext uri="{9D8B030D-6E8A-4147-A177-3AD203B41FA5}">
                      <a16:colId xmlns:a16="http://schemas.microsoft.com/office/drawing/2014/main" val="283587775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220043380"/>
                    </a:ext>
                  </a:extLst>
                </a:gridCol>
                <a:gridCol w="1136025">
                  <a:extLst>
                    <a:ext uri="{9D8B030D-6E8A-4147-A177-3AD203B41FA5}">
                      <a16:colId xmlns:a16="http://schemas.microsoft.com/office/drawing/2014/main" val="2399737376"/>
                    </a:ext>
                  </a:extLst>
                </a:gridCol>
                <a:gridCol w="592167">
                  <a:extLst>
                    <a:ext uri="{9D8B030D-6E8A-4147-A177-3AD203B41FA5}">
                      <a16:colId xmlns:a16="http://schemas.microsoft.com/office/drawing/2014/main" val="136718699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121539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Základní služba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Kritérium významnosti – aktuální podoba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Počet potenciálních subjektů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Dotčené kraje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Kritérium významnosti – variantní řešení I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Počet potenciálních subjektů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Dotčené kraje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Kritérium významnosti – variantní řešení II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Počet potenciálních subjektů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Dotčené kraje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Kritérium významnosti – variantní řešení III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Počet potenciálních subjektů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Dotčené kraje</a:t>
                      </a:r>
                    </a:p>
                  </a:txBody>
                  <a:tcPr anchor="ctr">
                    <a:solidFill>
                      <a:srgbClr val="1421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37259"/>
                  </a:ext>
                </a:extLst>
              </a:tr>
              <a:tr h="860720">
                <a:tc>
                  <a:txBody>
                    <a:bodyPr/>
                    <a:lstStyle/>
                    <a:p>
                      <a:r>
                        <a:rPr lang="cs-CZ" sz="1200" dirty="0"/>
                        <a:t>poskytování dálkového vytápění nebo dálkového chlazení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Držitel licence na rozvod tepelné energie podle energetického zákona, k jehož soustavě je připojeno nejméně </a:t>
                      </a:r>
                      <a:r>
                        <a:rPr lang="cs-CZ" sz="1200" b="1" u="sng" dirty="0"/>
                        <a:t>1 500</a:t>
                      </a:r>
                      <a:r>
                        <a:rPr lang="cs-CZ" sz="1200" u="sng" dirty="0"/>
                        <a:t> </a:t>
                      </a:r>
                      <a:r>
                        <a:rPr lang="cs-CZ" sz="1200" dirty="0"/>
                        <a:t>odběrných míst.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PHA, JHM, JHC, ULK, PLK, MSK, OLK, STC, KVK, PAK, HKK (11)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Držitel licence na rozvod tepelné energie podle energetického zákona, k jehož soustavě je připojeno nejméně </a:t>
                      </a:r>
                      <a:r>
                        <a:rPr lang="cs-CZ" sz="1200" b="1" u="sng" dirty="0"/>
                        <a:t>1 000</a:t>
                      </a:r>
                      <a:r>
                        <a:rPr lang="cs-CZ" sz="1200" u="sng" dirty="0"/>
                        <a:t> </a:t>
                      </a:r>
                      <a:r>
                        <a:rPr lang="cs-CZ" sz="1200" dirty="0"/>
                        <a:t>odběrných míst.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PHA, JHM, JHC, ULK, PLK, MSK, OLK, STC, KVK, PAK, HKK (11)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Držitel licence na rozvod tepelné energie podle energetického zákona, k jehož soustavě je připojeno nejméně </a:t>
                      </a:r>
                      <a:r>
                        <a:rPr lang="cs-CZ" sz="1200" b="1" u="sng" dirty="0"/>
                        <a:t>750</a:t>
                      </a:r>
                      <a:r>
                        <a:rPr lang="cs-CZ" sz="1200" u="sng" dirty="0"/>
                        <a:t> </a:t>
                      </a:r>
                      <a:r>
                        <a:rPr lang="cs-CZ" sz="1200" dirty="0"/>
                        <a:t>odběrných míst.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PHA, JHM, JHC, ULK, PLK, MSK, OLK, STC, KVK, PAK, HKK (11)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Držitel licence na rozvod tepelné energie podle energetického zákona, k jehož soustavě je připojeno nejméně </a:t>
                      </a:r>
                      <a:r>
                        <a:rPr lang="cs-CZ" sz="1200" b="1" u="sng" dirty="0"/>
                        <a:t>10 000 domácností</a:t>
                      </a:r>
                      <a:r>
                        <a:rPr lang="cs-CZ" sz="1200" dirty="0"/>
                        <a:t>.</a:t>
                      </a:r>
                    </a:p>
                    <a:p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PHA, JHM, JHC, ULK, PLK, MSK, OLK, STC, KVK, PAK, HKK, LBK, VYS, ZLK (14)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31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912119"/>
      </p:ext>
    </p:extLst>
  </p:cSld>
  <p:clrMapOvr>
    <a:masterClrMapping/>
  </p:clrMapOvr>
  <p:transition spd="slow">
    <p:comb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1421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13" name="Nadpis 1"/>
          <p:cNvSpPr txBox="1"/>
          <p:nvPr/>
        </p:nvSpPr>
        <p:spPr bwMode="auto">
          <a:xfrm>
            <a:off x="335360" y="3985091"/>
            <a:ext cx="7704856" cy="1144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5400" b="1" dirty="0">
                <a:solidFill>
                  <a:schemeClr val="bg1"/>
                </a:solidFill>
                <a:latin typeface="+mn-lt"/>
                <a:ea typeface="Tahoma"/>
                <a:cs typeface="Arial"/>
              </a:rPr>
              <a:t>Prováděcí právní předpisy</a:t>
            </a:r>
            <a:endParaRPr lang="en-GB" sz="6600" dirty="0">
              <a:latin typeface="+mn-lt"/>
            </a:endParaRPr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14374-F7BD-5147-A9F8-795273F94230}" type="slidenum">
              <a:rPr lang="cs-CZ"/>
              <a:t>27</a:t>
            </a:fld>
            <a:endParaRPr lang="cs-CZ"/>
          </a:p>
        </p:txBody>
      </p:sp>
      <p:pic>
        <p:nvPicPr>
          <p:cNvPr id="9" name="Obrázek 8" descr="Obsah obrázku okenní roleta&#10;&#10;Popis byl vytvořen automaticky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7"/>
            <a:ext cx="3922928" cy="34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708878"/>
      </p:ext>
    </p:extLst>
  </p:cSld>
  <p:clrMapOvr>
    <a:masterClrMapping/>
  </p:clrMapOvr>
  <p:transition spd="slow">
    <p:comb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DBDBE326-8394-6750-1BF5-BBA1970FE460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84D6283-E489-E87D-7CAF-09447218C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45CB972-D0FA-52EB-59EA-1F0914429B8E}"/>
              </a:ext>
            </a:extLst>
          </p:cNvPr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rgbClr val="142142"/>
                </a:solidFill>
              </a:rPr>
              <a:t>Prováděcí právní předpisy</a:t>
            </a:r>
            <a:endParaRPr lang="en-GB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92A437-AE59-C3D6-FD2E-727913277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/>
          </a:bodyPr>
          <a:lstStyle/>
          <a:p>
            <a:r>
              <a:rPr lang="cs-CZ" sz="2600" dirty="0">
                <a:solidFill>
                  <a:srgbClr val="142142"/>
                </a:solidFill>
              </a:rPr>
              <a:t>NV o základních službách a kritériích významnosti</a:t>
            </a:r>
          </a:p>
          <a:p>
            <a:endParaRPr lang="cs-CZ" sz="2600" dirty="0">
              <a:solidFill>
                <a:srgbClr val="142142"/>
              </a:solidFill>
            </a:endParaRPr>
          </a:p>
          <a:p>
            <a:r>
              <a:rPr lang="cs-CZ" sz="2600" dirty="0">
                <a:solidFill>
                  <a:srgbClr val="142142"/>
                </a:solidFill>
              </a:rPr>
              <a:t>Vyhláška MV o náležitostech a zpracování plánu odolnosti, posouzení rizik a obsahu opatření k zajištění odolnosti subjektů kritické infrastruktury </a:t>
            </a:r>
          </a:p>
          <a:p>
            <a:r>
              <a:rPr lang="cs-CZ" sz="2600" dirty="0">
                <a:solidFill>
                  <a:srgbClr val="142142"/>
                </a:solidFill>
              </a:rPr>
              <a:t>Vyhláška MV k podrobnostem hlášení incidentů v souvislosti se subjekty kritické infrastruktury</a:t>
            </a:r>
          </a:p>
          <a:p>
            <a:r>
              <a:rPr lang="cs-CZ" sz="2600" dirty="0">
                <a:solidFill>
                  <a:srgbClr val="142142"/>
                </a:solidFill>
              </a:rPr>
              <a:t>Vyhláška MV o Portálu kritické infrastruktury</a:t>
            </a:r>
          </a:p>
          <a:p>
            <a:endParaRPr lang="cs-CZ" dirty="0">
              <a:solidFill>
                <a:srgbClr val="142142"/>
              </a:solidFill>
            </a:endParaRPr>
          </a:p>
          <a:p>
            <a:endParaRPr lang="cs-CZ" dirty="0">
              <a:solidFill>
                <a:srgbClr val="142142"/>
              </a:solidFill>
            </a:endParaRPr>
          </a:p>
          <a:p>
            <a:endParaRPr lang="cs-CZ" dirty="0">
              <a:solidFill>
                <a:srgbClr val="142142"/>
              </a:solidFill>
            </a:endParaRPr>
          </a:p>
        </p:txBody>
      </p:sp>
      <p:sp>
        <p:nvSpPr>
          <p:cNvPr id="21" name="Zástupný symbol pro číslo snímku 3">
            <a:extLst>
              <a:ext uri="{FF2B5EF4-FFF2-40B4-BE49-F238E27FC236}">
                <a16:creationId xmlns:a16="http://schemas.microsoft.com/office/drawing/2014/main" id="{7B7C661A-8635-91EE-C88D-C63FC33B9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469400"/>
      </p:ext>
    </p:extLst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0FD9B871-A9FB-E116-6E6A-51AC563183AB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92D057E1-B9EB-FE91-9A06-D23490C72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C48CB72-52DE-9625-0134-2F855C78F727}"/>
              </a:ext>
            </a:extLst>
          </p:cNvPr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 algn="ctr">
              <a:defRPr/>
            </a:pPr>
            <a:r>
              <a:rPr lang="cs-CZ" sz="4000" b="1">
                <a:solidFill>
                  <a:srgbClr val="142142"/>
                </a:solidFill>
              </a:rPr>
              <a:t>Úvod</a:t>
            </a:r>
            <a:endParaRPr lang="en-GB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1A6A16-9451-5002-6A4C-3093B7DFC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142142"/>
                </a:solidFill>
                <a:effectLst/>
                <a:uLnTx/>
                <a:uFillTx/>
                <a:cs typeface="Arial"/>
              </a:rPr>
              <a:t>16. ledna 2023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142142"/>
                </a:solidFill>
                <a:effectLst/>
                <a:uLnTx/>
                <a:uFillTx/>
                <a:cs typeface="Arial"/>
              </a:rPr>
              <a:t>účinnost směrnice Evropského parlamentu a Rady (EU) 2022/2557 o odolnosti kritických subjektů (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142142"/>
                </a:solidFill>
                <a:effectLst/>
                <a:uLnTx/>
                <a:uFillTx/>
                <a:cs typeface="Arial"/>
              </a:rPr>
              <a:t>směrnice CER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142142"/>
                </a:solidFill>
                <a:effectLst/>
                <a:uLnTx/>
                <a:uFillTx/>
                <a:cs typeface="Arial"/>
              </a:rPr>
              <a:t>)</a:t>
            </a:r>
          </a:p>
          <a:p>
            <a:pPr lvl="1"/>
            <a:r>
              <a:rPr lang="cs-CZ" sz="2200" dirty="0">
                <a:solidFill>
                  <a:srgbClr val="142142"/>
                </a:solidFill>
              </a:rPr>
              <a:t>Náhrada dosud platné směrnice Rady 2008/114/ES o určování a označování evropských kritických infrastruktur</a:t>
            </a:r>
          </a:p>
          <a:p>
            <a:r>
              <a:rPr lang="cs-CZ" sz="2400" dirty="0">
                <a:solidFill>
                  <a:srgbClr val="142142"/>
                </a:solidFill>
              </a:rPr>
              <a:t>Nařízení Komise v přenesené pravomoci (EU) 2023/2450, kterým se doplňuje směrnice Evropského parlamentu a Rady (EU) 2022/2557 stanovením seznamu základních služeb</a:t>
            </a:r>
          </a:p>
          <a:p>
            <a:r>
              <a:rPr lang="cs-CZ" sz="2400" dirty="0">
                <a:solidFill>
                  <a:srgbClr val="142142"/>
                </a:solidFill>
              </a:rPr>
              <a:t>Transpozice směrnice CER do národní legislativy </a:t>
            </a:r>
            <a:r>
              <a:rPr lang="cs-CZ" sz="2400" dirty="0">
                <a:solidFill>
                  <a:srgbClr val="142142"/>
                </a:solidFill>
                <a:sym typeface="Symbol" panose="05050102010706020507" pitchFamily="18" charset="2"/>
              </a:rPr>
              <a:t> Zákon o odolnosti subjektů kritické infrastruktury (zákon o kritické infrastruktuře)</a:t>
            </a:r>
          </a:p>
          <a:p>
            <a:pPr lvl="1"/>
            <a:r>
              <a:rPr lang="cs-CZ" sz="2200" dirty="0">
                <a:solidFill>
                  <a:srgbClr val="142142"/>
                </a:solidFill>
                <a:sym typeface="Symbol" panose="05050102010706020507" pitchFamily="18" charset="2"/>
              </a:rPr>
              <a:t>+ prováděcí právní předpisy (1 nařízení vlády, 3 vyhlášky)</a:t>
            </a:r>
            <a:endParaRPr lang="cs-CZ" sz="2200" dirty="0">
              <a:solidFill>
                <a:srgbClr val="142142"/>
              </a:solidFill>
            </a:endParaRPr>
          </a:p>
          <a:p>
            <a:endParaRPr lang="cs-CZ" dirty="0">
              <a:solidFill>
                <a:srgbClr val="142142"/>
              </a:solidFill>
            </a:endParaRPr>
          </a:p>
          <a:p>
            <a:endParaRPr lang="cs-CZ" dirty="0">
              <a:solidFill>
                <a:srgbClr val="142142"/>
              </a:solidFill>
            </a:endParaRPr>
          </a:p>
          <a:p>
            <a:endParaRPr lang="cs-CZ" dirty="0">
              <a:solidFill>
                <a:srgbClr val="142142"/>
              </a:solidFill>
            </a:endParaRPr>
          </a:p>
        </p:txBody>
      </p:sp>
      <p:sp>
        <p:nvSpPr>
          <p:cNvPr id="21" name="Zástupný symbol pro číslo snímku 3">
            <a:extLst>
              <a:ext uri="{FF2B5EF4-FFF2-40B4-BE49-F238E27FC236}">
                <a16:creationId xmlns:a16="http://schemas.microsoft.com/office/drawing/2014/main" id="{6EBD6B93-C71D-6F80-85D1-9B8F8EE0E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A14374-F7BD-5147-A9F8-795273F94230}" type="slidenum">
              <a:rPr lang="cs-CZ" smtClean="0"/>
              <a:t>2</a:t>
            </a:fld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7D0FF5-3D72-994A-2AB8-4DF9C097FF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91028" y="0"/>
            <a:ext cx="4466103" cy="251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184289"/>
      </p:ext>
    </p:extLst>
  </p:cSld>
  <p:clrMapOvr>
    <a:masterClrMapping/>
  </p:clrMapOvr>
  <p:transition spd="slow">
    <p:comb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04A9CE63-14C9-1350-7713-687D27F4CA64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3FE8CB83-B4D4-F8AE-B2F1-A2DE65E62E8E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1421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FABD9B1E-97FA-BF6C-78AC-815B21A0DEF1}"/>
              </a:ext>
            </a:extLst>
          </p:cNvPr>
          <p:cNvSpPr txBox="1"/>
          <p:nvPr/>
        </p:nvSpPr>
        <p:spPr bwMode="auto">
          <a:xfrm>
            <a:off x="335360" y="3985091"/>
            <a:ext cx="7704856" cy="1144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5400" b="1">
                <a:solidFill>
                  <a:schemeClr val="bg1"/>
                </a:solidFill>
                <a:latin typeface="+mn-lt"/>
                <a:ea typeface="Tahoma"/>
                <a:cs typeface="Arial"/>
              </a:rPr>
              <a:t>Závěr</a:t>
            </a:r>
            <a:endParaRPr lang="en-GB" sz="6600">
              <a:latin typeface="+mn-lt"/>
            </a:endParaRPr>
          </a:p>
        </p:txBody>
      </p:sp>
      <p:sp>
        <p:nvSpPr>
          <p:cNvPr id="22" name="Zástupný symbol pro číslo snímku 5">
            <a:extLst>
              <a:ext uri="{FF2B5EF4-FFF2-40B4-BE49-F238E27FC236}">
                <a16:creationId xmlns:a16="http://schemas.microsoft.com/office/drawing/2014/main" id="{57CC41CB-98E3-4AE8-DAA2-7DA759426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14374-F7BD-5147-A9F8-795273F94230}" type="slidenum">
              <a:rPr lang="cs-CZ"/>
              <a:t>29</a:t>
            </a:fld>
            <a:endParaRPr lang="cs-CZ"/>
          </a:p>
        </p:txBody>
      </p:sp>
      <p:pic>
        <p:nvPicPr>
          <p:cNvPr id="9" name="Obrázek 8" descr="Obsah obrázku okenní roleta&#10;&#10;Popis byl vytvořen automaticky">
            <a:extLst>
              <a:ext uri="{FF2B5EF4-FFF2-40B4-BE49-F238E27FC236}">
                <a16:creationId xmlns:a16="http://schemas.microsoft.com/office/drawing/2014/main" id="{4681EE7B-2805-8CDB-FB06-C18DAA36EC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7"/>
            <a:ext cx="3922928" cy="34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885980"/>
      </p:ext>
    </p:extLst>
  </p:cSld>
  <p:clrMapOvr>
    <a:masterClrMapping/>
  </p:clrMapOvr>
  <p:transition spd="slow">
    <p:comb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142142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Nadpis 1"/>
          <p:cNvSpPr txBox="1"/>
          <p:nvPr/>
        </p:nvSpPr>
        <p:spPr bwMode="auto">
          <a:xfrm>
            <a:off x="342527" y="2661542"/>
            <a:ext cx="11410258" cy="849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cs-CZ" sz="4800" b="1" noProof="1">
                <a:solidFill>
                  <a:schemeClr val="bg1"/>
                </a:solidFill>
                <a:latin typeface="+mn-lt"/>
                <a:ea typeface="Tahoma"/>
                <a:cs typeface="Arial"/>
              </a:rPr>
              <a:t>Děkuji za pozornost</a:t>
            </a:r>
            <a:endParaRPr lang="en-GB" noProof="1">
              <a:latin typeface="+mn-lt"/>
            </a:endParaRPr>
          </a:p>
        </p:txBody>
      </p:sp>
      <p:sp>
        <p:nvSpPr>
          <p:cNvPr id="14" name="Podnadpis 2"/>
          <p:cNvSpPr txBox="1"/>
          <p:nvPr/>
        </p:nvSpPr>
        <p:spPr bwMode="auto">
          <a:xfrm>
            <a:off x="405069" y="5332440"/>
            <a:ext cx="6439615" cy="11163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kpt</a:t>
            </a:r>
            <a:r>
              <a:rPr lang="en-GB" sz="20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. </a:t>
            </a:r>
            <a:r>
              <a:rPr lang="cs-CZ" sz="20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Ing. David Patrman, Ph.D.</a:t>
            </a:r>
            <a:endParaRPr lang="en-GB" sz="20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>
              <a:defRPr/>
            </a:pPr>
            <a:r>
              <a:rPr lang="cs-CZ" sz="16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Ministerstvo vnitra </a:t>
            </a:r>
            <a:r>
              <a:rPr lang="en-AE" sz="16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cs-CZ" sz="16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generální ředitelství HZS ČR</a:t>
            </a:r>
            <a:endParaRPr lang="en-GB" sz="16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cs-CZ" sz="16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Odbor ochrany obyvatelstva a krizového řízení</a:t>
            </a:r>
            <a:endParaRPr lang="en-GB" sz="16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pic>
        <p:nvPicPr>
          <p:cNvPr id="7" name="Obrázek 6" descr="Obsah obrázku okenní roleta&#10;&#10;Popis byl vytvořen automaticky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7"/>
            <a:ext cx="3922928" cy="34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813670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B67158BF-5277-7CF4-D5FF-B644538B28D2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4AE295FE-0BD8-C166-632B-E03E64F69CA4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1421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DF51CBF5-8A8F-3295-B267-177633A8BE42}"/>
              </a:ext>
            </a:extLst>
          </p:cNvPr>
          <p:cNvSpPr txBox="1"/>
          <p:nvPr/>
        </p:nvSpPr>
        <p:spPr bwMode="auto">
          <a:xfrm>
            <a:off x="335360" y="3985091"/>
            <a:ext cx="10552380" cy="1144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4800" b="1" dirty="0">
                <a:solidFill>
                  <a:schemeClr val="bg1"/>
                </a:solidFill>
                <a:latin typeface="Arial"/>
                <a:ea typeface="Tahoma"/>
                <a:cs typeface="Arial"/>
              </a:rPr>
              <a:t>Změny oproti současnému systému</a:t>
            </a:r>
            <a:endParaRPr lang="en-GB" dirty="0"/>
          </a:p>
        </p:txBody>
      </p:sp>
      <p:sp>
        <p:nvSpPr>
          <p:cNvPr id="22" name="Zástupný symbol pro číslo snímku 5">
            <a:extLst>
              <a:ext uri="{FF2B5EF4-FFF2-40B4-BE49-F238E27FC236}">
                <a16:creationId xmlns:a16="http://schemas.microsoft.com/office/drawing/2014/main" id="{57F14290-0753-1B4E-CEA6-BB8FEC808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14374-F7BD-5147-A9F8-795273F94230}" type="slidenum">
              <a:rPr lang="cs-CZ"/>
              <a:t>3</a:t>
            </a:fld>
            <a:endParaRPr lang="cs-CZ"/>
          </a:p>
        </p:txBody>
      </p:sp>
      <p:pic>
        <p:nvPicPr>
          <p:cNvPr id="9" name="Obrázek 8" descr="Obsah obrázku okenní roleta&#10;&#10;Popis byl vytvořen automaticky">
            <a:extLst>
              <a:ext uri="{FF2B5EF4-FFF2-40B4-BE49-F238E27FC236}">
                <a16:creationId xmlns:a16="http://schemas.microsoft.com/office/drawing/2014/main" id="{66029756-D84D-0B7C-A22E-27BC56FC62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7"/>
            <a:ext cx="3922928" cy="34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187261"/>
      </p:ext>
    </p:extLst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rgbClr val="142142"/>
                </a:solidFill>
              </a:rPr>
              <a:t>Změny oproti současnému systému</a:t>
            </a:r>
            <a:endParaRPr lang="en-GB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0FC38-375C-2AB4-A3DD-213F28F7C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/>
          </a:bodyPr>
          <a:lstStyle/>
          <a:p>
            <a:r>
              <a:rPr lang="cs-CZ" sz="2600" dirty="0">
                <a:solidFill>
                  <a:srgbClr val="142142"/>
                </a:solidFill>
              </a:rPr>
              <a:t>Změna filozofie (prvky KI x subjekty KI)</a:t>
            </a:r>
          </a:p>
          <a:p>
            <a:r>
              <a:rPr lang="cs-CZ" sz="2600" dirty="0">
                <a:solidFill>
                  <a:srgbClr val="142142"/>
                </a:solidFill>
              </a:rPr>
              <a:t>Důraz na poskytování základní služby</a:t>
            </a:r>
          </a:p>
          <a:p>
            <a:r>
              <a:rPr lang="cs-CZ" sz="2600" dirty="0">
                <a:solidFill>
                  <a:srgbClr val="142142"/>
                </a:solidFill>
              </a:rPr>
              <a:t>Subjekty KI budou „určeny“ již účinností zákona a nařízení vlády</a:t>
            </a:r>
          </a:p>
          <a:p>
            <a:r>
              <a:rPr lang="cs-CZ" sz="2600" dirty="0">
                <a:solidFill>
                  <a:srgbClr val="142142"/>
                </a:solidFill>
              </a:rPr>
              <a:t>Jasné stanovení gescí za odvětví a pododvětví</a:t>
            </a:r>
          </a:p>
          <a:p>
            <a:r>
              <a:rPr lang="cs-CZ" sz="2600" dirty="0">
                <a:solidFill>
                  <a:srgbClr val="142142"/>
                </a:solidFill>
              </a:rPr>
              <a:t>Exaktní definování kritérií významnosti jednotlivých základních služeb</a:t>
            </a:r>
          </a:p>
          <a:p>
            <a:r>
              <a:rPr lang="cs-CZ" sz="2600" dirty="0">
                <a:solidFill>
                  <a:srgbClr val="142142"/>
                </a:solidFill>
              </a:rPr>
              <a:t>Absence průřezových a odvětvových kritérií</a:t>
            </a:r>
          </a:p>
          <a:p>
            <a:r>
              <a:rPr lang="cs-CZ" sz="2600" dirty="0">
                <a:solidFill>
                  <a:srgbClr val="142142"/>
                </a:solidFill>
              </a:rPr>
              <a:t>Hlášení incidentů</a:t>
            </a:r>
          </a:p>
          <a:p>
            <a:r>
              <a:rPr lang="cs-CZ" sz="2600" dirty="0">
                <a:solidFill>
                  <a:srgbClr val="142142"/>
                </a:solidFill>
              </a:rPr>
              <a:t>Cvičení</a:t>
            </a:r>
          </a:p>
          <a:p>
            <a:r>
              <a:rPr lang="cs-CZ" sz="2600" dirty="0">
                <a:solidFill>
                  <a:srgbClr val="142142"/>
                </a:solidFill>
              </a:rPr>
              <a:t>Ověřování spolehlivosti</a:t>
            </a:r>
          </a:p>
          <a:p>
            <a:endParaRPr lang="cs-CZ" dirty="0">
              <a:solidFill>
                <a:srgbClr val="142142"/>
              </a:solidFill>
            </a:endParaRPr>
          </a:p>
          <a:p>
            <a:endParaRPr lang="cs-CZ" dirty="0">
              <a:solidFill>
                <a:srgbClr val="142142"/>
              </a:solidFill>
            </a:endParaRPr>
          </a:p>
          <a:p>
            <a:endParaRPr lang="cs-CZ" dirty="0">
              <a:solidFill>
                <a:srgbClr val="142142"/>
              </a:solidFill>
            </a:endParaRPr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941365"/>
      </p:ext>
    </p:extLst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C7BBD44D-DC13-0189-31E5-CBD31A05F787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2D942574-06AC-BF53-341F-30B84988CA31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1421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cs-CZ">
              <a:solidFill>
                <a:srgbClr val="142142"/>
              </a:solidFill>
            </a:endParaRP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0BACA8A6-EAA3-D322-5C0A-1B6752F39528}"/>
              </a:ext>
            </a:extLst>
          </p:cNvPr>
          <p:cNvSpPr txBox="1"/>
          <p:nvPr/>
        </p:nvSpPr>
        <p:spPr bwMode="auto">
          <a:xfrm>
            <a:off x="335360" y="3985091"/>
            <a:ext cx="10552380" cy="1144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4800" b="1" dirty="0">
                <a:solidFill>
                  <a:schemeClr val="bg1"/>
                </a:solidFill>
                <a:latin typeface="Arial"/>
                <a:ea typeface="Tahoma"/>
                <a:cs typeface="Arial"/>
              </a:rPr>
              <a:t>Proces identifikování subjektů KI</a:t>
            </a:r>
            <a:endParaRPr lang="en-GB" dirty="0"/>
          </a:p>
        </p:txBody>
      </p:sp>
      <p:sp>
        <p:nvSpPr>
          <p:cNvPr id="22" name="Zástupný symbol pro číslo snímku 5">
            <a:extLst>
              <a:ext uri="{FF2B5EF4-FFF2-40B4-BE49-F238E27FC236}">
                <a16:creationId xmlns:a16="http://schemas.microsoft.com/office/drawing/2014/main" id="{43166457-0B24-2B1E-8B24-1AE6BD8DC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9074426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14374-F7BD-5147-A9F8-795273F94230}" type="slidenum">
              <a:rPr lang="cs-CZ"/>
              <a:t>5</a:t>
            </a:fld>
            <a:endParaRPr lang="cs-CZ"/>
          </a:p>
        </p:txBody>
      </p:sp>
      <p:pic>
        <p:nvPicPr>
          <p:cNvPr id="9" name="Obrázek 8" descr="Obsah obrázku okenní roleta&#10;&#10;Popis byl vytvořen automaticky">
            <a:extLst>
              <a:ext uri="{FF2B5EF4-FFF2-40B4-BE49-F238E27FC236}">
                <a16:creationId xmlns:a16="http://schemas.microsoft.com/office/drawing/2014/main" id="{89CBFE6A-88B0-0413-EAD8-3B0BECC7EE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69072" y="3402087"/>
            <a:ext cx="3922928" cy="34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094082"/>
      </p:ext>
    </p:extLst>
  </p:cSld>
  <p:clrMapOvr>
    <a:masterClrMapping/>
  </p:clrMapOvr>
  <p:transition spd="slow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rgbClr val="142142"/>
                </a:solidFill>
              </a:rPr>
              <a:t>Proces identifikování subjektů KI</a:t>
            </a:r>
            <a:br>
              <a:rPr lang="cs-CZ" sz="4000" b="1" dirty="0">
                <a:solidFill>
                  <a:srgbClr val="142142"/>
                </a:solidFill>
              </a:rPr>
            </a:br>
            <a:r>
              <a:rPr lang="cs-CZ" sz="2800" b="1" dirty="0">
                <a:solidFill>
                  <a:srgbClr val="142142"/>
                </a:solidFill>
              </a:rPr>
              <a:t>Jednotlivé kroky</a:t>
            </a:r>
            <a:endParaRPr lang="en-GB" sz="3200" b="1" dirty="0"/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6</a:t>
            </a:fld>
            <a:endParaRPr lang="cs-CZ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5FACD41-98C9-9ADF-26B1-3A4935CE2B8C}"/>
              </a:ext>
            </a:extLst>
          </p:cNvPr>
          <p:cNvGraphicFramePr/>
          <p:nvPr/>
        </p:nvGraphicFramePr>
        <p:xfrm>
          <a:off x="655899" y="1721473"/>
          <a:ext cx="10880202" cy="446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22811048"/>
      </p:ext>
    </p:extLst>
  </p:cSld>
  <p:clrMapOvr>
    <a:masterClrMapping/>
  </p:clrMapOvr>
  <p:transition spd="slow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5313" y="278979"/>
            <a:ext cx="11482266" cy="12755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sz="4000" b="1" dirty="0">
                <a:solidFill>
                  <a:srgbClr val="142142"/>
                </a:solidFill>
              </a:rPr>
              <a:t>Proces identifikování subjektů KI</a:t>
            </a:r>
            <a:br>
              <a:rPr lang="cs-CZ" sz="4000" b="1" dirty="0">
                <a:solidFill>
                  <a:srgbClr val="142142"/>
                </a:solidFill>
              </a:rPr>
            </a:br>
            <a:r>
              <a:rPr lang="cs-CZ" sz="2800" b="1" dirty="0">
                <a:solidFill>
                  <a:srgbClr val="142142"/>
                </a:solidFill>
              </a:rPr>
              <a:t>Odvětví základních služeb</a:t>
            </a:r>
            <a:endParaRPr lang="cs-CZ" sz="4000" b="1" dirty="0">
              <a:solidFill>
                <a:srgbClr val="142142"/>
              </a:solidFill>
            </a:endParaRPr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7</a:t>
            </a:fld>
            <a:endParaRPr lang="cs-CZ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771556044"/>
              </p:ext>
            </p:extLst>
          </p:nvPr>
        </p:nvGraphicFramePr>
        <p:xfrm>
          <a:off x="374375" y="1285454"/>
          <a:ext cx="11482265" cy="4943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7" name="Obrázek 16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8832734" y="3894535"/>
            <a:ext cx="3353487" cy="295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331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256240" y="3402088"/>
            <a:ext cx="3922928" cy="34559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rgbClr val="142142"/>
                </a:solidFill>
              </a:rPr>
              <a:t>Proces identifikování subjektů KI</a:t>
            </a:r>
            <a:br>
              <a:rPr lang="cs-CZ" sz="4000" b="1" dirty="0">
                <a:solidFill>
                  <a:srgbClr val="142142"/>
                </a:solidFill>
              </a:rPr>
            </a:br>
            <a:r>
              <a:rPr lang="cs-CZ" sz="2800" b="1" dirty="0">
                <a:solidFill>
                  <a:srgbClr val="142142"/>
                </a:solidFill>
              </a:rPr>
              <a:t>Gestoři odvětví a pododvětví (1/2)</a:t>
            </a:r>
            <a:endParaRPr lang="en-GB" sz="3200" b="1" dirty="0"/>
          </a:p>
        </p:txBody>
      </p:sp>
      <p:sp>
        <p:nvSpPr>
          <p:cNvPr id="21" name="Zástupný symbol pro číslo snímku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A14374-F7BD-5147-A9F8-795273F94230}" type="slidenum">
              <a:rPr lang="cs-CZ"/>
              <a:t>8</a:t>
            </a:fld>
            <a:endParaRPr lang="cs-CZ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FD6B5616-6B45-1655-AEA5-FE0115723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000415"/>
              </p:ext>
            </p:extLst>
          </p:nvPr>
        </p:nvGraphicFramePr>
        <p:xfrm>
          <a:off x="424404" y="1690688"/>
          <a:ext cx="11343191" cy="50307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39029">
                  <a:extLst>
                    <a:ext uri="{9D8B030D-6E8A-4147-A177-3AD203B41FA5}">
                      <a16:colId xmlns:a16="http://schemas.microsoft.com/office/drawing/2014/main" val="3623270449"/>
                    </a:ext>
                  </a:extLst>
                </a:gridCol>
                <a:gridCol w="5926238">
                  <a:extLst>
                    <a:ext uri="{9D8B030D-6E8A-4147-A177-3AD203B41FA5}">
                      <a16:colId xmlns:a16="http://schemas.microsoft.com/office/drawing/2014/main" val="2367551762"/>
                    </a:ext>
                  </a:extLst>
                </a:gridCol>
                <a:gridCol w="2777924">
                  <a:extLst>
                    <a:ext uri="{9D8B030D-6E8A-4147-A177-3AD203B41FA5}">
                      <a16:colId xmlns:a16="http://schemas.microsoft.com/office/drawing/2014/main" val="1122432258"/>
                    </a:ext>
                  </a:extLst>
                </a:gridCol>
              </a:tblGrid>
              <a:tr h="314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>
                          <a:solidFill>
                            <a:schemeClr val="bg1"/>
                          </a:solidFill>
                          <a:effectLst/>
                        </a:rPr>
                        <a:t>Odvětví</a:t>
                      </a:r>
                      <a:endParaRPr lang="cs-CZ" sz="1600" b="1">
                        <a:solidFill>
                          <a:schemeClr val="bg1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>
                          <a:solidFill>
                            <a:schemeClr val="bg1"/>
                          </a:solidFill>
                          <a:effectLst/>
                        </a:rPr>
                        <a:t>Pododvětví</a:t>
                      </a:r>
                      <a:endParaRPr lang="cs-CZ" sz="1600" b="1">
                        <a:solidFill>
                          <a:schemeClr val="bg1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21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>
                          <a:solidFill>
                            <a:schemeClr val="bg1"/>
                          </a:solidFill>
                          <a:effectLst/>
                        </a:rPr>
                        <a:t>Gestor</a:t>
                      </a:r>
                      <a:endParaRPr lang="cs-CZ" sz="1600" b="1">
                        <a:solidFill>
                          <a:schemeClr val="bg1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21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951799"/>
                  </a:ext>
                </a:extLst>
              </a:tr>
              <a:tr h="314424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Energetika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Elektřina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průmyslu a obchodu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03108"/>
                  </a:ext>
                </a:extLst>
              </a:tr>
              <a:tr h="3144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Dálkové vytápění a chlazení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průmyslu a obchodu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382034"/>
                  </a:ext>
                </a:extLst>
              </a:tr>
              <a:tr h="3144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Ropa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Správa státních hmotných rezerv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044094"/>
                  </a:ext>
                </a:extLst>
              </a:tr>
              <a:tr h="3144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Zemní plyn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průmyslu a obchodu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251024"/>
                  </a:ext>
                </a:extLst>
              </a:tr>
              <a:tr h="3144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Vodík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průmyslu a obchodu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800575"/>
                  </a:ext>
                </a:extLst>
              </a:tr>
              <a:tr h="314424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Doprava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Letecká doprava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dopravy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587320"/>
                  </a:ext>
                </a:extLst>
              </a:tr>
              <a:tr h="3144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Železniční doprava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783082"/>
                  </a:ext>
                </a:extLst>
              </a:tr>
              <a:tr h="3144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Vodní doprava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724701"/>
                  </a:ext>
                </a:extLst>
              </a:tr>
              <a:tr h="3144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Silniční doprava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58895"/>
                  </a:ext>
                </a:extLst>
              </a:tr>
              <a:tr h="3144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Veřejná přeprava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85115"/>
                  </a:ext>
                </a:extLst>
              </a:tr>
              <a:tr h="314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Bankovnictví 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Česká národní banka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93462"/>
                  </a:ext>
                </a:extLst>
              </a:tr>
              <a:tr h="314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Infrastruktura finanční trhů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Česká národní banka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82283"/>
                  </a:ext>
                </a:extLst>
              </a:tr>
              <a:tr h="314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Zdravotnictví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zdravotnictví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778387"/>
                  </a:ext>
                </a:extLst>
              </a:tr>
              <a:tr h="314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Pitná voda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zemědělství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081636"/>
                  </a:ext>
                </a:extLst>
              </a:tr>
              <a:tr h="314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Odpadní voda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solidFill>
                            <a:srgbClr val="142142"/>
                          </a:solidFill>
                          <a:effectLst/>
                        </a:rPr>
                        <a:t>Ministerstvo zemědělství</a:t>
                      </a:r>
                      <a:endParaRPr lang="cs-CZ" sz="1400">
                        <a:solidFill>
                          <a:srgbClr val="142142"/>
                        </a:solidFill>
                        <a:effectLst/>
                        <a:latin typeface="c*l*b*i"/>
                        <a:ea typeface="c*l*b*i"/>
                        <a:cs typeface="c*l*b*i"/>
                      </a:endParaRPr>
                    </a:p>
                  </a:txBody>
                  <a:tcPr marL="31556" marR="3155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417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324371"/>
      </p:ext>
    </p:extLst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2363</Words>
  <Application>Microsoft Office PowerPoint</Application>
  <PresentationFormat>Širokoúhlá obrazovka</PresentationFormat>
  <Paragraphs>418</Paragraphs>
  <Slides>31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Arial Black</vt:lpstr>
      <vt:lpstr>c*l*b*i</vt:lpstr>
      <vt:lpstr>Calibri</vt:lpstr>
      <vt:lpstr>Calibri Light</vt:lpstr>
      <vt:lpstr>Symbol</vt:lpstr>
      <vt:lpstr>Motiv Office</vt:lpstr>
      <vt:lpstr>Prezentace aplikace PowerPoint</vt:lpstr>
      <vt:lpstr>Prezentace aplikace PowerPoint</vt:lpstr>
      <vt:lpstr>Úvod</vt:lpstr>
      <vt:lpstr>Prezentace aplikace PowerPoint</vt:lpstr>
      <vt:lpstr>Změny oproti současnému systému</vt:lpstr>
      <vt:lpstr>Prezentace aplikace PowerPoint</vt:lpstr>
      <vt:lpstr>Proces identifikování subjektů KI Jednotlivé kroky</vt:lpstr>
      <vt:lpstr>Proces identifikování subjektů KI Odvětví základních služeb</vt:lpstr>
      <vt:lpstr>Proces identifikování subjektů KI Gestoři odvětví a pododvětví (1/2)</vt:lpstr>
      <vt:lpstr>Proces identifikování subjektů KI Gestoři odvětví a pododvětví (2/2)</vt:lpstr>
      <vt:lpstr>Prezentace aplikace PowerPoint</vt:lpstr>
      <vt:lpstr>Dokumentace</vt:lpstr>
      <vt:lpstr>Opatření k zajištění odolnosti</vt:lpstr>
      <vt:lpstr>Ověřování spolehlivosti</vt:lpstr>
      <vt:lpstr>Portál kritické infrastruktury</vt:lpstr>
      <vt:lpstr>Hlášení incidentů</vt:lpstr>
      <vt:lpstr>Prezentace aplikace PowerPoint</vt:lpstr>
      <vt:lpstr>Kritéria významnosti</vt:lpstr>
      <vt:lpstr>Prezentace aplikace PowerPoint</vt:lpstr>
      <vt:lpstr>Příklady kritérií – Energetika</vt:lpstr>
      <vt:lpstr>Příklady kritérií – Digitální infrastruktura</vt:lpstr>
      <vt:lpstr>Příklady kritérií – Bankovnictví a Infrastruktura finančních trhů</vt:lpstr>
      <vt:lpstr>Prezentace aplikace PowerPoint</vt:lpstr>
      <vt:lpstr>Příklady kritérií – Pitná voda a Odpadní voda</vt:lpstr>
      <vt:lpstr>Příklady kritérií – Pitná voda a Odpadní voda Analýza stavu</vt:lpstr>
      <vt:lpstr>Příklady kritérií – Energetika </vt:lpstr>
      <vt:lpstr>Příklady kritérií – Energetika Analýza stavu</vt:lpstr>
      <vt:lpstr>Prezentace aplikace PowerPoint</vt:lpstr>
      <vt:lpstr>Prováděcí právní předpisy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Patrman</dc:creator>
  <cp:lastModifiedBy>Patrman David - GŘ HZS ČR</cp:lastModifiedBy>
  <cp:revision>3</cp:revision>
  <dcterms:created xsi:type="dcterms:W3CDTF">2024-01-29T09:01:45Z</dcterms:created>
  <dcterms:modified xsi:type="dcterms:W3CDTF">2024-11-12T14:16:26Z</dcterms:modified>
</cp:coreProperties>
</file>