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us\Desktop\Vybran&#233;%20extrak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us\Desktop\Vybran&#233;%20extrak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us\Desktop\Vybran&#233;%20extrak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Aprochem!$A$3</c:f>
              <c:strCache>
                <c:ptCount val="1"/>
                <c:pt idx="0">
                  <c:v>SMRK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Aprochem!$C$6:$G$6</c:f>
                <c:numCache>
                  <c:formatCode>General</c:formatCode>
                  <c:ptCount val="4"/>
                  <c:pt idx="0">
                    <c:v>8.1888823796173488E-2</c:v>
                  </c:pt>
                  <c:pt idx="1">
                    <c:v>5.170352743335041E-2</c:v>
                  </c:pt>
                  <c:pt idx="2">
                    <c:v>4.2737597820630684E-2</c:v>
                  </c:pt>
                  <c:pt idx="3">
                    <c:v>2.2115959711375321E-2</c:v>
                  </c:pt>
                </c:numCache>
              </c:numRef>
            </c:plus>
            <c:minus>
              <c:numRef>
                <c:f>Aprochem!$C$6:$G$6</c:f>
                <c:numCache>
                  <c:formatCode>General</c:formatCode>
                  <c:ptCount val="4"/>
                  <c:pt idx="0">
                    <c:v>8.1888823796173488E-2</c:v>
                  </c:pt>
                  <c:pt idx="1">
                    <c:v>5.170352743335041E-2</c:v>
                  </c:pt>
                  <c:pt idx="2">
                    <c:v>4.2737597820630684E-2</c:v>
                  </c:pt>
                  <c:pt idx="3">
                    <c:v>2.2115959711375321E-2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Aprochem!$C$5:$G$5</c:f>
              <c:numCache>
                <c:formatCode>0%</c:formatCode>
                <c:ptCount val="4"/>
                <c:pt idx="0">
                  <c:v>0.35401056680132492</c:v>
                </c:pt>
                <c:pt idx="1">
                  <c:v>0.46129251472585941</c:v>
                </c:pt>
                <c:pt idx="2">
                  <c:v>0.68550825791196268</c:v>
                </c:pt>
                <c:pt idx="3">
                  <c:v>0.88426194017924975</c:v>
                </c:pt>
              </c:numCache>
            </c:numRef>
          </c:val>
        </c:ser>
        <c:ser>
          <c:idx val="1"/>
          <c:order val="1"/>
          <c:tx>
            <c:strRef>
              <c:f>Aprochem!$A$8</c:f>
              <c:strCache>
                <c:ptCount val="1"/>
                <c:pt idx="0">
                  <c:v>HŘEBÍČEK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Aprochem!$C$11:$G$11</c:f>
                <c:numCache>
                  <c:formatCode>General</c:formatCode>
                  <c:ptCount val="4"/>
                  <c:pt idx="0">
                    <c:v>7.7106994669389639E-2</c:v>
                  </c:pt>
                  <c:pt idx="1">
                    <c:v>2.1518231070527336E-2</c:v>
                  </c:pt>
                  <c:pt idx="2">
                    <c:v>6.8738793697517885E-3</c:v>
                  </c:pt>
                  <c:pt idx="3">
                    <c:v>5.0806934472078444E-3</c:v>
                  </c:pt>
                </c:numCache>
              </c:numRef>
            </c:plus>
            <c:minus>
              <c:numRef>
                <c:f>Aprochem!$C$11:$G$11</c:f>
                <c:numCache>
                  <c:formatCode>General</c:formatCode>
                  <c:ptCount val="4"/>
                  <c:pt idx="0">
                    <c:v>7.7106994669389639E-2</c:v>
                  </c:pt>
                  <c:pt idx="1">
                    <c:v>2.1518231070527336E-2</c:v>
                  </c:pt>
                  <c:pt idx="2">
                    <c:v>6.8738793697517885E-3</c:v>
                  </c:pt>
                  <c:pt idx="3">
                    <c:v>5.0806934472078444E-3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Aprochem!$C$10:$G$10</c:f>
              <c:numCache>
                <c:formatCode>0%</c:formatCode>
                <c:ptCount val="4"/>
                <c:pt idx="0">
                  <c:v>0.79793171366419979</c:v>
                </c:pt>
                <c:pt idx="1">
                  <c:v>0.99322682980823918</c:v>
                </c:pt>
                <c:pt idx="2">
                  <c:v>1.0161505740942132</c:v>
                </c:pt>
                <c:pt idx="3">
                  <c:v>1.0007854863114605</c:v>
                </c:pt>
              </c:numCache>
            </c:numRef>
          </c:val>
        </c:ser>
        <c:ser>
          <c:idx val="2"/>
          <c:order val="2"/>
          <c:tx>
            <c:strRef>
              <c:f>Aprochem!$A$13</c:f>
              <c:strCache>
                <c:ptCount val="1"/>
                <c:pt idx="0">
                  <c:v>LÉKOŘICE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Aprochem!$C$16:$G$16</c:f>
                <c:numCache>
                  <c:formatCode>General</c:formatCode>
                  <c:ptCount val="4"/>
                  <c:pt idx="0">
                    <c:v>5.6134652779482187E-2</c:v>
                  </c:pt>
                  <c:pt idx="1">
                    <c:v>7.790155962658056E-2</c:v>
                  </c:pt>
                  <c:pt idx="2">
                    <c:v>4.731350004067942E-2</c:v>
                  </c:pt>
                  <c:pt idx="3">
                    <c:v>4.9754377492407367E-2</c:v>
                  </c:pt>
                </c:numCache>
              </c:numRef>
            </c:plus>
            <c:minus>
              <c:numRef>
                <c:f>Aprochem!$C$16:$G$16</c:f>
                <c:numCache>
                  <c:formatCode>General</c:formatCode>
                  <c:ptCount val="4"/>
                  <c:pt idx="0">
                    <c:v>5.6134652779482187E-2</c:v>
                  </c:pt>
                  <c:pt idx="1">
                    <c:v>7.790155962658056E-2</c:v>
                  </c:pt>
                  <c:pt idx="2">
                    <c:v>4.731350004067942E-2</c:v>
                  </c:pt>
                  <c:pt idx="3">
                    <c:v>4.9754377492407367E-2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Aprochem!$C$15:$G$15</c:f>
              <c:numCache>
                <c:formatCode>0%</c:formatCode>
                <c:ptCount val="4"/>
                <c:pt idx="0">
                  <c:v>0.13459333873862633</c:v>
                </c:pt>
                <c:pt idx="1">
                  <c:v>0.31249799999093886</c:v>
                </c:pt>
                <c:pt idx="2">
                  <c:v>0.77805535949170246</c:v>
                </c:pt>
                <c:pt idx="3">
                  <c:v>0.91634494207433037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848752"/>
        <c:axId val="308849136"/>
      </c:barChart>
      <c:catAx>
        <c:axId val="308848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Bahnschrift Light" panose="020B0502040204020203" pitchFamily="34" charset="0"/>
                  </a:rPr>
                  <a:t>Obsah extraktu [% v/v]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" panose="020B0502040204020203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8849136"/>
        <c:crosses val="autoZero"/>
        <c:auto val="1"/>
        <c:lblAlgn val="ctr"/>
        <c:lblOffset val="100"/>
        <c:noMultiLvlLbl val="0"/>
      </c:catAx>
      <c:valAx>
        <c:axId val="30884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Bahnschrift Light" panose="020B0502040204020203" pitchFamily="34" charset="0"/>
                  </a:rPr>
                  <a:t>Procentra inhibice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" panose="020B0502040204020203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88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Aprochem!$J$3</c:f>
              <c:strCache>
                <c:ptCount val="1"/>
                <c:pt idx="0">
                  <c:v>SMRK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Aprochem!$L$8:$P$8</c:f>
                <c:numCache>
                  <c:formatCode>General</c:formatCode>
                  <c:ptCount val="4"/>
                  <c:pt idx="0">
                    <c:v>6.5322749093676455E-2</c:v>
                  </c:pt>
                  <c:pt idx="1">
                    <c:v>0.10423075197770815</c:v>
                  </c:pt>
                  <c:pt idx="2">
                    <c:v>9.5981408890066289E-2</c:v>
                  </c:pt>
                  <c:pt idx="3">
                    <c:v>5.9387825631849217E-2</c:v>
                  </c:pt>
                </c:numCache>
              </c:numRef>
            </c:plus>
            <c:minus>
              <c:numRef>
                <c:f>Aprochem!$L$8:$P$8</c:f>
                <c:numCache>
                  <c:formatCode>General</c:formatCode>
                  <c:ptCount val="4"/>
                  <c:pt idx="0">
                    <c:v>6.5322749093676455E-2</c:v>
                  </c:pt>
                  <c:pt idx="1">
                    <c:v>0.10423075197770815</c:v>
                  </c:pt>
                  <c:pt idx="2">
                    <c:v>9.5981408890066289E-2</c:v>
                  </c:pt>
                  <c:pt idx="3">
                    <c:v>5.9387825631849217E-2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Aprochem!$L$7:$P$7</c:f>
              <c:numCache>
                <c:formatCode>0%</c:formatCode>
                <c:ptCount val="4"/>
                <c:pt idx="0">
                  <c:v>-1.6715428126054421E-2</c:v>
                </c:pt>
                <c:pt idx="1">
                  <c:v>4.7242487002189359E-2</c:v>
                </c:pt>
                <c:pt idx="2">
                  <c:v>0.4137006109672362</c:v>
                </c:pt>
                <c:pt idx="3">
                  <c:v>0.43875029947535837</c:v>
                </c:pt>
              </c:numCache>
            </c:numRef>
          </c:val>
        </c:ser>
        <c:ser>
          <c:idx val="1"/>
          <c:order val="1"/>
          <c:tx>
            <c:strRef>
              <c:f>Aprochem!$J$10</c:f>
              <c:strCache>
                <c:ptCount val="1"/>
                <c:pt idx="0">
                  <c:v>HŘEBÍČEK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Aprochem!$L$15:$P$15</c:f>
                <c:numCache>
                  <c:formatCode>General</c:formatCode>
                  <c:ptCount val="4"/>
                  <c:pt idx="0">
                    <c:v>0.12204258417987227</c:v>
                  </c:pt>
                  <c:pt idx="1">
                    <c:v>5.4643510068406009E-2</c:v>
                  </c:pt>
                  <c:pt idx="2">
                    <c:v>1.3542384881818123E-2</c:v>
                  </c:pt>
                  <c:pt idx="3">
                    <c:v>2.063945918240901E-2</c:v>
                  </c:pt>
                </c:numCache>
              </c:numRef>
            </c:plus>
            <c:minus>
              <c:numRef>
                <c:f>Aprochem!$L$15:$P$15</c:f>
                <c:numCache>
                  <c:formatCode>General</c:formatCode>
                  <c:ptCount val="4"/>
                  <c:pt idx="0">
                    <c:v>0.12204258417987227</c:v>
                  </c:pt>
                  <c:pt idx="1">
                    <c:v>5.4643510068406009E-2</c:v>
                  </c:pt>
                  <c:pt idx="2">
                    <c:v>1.3542384881818123E-2</c:v>
                  </c:pt>
                  <c:pt idx="3">
                    <c:v>2.063945918240901E-2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Aprochem!$L$14:$P$14</c:f>
              <c:numCache>
                <c:formatCode>0%</c:formatCode>
                <c:ptCount val="4"/>
                <c:pt idx="0">
                  <c:v>0.14540530672484875</c:v>
                </c:pt>
                <c:pt idx="1">
                  <c:v>0.94835304311900681</c:v>
                </c:pt>
                <c:pt idx="2">
                  <c:v>0.96995035522927198</c:v>
                </c:pt>
                <c:pt idx="3">
                  <c:v>0.97063916634782521</c:v>
                </c:pt>
              </c:numCache>
            </c:numRef>
          </c:val>
        </c:ser>
        <c:ser>
          <c:idx val="2"/>
          <c:order val="2"/>
          <c:tx>
            <c:strRef>
              <c:f>Aprochem!$J$17</c:f>
              <c:strCache>
                <c:ptCount val="1"/>
                <c:pt idx="0">
                  <c:v>LÉKOŘICE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Aprochem!$L$22:$P$22</c:f>
                <c:numCache>
                  <c:formatCode>General</c:formatCode>
                  <c:ptCount val="4"/>
                  <c:pt idx="0">
                    <c:v>1.8737549075651141E-2</c:v>
                  </c:pt>
                  <c:pt idx="1">
                    <c:v>2.1277665274727312E-2</c:v>
                  </c:pt>
                  <c:pt idx="2">
                    <c:v>2.6351712520397707E-2</c:v>
                  </c:pt>
                  <c:pt idx="3">
                    <c:v>3.176526414381977E-2</c:v>
                  </c:pt>
                </c:numCache>
              </c:numRef>
            </c:plus>
            <c:minus>
              <c:numRef>
                <c:f>Aprochem!$L$22:$P$22</c:f>
                <c:numCache>
                  <c:formatCode>General</c:formatCode>
                  <c:ptCount val="4"/>
                  <c:pt idx="0">
                    <c:v>1.8737549075651141E-2</c:v>
                  </c:pt>
                  <c:pt idx="1">
                    <c:v>2.1277665274727312E-2</c:v>
                  </c:pt>
                  <c:pt idx="2">
                    <c:v>2.6351712520397707E-2</c:v>
                  </c:pt>
                  <c:pt idx="3">
                    <c:v>3.176526414381977E-2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Aprochem!$L$21:$P$21</c:f>
              <c:numCache>
                <c:formatCode>0%</c:formatCode>
                <c:ptCount val="4"/>
                <c:pt idx="0">
                  <c:v>0.5601314727858443</c:v>
                </c:pt>
                <c:pt idx="1">
                  <c:v>0.64199128944679984</c:v>
                </c:pt>
                <c:pt idx="2">
                  <c:v>0.62225418657028519</c:v>
                </c:pt>
                <c:pt idx="3">
                  <c:v>0.58867045493757653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109264"/>
        <c:axId val="310115808"/>
      </c:barChart>
      <c:catAx>
        <c:axId val="310109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Bahnschrift Light" panose="020B0502040204020203" pitchFamily="34" charset="0"/>
                  </a:rPr>
                  <a:t>Obsah extraktu [% v/v]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" panose="020B0502040204020203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0115808"/>
        <c:crosses val="autoZero"/>
        <c:auto val="1"/>
        <c:lblAlgn val="ctr"/>
        <c:lblOffset val="100"/>
        <c:noMultiLvlLbl val="0"/>
      </c:catAx>
      <c:valAx>
        <c:axId val="310115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Bahnschrift Light" panose="020B0502040204020203" pitchFamily="34" charset="0"/>
                  </a:rPr>
                  <a:t>Procentra inhibice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" panose="020B0502040204020203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010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Aprochem!$S$3</c:f>
              <c:strCache>
                <c:ptCount val="1"/>
                <c:pt idx="0">
                  <c:v>SMRK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Aprochem!$U$8:$Y$8</c:f>
                <c:numCache>
                  <c:formatCode>General</c:formatCode>
                  <c:ptCount val="4"/>
                  <c:pt idx="0">
                    <c:v>1.798301419137428E-2</c:v>
                  </c:pt>
                  <c:pt idx="1">
                    <c:v>6.3520813921273622E-2</c:v>
                  </c:pt>
                  <c:pt idx="2">
                    <c:v>8.8705962063323582E-2</c:v>
                  </c:pt>
                  <c:pt idx="3">
                    <c:v>9.0263393280317294E-2</c:v>
                  </c:pt>
                </c:numCache>
              </c:numRef>
            </c:plus>
            <c:minus>
              <c:numRef>
                <c:f>Aprochem!$U$8:$Y$8</c:f>
                <c:numCache>
                  <c:formatCode>General</c:formatCode>
                  <c:ptCount val="4"/>
                  <c:pt idx="0">
                    <c:v>1.798301419137428E-2</c:v>
                  </c:pt>
                  <c:pt idx="1">
                    <c:v>6.3520813921273622E-2</c:v>
                  </c:pt>
                  <c:pt idx="2">
                    <c:v>8.8705962063323582E-2</c:v>
                  </c:pt>
                  <c:pt idx="3">
                    <c:v>9.0263393280317294E-2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Aprochem!$U$7:$Y$7</c:f>
              <c:numCache>
                <c:formatCode>0%</c:formatCode>
                <c:ptCount val="4"/>
                <c:pt idx="0">
                  <c:v>5.2099245975821717E-2</c:v>
                </c:pt>
                <c:pt idx="1">
                  <c:v>0.19044316028385533</c:v>
                </c:pt>
                <c:pt idx="2">
                  <c:v>0.39701370930910129</c:v>
                </c:pt>
                <c:pt idx="3">
                  <c:v>0.75163665404297264</c:v>
                </c:pt>
              </c:numCache>
            </c:numRef>
          </c:val>
        </c:ser>
        <c:ser>
          <c:idx val="1"/>
          <c:order val="1"/>
          <c:tx>
            <c:strRef>
              <c:f>Aprochem!$S$10</c:f>
              <c:strCache>
                <c:ptCount val="1"/>
                <c:pt idx="0">
                  <c:v>HŘEBÍČEK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Aprochem!$U$15:$Y$15</c:f>
                <c:numCache>
                  <c:formatCode>General</c:formatCode>
                  <c:ptCount val="4"/>
                  <c:pt idx="0">
                    <c:v>2.2008690016235032E-2</c:v>
                  </c:pt>
                  <c:pt idx="1">
                    <c:v>1.8344755493496453E-2</c:v>
                  </c:pt>
                  <c:pt idx="2">
                    <c:v>6.2478323915727829E-3</c:v>
                  </c:pt>
                  <c:pt idx="3">
                    <c:v>1.7652405122574093E-2</c:v>
                  </c:pt>
                </c:numCache>
              </c:numRef>
            </c:plus>
            <c:minus>
              <c:numRef>
                <c:f>Aprochem!$U$15:$Y$15</c:f>
                <c:numCache>
                  <c:formatCode>General</c:formatCode>
                  <c:ptCount val="4"/>
                  <c:pt idx="0">
                    <c:v>2.2008690016235032E-2</c:v>
                  </c:pt>
                  <c:pt idx="1">
                    <c:v>1.8344755493496453E-2</c:v>
                  </c:pt>
                  <c:pt idx="2">
                    <c:v>6.2478323915727829E-3</c:v>
                  </c:pt>
                  <c:pt idx="3">
                    <c:v>1.7652405122574093E-2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Aprochem!$U$14:$Y$14</c:f>
              <c:numCache>
                <c:formatCode>0%</c:formatCode>
                <c:ptCount val="4"/>
                <c:pt idx="0">
                  <c:v>0.94750820941841085</c:v>
                </c:pt>
                <c:pt idx="1">
                  <c:v>0.97026398019381321</c:v>
                </c:pt>
                <c:pt idx="2">
                  <c:v>0.9786389416917306</c:v>
                </c:pt>
                <c:pt idx="3">
                  <c:v>0.97523362768659161</c:v>
                </c:pt>
              </c:numCache>
            </c:numRef>
          </c:val>
        </c:ser>
        <c:ser>
          <c:idx val="2"/>
          <c:order val="2"/>
          <c:tx>
            <c:strRef>
              <c:f>Aprochem!$S$17</c:f>
              <c:strCache>
                <c:ptCount val="1"/>
                <c:pt idx="0">
                  <c:v>LÉKOŘICE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Aprochem!$U$22:$Y$22</c:f>
                <c:numCache>
                  <c:formatCode>General</c:formatCode>
                  <c:ptCount val="4"/>
                  <c:pt idx="0">
                    <c:v>3.660230240130443E-2</c:v>
                  </c:pt>
                  <c:pt idx="1">
                    <c:v>8.3834539010894507E-2</c:v>
                  </c:pt>
                  <c:pt idx="2">
                    <c:v>7.3139948242778544E-2</c:v>
                  </c:pt>
                  <c:pt idx="3">
                    <c:v>0.11845079195154584</c:v>
                  </c:pt>
                </c:numCache>
              </c:numRef>
            </c:plus>
            <c:minus>
              <c:numRef>
                <c:f>Aprochem!$U$22:$Y$22</c:f>
                <c:numCache>
                  <c:formatCode>General</c:formatCode>
                  <c:ptCount val="4"/>
                  <c:pt idx="0">
                    <c:v>3.660230240130443E-2</c:v>
                  </c:pt>
                  <c:pt idx="1">
                    <c:v>8.3834539010894507E-2</c:v>
                  </c:pt>
                  <c:pt idx="2">
                    <c:v>7.3139948242778544E-2</c:v>
                  </c:pt>
                  <c:pt idx="3">
                    <c:v>0.11845079195154584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Aprochem!$C$2:$G$2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cat>
          <c:val>
            <c:numRef>
              <c:f>Aprochem!$U$21:$Y$21</c:f>
              <c:numCache>
                <c:formatCode>0%</c:formatCode>
                <c:ptCount val="4"/>
                <c:pt idx="0">
                  <c:v>0.16407950249705772</c:v>
                </c:pt>
                <c:pt idx="1">
                  <c:v>0.41604977476959648</c:v>
                </c:pt>
                <c:pt idx="2">
                  <c:v>0.6387517433800689</c:v>
                </c:pt>
                <c:pt idx="3">
                  <c:v>0.73932163726913513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362592"/>
        <c:axId val="352340224"/>
      </c:barChart>
      <c:catAx>
        <c:axId val="30836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Bahnschrift Light" panose="020B0502040204020203" pitchFamily="34" charset="0"/>
                  </a:rPr>
                  <a:t>Obsah extraktu [% v/v]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" panose="020B0502040204020203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2340224"/>
        <c:crosses val="autoZero"/>
        <c:auto val="1"/>
        <c:lblAlgn val="ctr"/>
        <c:lblOffset val="100"/>
        <c:noMultiLvlLbl val="0"/>
      </c:catAx>
      <c:valAx>
        <c:axId val="35234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Bahnschrift Light" panose="020B0502040204020203" pitchFamily="34" charset="0"/>
                  </a:rPr>
                  <a:t>Procentra inhibice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" panose="020B0502040204020203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83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48C9B-E72E-4CD6-8FB1-33F56146ACC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AB3588-1F61-4956-9CD2-DA4FA0950643}">
      <dgm:prSet phldrT="[Text]"/>
      <dgm:spPr/>
      <dgm:t>
        <a:bodyPr/>
        <a:lstStyle/>
        <a:p>
          <a:r>
            <a:rPr lang="cs-CZ" dirty="0" smtClean="0">
              <a:latin typeface="Bahnschrift Light" panose="020B0502040204020203" pitchFamily="34" charset="0"/>
            </a:rPr>
            <a:t>Potravinářský a farmaceutický průmysl</a:t>
          </a:r>
          <a:endParaRPr lang="cs-CZ" dirty="0">
            <a:latin typeface="Bahnschrift Light" panose="020B0502040204020203" pitchFamily="34" charset="0"/>
          </a:endParaRPr>
        </a:p>
      </dgm:t>
    </dgm:pt>
    <dgm:pt modelId="{F55DD38C-0047-48DC-81AC-85DEDAB7AEB7}" type="parTrans" cxnId="{E93458CD-1485-461F-949C-1B5CE6DC1C3B}">
      <dgm:prSet/>
      <dgm:spPr/>
      <dgm:t>
        <a:bodyPr/>
        <a:lstStyle/>
        <a:p>
          <a:endParaRPr lang="cs-CZ"/>
        </a:p>
      </dgm:t>
    </dgm:pt>
    <dgm:pt modelId="{FC3A5CBB-429C-462F-9700-B81C112A1004}" type="sibTrans" cxnId="{E93458CD-1485-461F-949C-1B5CE6DC1C3B}">
      <dgm:prSet/>
      <dgm:spPr/>
      <dgm:t>
        <a:bodyPr/>
        <a:lstStyle/>
        <a:p>
          <a:endParaRPr lang="cs-CZ">
            <a:latin typeface="Bahnschrift Light" panose="020B0502040204020203" pitchFamily="34" charset="0"/>
          </a:endParaRPr>
        </a:p>
      </dgm:t>
    </dgm:pt>
    <dgm:pt modelId="{C1806CA0-AF4F-4ECB-882F-5611BAFE2C87}">
      <dgm:prSet phldrT="[Text]"/>
      <dgm:spPr/>
      <dgm:t>
        <a:bodyPr/>
        <a:lstStyle/>
        <a:p>
          <a:r>
            <a:rPr lang="cs-CZ" dirty="0" smtClean="0">
              <a:latin typeface="Bahnschrift Light" panose="020B0502040204020203" pitchFamily="34" charset="0"/>
            </a:rPr>
            <a:t>Rostlinné extrakty vysoké kvality</a:t>
          </a:r>
          <a:endParaRPr lang="cs-CZ" dirty="0">
            <a:latin typeface="Bahnschrift Light" panose="020B0502040204020203" pitchFamily="34" charset="0"/>
          </a:endParaRPr>
        </a:p>
      </dgm:t>
    </dgm:pt>
    <dgm:pt modelId="{6B9F6786-2E26-4000-9E2B-274A4B0D1F64}" type="parTrans" cxnId="{9E548AC0-4F39-406B-B977-D3EC61A2570B}">
      <dgm:prSet/>
      <dgm:spPr/>
      <dgm:t>
        <a:bodyPr/>
        <a:lstStyle/>
        <a:p>
          <a:endParaRPr lang="cs-CZ"/>
        </a:p>
      </dgm:t>
    </dgm:pt>
    <dgm:pt modelId="{1177121D-D01C-4CFC-8380-7F916F18AEBD}" type="sibTrans" cxnId="{9E548AC0-4F39-406B-B977-D3EC61A2570B}">
      <dgm:prSet/>
      <dgm:spPr/>
      <dgm:t>
        <a:bodyPr/>
        <a:lstStyle/>
        <a:p>
          <a:endParaRPr lang="cs-CZ">
            <a:latin typeface="Bahnschrift Light" panose="020B0502040204020203" pitchFamily="34" charset="0"/>
          </a:endParaRPr>
        </a:p>
      </dgm:t>
    </dgm:pt>
    <dgm:pt modelId="{61EE8687-54FC-486D-BF4A-6B59BB8CE1BA}">
      <dgm:prSet phldrT="[Text]"/>
      <dgm:spPr/>
      <dgm:t>
        <a:bodyPr/>
        <a:lstStyle/>
        <a:p>
          <a:r>
            <a:rPr lang="cs-CZ" dirty="0" smtClean="0">
              <a:latin typeface="Bahnschrift Light" panose="020B0502040204020203" pitchFamily="34" charset="0"/>
            </a:rPr>
            <a:t>Odpadní rostlinná biomasa</a:t>
          </a:r>
          <a:endParaRPr lang="cs-CZ" dirty="0">
            <a:latin typeface="Bahnschrift Light" panose="020B0502040204020203" pitchFamily="34" charset="0"/>
          </a:endParaRPr>
        </a:p>
      </dgm:t>
    </dgm:pt>
    <dgm:pt modelId="{6A702D1E-4962-4B42-9601-13BB7EED5203}" type="parTrans" cxnId="{7D7B4E61-9A1C-4458-9D45-5A7A19FA505C}">
      <dgm:prSet/>
      <dgm:spPr/>
      <dgm:t>
        <a:bodyPr/>
        <a:lstStyle/>
        <a:p>
          <a:endParaRPr lang="cs-CZ"/>
        </a:p>
      </dgm:t>
    </dgm:pt>
    <dgm:pt modelId="{79A5497D-07EF-492E-B556-FC21E8F6BE82}" type="sibTrans" cxnId="{7D7B4E61-9A1C-4458-9D45-5A7A19FA505C}">
      <dgm:prSet/>
      <dgm:spPr/>
      <dgm:t>
        <a:bodyPr/>
        <a:lstStyle/>
        <a:p>
          <a:endParaRPr lang="cs-CZ">
            <a:latin typeface="Bahnschrift Light" panose="020B0502040204020203" pitchFamily="34" charset="0"/>
          </a:endParaRPr>
        </a:p>
      </dgm:t>
    </dgm:pt>
    <dgm:pt modelId="{1A4307B5-03E9-4685-A2C9-7C0F632471A9}">
      <dgm:prSet phldrT="[Text]"/>
      <dgm:spPr/>
      <dgm:t>
        <a:bodyPr/>
        <a:lstStyle/>
        <a:p>
          <a:r>
            <a:rPr lang="cs-CZ" dirty="0" smtClean="0">
              <a:latin typeface="Bahnschrift Light" panose="020B0502040204020203" pitchFamily="34" charset="0"/>
            </a:rPr>
            <a:t>Rostlinné extrakty</a:t>
          </a:r>
          <a:endParaRPr lang="cs-CZ" dirty="0">
            <a:latin typeface="Bahnschrift Light" panose="020B0502040204020203" pitchFamily="34" charset="0"/>
          </a:endParaRPr>
        </a:p>
      </dgm:t>
    </dgm:pt>
    <dgm:pt modelId="{1FFA2088-81D1-4E25-BDE7-CB14A2F52314}" type="parTrans" cxnId="{D732F7D2-CEA7-4DF9-9157-7C61CD814203}">
      <dgm:prSet/>
      <dgm:spPr/>
      <dgm:t>
        <a:bodyPr/>
        <a:lstStyle/>
        <a:p>
          <a:endParaRPr lang="cs-CZ"/>
        </a:p>
      </dgm:t>
    </dgm:pt>
    <dgm:pt modelId="{10EFFBC0-010E-4333-AF80-E0BC9FF17E5B}" type="sibTrans" cxnId="{D732F7D2-CEA7-4DF9-9157-7C61CD814203}">
      <dgm:prSet/>
      <dgm:spPr/>
      <dgm:t>
        <a:bodyPr/>
        <a:lstStyle/>
        <a:p>
          <a:endParaRPr lang="cs-CZ">
            <a:latin typeface="Bahnschrift Light" panose="020B0502040204020203" pitchFamily="34" charset="0"/>
          </a:endParaRPr>
        </a:p>
      </dgm:t>
    </dgm:pt>
    <dgm:pt modelId="{0756501F-30F3-4CD1-999D-6FAF35A8BDCD}">
      <dgm:prSet phldrT="[Text]"/>
      <dgm:spPr/>
      <dgm:t>
        <a:bodyPr/>
        <a:lstStyle/>
        <a:p>
          <a:r>
            <a:rPr lang="cs-CZ" dirty="0" err="1" smtClean="0">
              <a:latin typeface="Bahnschrift Light" panose="020B0502040204020203" pitchFamily="34" charset="0"/>
            </a:rPr>
            <a:t>Biofungicid</a:t>
          </a:r>
          <a:endParaRPr lang="cs-CZ" dirty="0">
            <a:latin typeface="Bahnschrift Light" panose="020B0502040204020203" pitchFamily="34" charset="0"/>
          </a:endParaRPr>
        </a:p>
      </dgm:t>
    </dgm:pt>
    <dgm:pt modelId="{0CB8AF39-CAB1-4E9B-80CB-83AEFEE71543}" type="parTrans" cxnId="{FBE356FD-C593-46EF-B528-5B5877F84851}">
      <dgm:prSet/>
      <dgm:spPr/>
      <dgm:t>
        <a:bodyPr/>
        <a:lstStyle/>
        <a:p>
          <a:endParaRPr lang="cs-CZ"/>
        </a:p>
      </dgm:t>
    </dgm:pt>
    <dgm:pt modelId="{5F5AB48C-BDDD-4A57-8914-2A3EC166B1B1}" type="sibTrans" cxnId="{FBE356FD-C593-46EF-B528-5B5877F84851}">
      <dgm:prSet/>
      <dgm:spPr/>
      <dgm:t>
        <a:bodyPr/>
        <a:lstStyle/>
        <a:p>
          <a:endParaRPr lang="cs-CZ">
            <a:latin typeface="Bahnschrift Light" panose="020B0502040204020203" pitchFamily="34" charset="0"/>
          </a:endParaRPr>
        </a:p>
      </dgm:t>
    </dgm:pt>
    <dgm:pt modelId="{2C147CB4-1BD3-4BB8-A3BC-64626D8CB1BC}" type="pres">
      <dgm:prSet presAssocID="{12748C9B-E72E-4CD6-8FB1-33F56146AC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D7D3FB-0191-4155-8500-07CCA875E889}" type="pres">
      <dgm:prSet presAssocID="{6CAB3588-1F61-4956-9CD2-DA4FA09506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8119B9-2BCA-43FE-81E1-5F3B4B386114}" type="pres">
      <dgm:prSet presAssocID="{FC3A5CBB-429C-462F-9700-B81C112A1004}" presName="sibTrans" presStyleLbl="sibTrans2D1" presStyleIdx="0" presStyleCnt="5" custAng="10931141"/>
      <dgm:spPr/>
      <dgm:t>
        <a:bodyPr/>
        <a:lstStyle/>
        <a:p>
          <a:endParaRPr lang="cs-CZ"/>
        </a:p>
      </dgm:t>
    </dgm:pt>
    <dgm:pt modelId="{47357F2E-28EF-4E6E-8C7C-68B75EBF6607}" type="pres">
      <dgm:prSet presAssocID="{FC3A5CBB-429C-462F-9700-B81C112A1004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B28C6E1E-4AB3-41BC-9733-742D0B8C62C6}" type="pres">
      <dgm:prSet presAssocID="{C1806CA0-AF4F-4ECB-882F-5611BAFE2C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B1057C-5C96-4A9C-B66D-3322D0576F44}" type="pres">
      <dgm:prSet presAssocID="{1177121D-D01C-4CFC-8380-7F916F18AEBD}" presName="sibTrans" presStyleLbl="sibTrans2D1" presStyleIdx="1" presStyleCnt="5"/>
      <dgm:spPr/>
      <dgm:t>
        <a:bodyPr/>
        <a:lstStyle/>
        <a:p>
          <a:endParaRPr lang="cs-CZ"/>
        </a:p>
      </dgm:t>
    </dgm:pt>
    <dgm:pt modelId="{6FEA9879-6DA0-44AF-AF8D-299ABC8F4E74}" type="pres">
      <dgm:prSet presAssocID="{1177121D-D01C-4CFC-8380-7F916F18AEBD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6931A312-687B-4092-821B-F9C8674F5087}" type="pres">
      <dgm:prSet presAssocID="{61EE8687-54FC-486D-BF4A-6B59BB8CE1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E2F068-B484-49A0-86E6-F84BE0D44F20}" type="pres">
      <dgm:prSet presAssocID="{79A5497D-07EF-492E-B556-FC21E8F6BE82}" presName="sibTrans" presStyleLbl="sibTrans2D1" presStyleIdx="2" presStyleCnt="5"/>
      <dgm:spPr/>
      <dgm:t>
        <a:bodyPr/>
        <a:lstStyle/>
        <a:p>
          <a:endParaRPr lang="cs-CZ"/>
        </a:p>
      </dgm:t>
    </dgm:pt>
    <dgm:pt modelId="{415F40B0-2A48-43D0-8374-B435EA5BBEF9}" type="pres">
      <dgm:prSet presAssocID="{79A5497D-07EF-492E-B556-FC21E8F6BE82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5D723ED6-EB29-4BE8-86FF-72070F1BA68F}" type="pres">
      <dgm:prSet presAssocID="{1A4307B5-03E9-4685-A2C9-7C0F632471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FD8FE9-BC81-49BA-BDBE-22858ADB2891}" type="pres">
      <dgm:prSet presAssocID="{10EFFBC0-010E-4333-AF80-E0BC9FF17E5B}" presName="sibTrans" presStyleLbl="sibTrans2D1" presStyleIdx="3" presStyleCnt="5"/>
      <dgm:spPr/>
      <dgm:t>
        <a:bodyPr/>
        <a:lstStyle/>
        <a:p>
          <a:endParaRPr lang="cs-CZ"/>
        </a:p>
      </dgm:t>
    </dgm:pt>
    <dgm:pt modelId="{03D528E1-E863-4005-9AD9-604CBBEE4383}" type="pres">
      <dgm:prSet presAssocID="{10EFFBC0-010E-4333-AF80-E0BC9FF17E5B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A6A29A61-A127-488F-810C-FE75C535535B}" type="pres">
      <dgm:prSet presAssocID="{0756501F-30F3-4CD1-999D-6FAF35A8BD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3F756E-93B0-4D98-BD1E-130DCF898458}" type="pres">
      <dgm:prSet presAssocID="{5F5AB48C-BDDD-4A57-8914-2A3EC166B1B1}" presName="sibTrans" presStyleLbl="sibTrans2D1" presStyleIdx="4" presStyleCnt="5"/>
      <dgm:spPr/>
      <dgm:t>
        <a:bodyPr/>
        <a:lstStyle/>
        <a:p>
          <a:endParaRPr lang="cs-CZ"/>
        </a:p>
      </dgm:t>
    </dgm:pt>
    <dgm:pt modelId="{67D1FC3D-29BA-4E3A-9CF2-6103A9F0D516}" type="pres">
      <dgm:prSet presAssocID="{5F5AB48C-BDDD-4A57-8914-2A3EC166B1B1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11D4CC19-6220-4067-A236-172E3EA93BD6}" type="presOf" srcId="{6CAB3588-1F61-4956-9CD2-DA4FA0950643}" destId="{FCD7D3FB-0191-4155-8500-07CCA875E889}" srcOrd="0" destOrd="0" presId="urn:microsoft.com/office/officeart/2005/8/layout/cycle2"/>
    <dgm:cxn modelId="{5B126FD7-C2B9-46E2-BE8F-DD9A28C989FA}" type="presOf" srcId="{12748C9B-E72E-4CD6-8FB1-33F56146ACCC}" destId="{2C147CB4-1BD3-4BB8-A3BC-64626D8CB1BC}" srcOrd="0" destOrd="0" presId="urn:microsoft.com/office/officeart/2005/8/layout/cycle2"/>
    <dgm:cxn modelId="{14E74D73-7EDA-42B0-A3BC-A31DC84B77F9}" type="presOf" srcId="{FC3A5CBB-429C-462F-9700-B81C112A1004}" destId="{DD8119B9-2BCA-43FE-81E1-5F3B4B386114}" srcOrd="0" destOrd="0" presId="urn:microsoft.com/office/officeart/2005/8/layout/cycle2"/>
    <dgm:cxn modelId="{21AD1D1D-3169-41D3-9BBB-B8FC145C0690}" type="presOf" srcId="{C1806CA0-AF4F-4ECB-882F-5611BAFE2C87}" destId="{B28C6E1E-4AB3-41BC-9733-742D0B8C62C6}" srcOrd="0" destOrd="0" presId="urn:microsoft.com/office/officeart/2005/8/layout/cycle2"/>
    <dgm:cxn modelId="{D732F7D2-CEA7-4DF9-9157-7C61CD814203}" srcId="{12748C9B-E72E-4CD6-8FB1-33F56146ACCC}" destId="{1A4307B5-03E9-4685-A2C9-7C0F632471A9}" srcOrd="3" destOrd="0" parTransId="{1FFA2088-81D1-4E25-BDE7-CB14A2F52314}" sibTransId="{10EFFBC0-010E-4333-AF80-E0BC9FF17E5B}"/>
    <dgm:cxn modelId="{6EF6DFDA-5A94-4118-BE47-19FD04B7D93D}" type="presOf" srcId="{1177121D-D01C-4CFC-8380-7F916F18AEBD}" destId="{23B1057C-5C96-4A9C-B66D-3322D0576F44}" srcOrd="0" destOrd="0" presId="urn:microsoft.com/office/officeart/2005/8/layout/cycle2"/>
    <dgm:cxn modelId="{7D7B4E61-9A1C-4458-9D45-5A7A19FA505C}" srcId="{12748C9B-E72E-4CD6-8FB1-33F56146ACCC}" destId="{61EE8687-54FC-486D-BF4A-6B59BB8CE1BA}" srcOrd="2" destOrd="0" parTransId="{6A702D1E-4962-4B42-9601-13BB7EED5203}" sibTransId="{79A5497D-07EF-492E-B556-FC21E8F6BE82}"/>
    <dgm:cxn modelId="{B2502EDA-576B-414B-906E-85F3C99CF020}" type="presOf" srcId="{61EE8687-54FC-486D-BF4A-6B59BB8CE1BA}" destId="{6931A312-687B-4092-821B-F9C8674F5087}" srcOrd="0" destOrd="0" presId="urn:microsoft.com/office/officeart/2005/8/layout/cycle2"/>
    <dgm:cxn modelId="{2E061830-0177-4B95-9425-949BFD6B21F0}" type="presOf" srcId="{FC3A5CBB-429C-462F-9700-B81C112A1004}" destId="{47357F2E-28EF-4E6E-8C7C-68B75EBF6607}" srcOrd="1" destOrd="0" presId="urn:microsoft.com/office/officeart/2005/8/layout/cycle2"/>
    <dgm:cxn modelId="{35859409-6ECD-485A-9805-10C3F9D38516}" type="presOf" srcId="{5F5AB48C-BDDD-4A57-8914-2A3EC166B1B1}" destId="{6F3F756E-93B0-4D98-BD1E-130DCF898458}" srcOrd="0" destOrd="0" presId="urn:microsoft.com/office/officeart/2005/8/layout/cycle2"/>
    <dgm:cxn modelId="{FD0ECECB-8F36-4ACF-A34B-4C07F17A163A}" type="presOf" srcId="{10EFFBC0-010E-4333-AF80-E0BC9FF17E5B}" destId="{03D528E1-E863-4005-9AD9-604CBBEE4383}" srcOrd="1" destOrd="0" presId="urn:microsoft.com/office/officeart/2005/8/layout/cycle2"/>
    <dgm:cxn modelId="{9E548AC0-4F39-406B-B977-D3EC61A2570B}" srcId="{12748C9B-E72E-4CD6-8FB1-33F56146ACCC}" destId="{C1806CA0-AF4F-4ECB-882F-5611BAFE2C87}" srcOrd="1" destOrd="0" parTransId="{6B9F6786-2E26-4000-9E2B-274A4B0D1F64}" sibTransId="{1177121D-D01C-4CFC-8380-7F916F18AEBD}"/>
    <dgm:cxn modelId="{195D0742-52D8-4337-BA14-3F0599C150AD}" type="presOf" srcId="{1A4307B5-03E9-4685-A2C9-7C0F632471A9}" destId="{5D723ED6-EB29-4BE8-86FF-72070F1BA68F}" srcOrd="0" destOrd="0" presId="urn:microsoft.com/office/officeart/2005/8/layout/cycle2"/>
    <dgm:cxn modelId="{D99BE225-E4CD-4E1C-AD14-7F5A50E4216C}" type="presOf" srcId="{5F5AB48C-BDDD-4A57-8914-2A3EC166B1B1}" destId="{67D1FC3D-29BA-4E3A-9CF2-6103A9F0D516}" srcOrd="1" destOrd="0" presId="urn:microsoft.com/office/officeart/2005/8/layout/cycle2"/>
    <dgm:cxn modelId="{ACFBFAA5-2C62-48D0-8E46-97C18D37C67F}" type="presOf" srcId="{79A5497D-07EF-492E-B556-FC21E8F6BE82}" destId="{EFE2F068-B484-49A0-86E6-F84BE0D44F20}" srcOrd="0" destOrd="0" presId="urn:microsoft.com/office/officeart/2005/8/layout/cycle2"/>
    <dgm:cxn modelId="{C0784104-A98A-4C0E-BCD4-85A0F4444986}" type="presOf" srcId="{1177121D-D01C-4CFC-8380-7F916F18AEBD}" destId="{6FEA9879-6DA0-44AF-AF8D-299ABC8F4E74}" srcOrd="1" destOrd="0" presId="urn:microsoft.com/office/officeart/2005/8/layout/cycle2"/>
    <dgm:cxn modelId="{E93458CD-1485-461F-949C-1B5CE6DC1C3B}" srcId="{12748C9B-E72E-4CD6-8FB1-33F56146ACCC}" destId="{6CAB3588-1F61-4956-9CD2-DA4FA0950643}" srcOrd="0" destOrd="0" parTransId="{F55DD38C-0047-48DC-81AC-85DEDAB7AEB7}" sibTransId="{FC3A5CBB-429C-462F-9700-B81C112A1004}"/>
    <dgm:cxn modelId="{FBE356FD-C593-46EF-B528-5B5877F84851}" srcId="{12748C9B-E72E-4CD6-8FB1-33F56146ACCC}" destId="{0756501F-30F3-4CD1-999D-6FAF35A8BDCD}" srcOrd="4" destOrd="0" parTransId="{0CB8AF39-CAB1-4E9B-80CB-83AEFEE71543}" sibTransId="{5F5AB48C-BDDD-4A57-8914-2A3EC166B1B1}"/>
    <dgm:cxn modelId="{1DA02935-8829-44B2-B58E-0AE54D5F80B0}" type="presOf" srcId="{10EFFBC0-010E-4333-AF80-E0BC9FF17E5B}" destId="{D4FD8FE9-BC81-49BA-BDBE-22858ADB2891}" srcOrd="0" destOrd="0" presId="urn:microsoft.com/office/officeart/2005/8/layout/cycle2"/>
    <dgm:cxn modelId="{E5FA6B59-7BD7-46CD-BF24-D8CC38DD189B}" type="presOf" srcId="{0756501F-30F3-4CD1-999D-6FAF35A8BDCD}" destId="{A6A29A61-A127-488F-810C-FE75C535535B}" srcOrd="0" destOrd="0" presId="urn:microsoft.com/office/officeart/2005/8/layout/cycle2"/>
    <dgm:cxn modelId="{D0BB377D-8512-49A2-8371-6711D3CE07F0}" type="presOf" srcId="{79A5497D-07EF-492E-B556-FC21E8F6BE82}" destId="{415F40B0-2A48-43D0-8374-B435EA5BBEF9}" srcOrd="1" destOrd="0" presId="urn:microsoft.com/office/officeart/2005/8/layout/cycle2"/>
    <dgm:cxn modelId="{024BB43E-29AF-405D-A39E-2015D685C0A3}" type="presParOf" srcId="{2C147CB4-1BD3-4BB8-A3BC-64626D8CB1BC}" destId="{FCD7D3FB-0191-4155-8500-07CCA875E889}" srcOrd="0" destOrd="0" presId="urn:microsoft.com/office/officeart/2005/8/layout/cycle2"/>
    <dgm:cxn modelId="{9F67CA67-CCD0-4738-929D-90748083B639}" type="presParOf" srcId="{2C147CB4-1BD3-4BB8-A3BC-64626D8CB1BC}" destId="{DD8119B9-2BCA-43FE-81E1-5F3B4B386114}" srcOrd="1" destOrd="0" presId="urn:microsoft.com/office/officeart/2005/8/layout/cycle2"/>
    <dgm:cxn modelId="{3BB33DC0-C7D0-4A32-B0CC-F3AE18A09FF4}" type="presParOf" srcId="{DD8119B9-2BCA-43FE-81E1-5F3B4B386114}" destId="{47357F2E-28EF-4E6E-8C7C-68B75EBF6607}" srcOrd="0" destOrd="0" presId="urn:microsoft.com/office/officeart/2005/8/layout/cycle2"/>
    <dgm:cxn modelId="{F1940911-3652-40F6-B3E2-B3FEB70F8289}" type="presParOf" srcId="{2C147CB4-1BD3-4BB8-A3BC-64626D8CB1BC}" destId="{B28C6E1E-4AB3-41BC-9733-742D0B8C62C6}" srcOrd="2" destOrd="0" presId="urn:microsoft.com/office/officeart/2005/8/layout/cycle2"/>
    <dgm:cxn modelId="{B82C5CA6-C52F-45EA-813F-278A14402FDB}" type="presParOf" srcId="{2C147CB4-1BD3-4BB8-A3BC-64626D8CB1BC}" destId="{23B1057C-5C96-4A9C-B66D-3322D0576F44}" srcOrd="3" destOrd="0" presId="urn:microsoft.com/office/officeart/2005/8/layout/cycle2"/>
    <dgm:cxn modelId="{F165950C-98DD-409D-8488-A5D495A8CD74}" type="presParOf" srcId="{23B1057C-5C96-4A9C-B66D-3322D0576F44}" destId="{6FEA9879-6DA0-44AF-AF8D-299ABC8F4E74}" srcOrd="0" destOrd="0" presId="urn:microsoft.com/office/officeart/2005/8/layout/cycle2"/>
    <dgm:cxn modelId="{D0030421-6EB6-4B95-B237-769A834BCB8F}" type="presParOf" srcId="{2C147CB4-1BD3-4BB8-A3BC-64626D8CB1BC}" destId="{6931A312-687B-4092-821B-F9C8674F5087}" srcOrd="4" destOrd="0" presId="urn:microsoft.com/office/officeart/2005/8/layout/cycle2"/>
    <dgm:cxn modelId="{F6FE2269-8EFE-461E-BFE7-28991ADCA858}" type="presParOf" srcId="{2C147CB4-1BD3-4BB8-A3BC-64626D8CB1BC}" destId="{EFE2F068-B484-49A0-86E6-F84BE0D44F20}" srcOrd="5" destOrd="0" presId="urn:microsoft.com/office/officeart/2005/8/layout/cycle2"/>
    <dgm:cxn modelId="{EB22C3FF-A6BA-4CBC-9A96-4A9CF2652C4D}" type="presParOf" srcId="{EFE2F068-B484-49A0-86E6-F84BE0D44F20}" destId="{415F40B0-2A48-43D0-8374-B435EA5BBEF9}" srcOrd="0" destOrd="0" presId="urn:microsoft.com/office/officeart/2005/8/layout/cycle2"/>
    <dgm:cxn modelId="{F07F617F-37D5-48AC-AB9E-0DD74E670D1E}" type="presParOf" srcId="{2C147CB4-1BD3-4BB8-A3BC-64626D8CB1BC}" destId="{5D723ED6-EB29-4BE8-86FF-72070F1BA68F}" srcOrd="6" destOrd="0" presId="urn:microsoft.com/office/officeart/2005/8/layout/cycle2"/>
    <dgm:cxn modelId="{7911A35F-A309-40D4-9585-6F61864B0E6F}" type="presParOf" srcId="{2C147CB4-1BD3-4BB8-A3BC-64626D8CB1BC}" destId="{D4FD8FE9-BC81-49BA-BDBE-22858ADB2891}" srcOrd="7" destOrd="0" presId="urn:microsoft.com/office/officeart/2005/8/layout/cycle2"/>
    <dgm:cxn modelId="{C36C8340-AFCA-480C-A23B-E11D1D4209CC}" type="presParOf" srcId="{D4FD8FE9-BC81-49BA-BDBE-22858ADB2891}" destId="{03D528E1-E863-4005-9AD9-604CBBEE4383}" srcOrd="0" destOrd="0" presId="urn:microsoft.com/office/officeart/2005/8/layout/cycle2"/>
    <dgm:cxn modelId="{BFC7B554-50BD-48D1-9670-AAD515995C67}" type="presParOf" srcId="{2C147CB4-1BD3-4BB8-A3BC-64626D8CB1BC}" destId="{A6A29A61-A127-488F-810C-FE75C535535B}" srcOrd="8" destOrd="0" presId="urn:microsoft.com/office/officeart/2005/8/layout/cycle2"/>
    <dgm:cxn modelId="{287D10B8-2387-429A-8228-E53DE75ABCC3}" type="presParOf" srcId="{2C147CB4-1BD3-4BB8-A3BC-64626D8CB1BC}" destId="{6F3F756E-93B0-4D98-BD1E-130DCF898458}" srcOrd="9" destOrd="0" presId="urn:microsoft.com/office/officeart/2005/8/layout/cycle2"/>
    <dgm:cxn modelId="{520FFE94-4E30-40B9-B603-61B368D7C3CC}" type="presParOf" srcId="{6F3F756E-93B0-4D98-BD1E-130DCF898458}" destId="{67D1FC3D-29BA-4E3A-9CF2-6103A9F0D51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09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71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9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2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5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4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63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2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AA25F9C-21B5-4F97-B12F-E1FEA5A7374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08604F-48A7-4044-A20F-D4251308908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12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ahnschrift Light" panose="020B0502040204020203" pitchFamily="34" charset="0"/>
              </a:rPr>
              <a:t>Využití odpadní rostlinné biomasy k inhibici fytopatogenních </a:t>
            </a:r>
            <a:r>
              <a:rPr lang="cs-CZ" dirty="0" err="1" smtClean="0">
                <a:latin typeface="Bahnschrift Light" panose="020B0502040204020203" pitchFamily="34" charset="0"/>
              </a:rPr>
              <a:t>mikromycet</a:t>
            </a:r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Ing. Karel Fous</a:t>
            </a: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46A9425-8D4E-403B-AD5D-7165CC686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0" y="4519980"/>
            <a:ext cx="1825125" cy="16891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51" y="4916610"/>
            <a:ext cx="4600815" cy="8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Děkuji za pozornost</a:t>
            </a:r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Současný stav problematiky</a:t>
            </a:r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0" y="2471980"/>
            <a:ext cx="3957042" cy="3610883"/>
          </a:xfrm>
        </p:spPr>
        <p:txBody>
          <a:bodyPr/>
          <a:lstStyle/>
          <a:p>
            <a:r>
              <a:rPr lang="cs-CZ" sz="1700" dirty="0" smtClean="0">
                <a:latin typeface="Bahnschrift Light" panose="020B0502040204020203" pitchFamily="34" charset="0"/>
              </a:rPr>
              <a:t>Fungicidy</a:t>
            </a:r>
          </a:p>
          <a:p>
            <a:endParaRPr lang="cs-CZ" sz="1700" dirty="0" smtClean="0">
              <a:latin typeface="Bahnschrift Light" panose="020B0502040204020203" pitchFamily="34" charset="0"/>
            </a:endParaRPr>
          </a:p>
          <a:p>
            <a:endParaRPr lang="cs-CZ" sz="17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dirty="0">
              <a:latin typeface="Bahnschrift Light" panose="020B0502040204020203" pitchFamily="34" charset="0"/>
            </a:endParaRPr>
          </a:p>
          <a:p>
            <a:r>
              <a:rPr lang="cs-CZ" sz="1700" dirty="0" err="1" smtClean="0">
                <a:latin typeface="Bahnschrift Light" panose="020B0502040204020203" pitchFamily="34" charset="0"/>
              </a:rPr>
              <a:t>Biofungicidy</a:t>
            </a:r>
            <a:endParaRPr lang="cs-CZ" sz="1700" dirty="0" smtClean="0">
              <a:latin typeface="Bahnschrift Light" panose="020B0502040204020203" pitchFamily="34" charset="0"/>
            </a:endParaRPr>
          </a:p>
          <a:p>
            <a:pPr lvl="1"/>
            <a:r>
              <a:rPr lang="cs-CZ" sz="1500" dirty="0" smtClean="0">
                <a:latin typeface="Bahnschrift Light" panose="020B0502040204020203" pitchFamily="34" charset="0"/>
              </a:rPr>
              <a:t>Různé mechanismy účinku</a:t>
            </a:r>
          </a:p>
          <a:p>
            <a:pPr lvl="1"/>
            <a:r>
              <a:rPr lang="cs-CZ" sz="1500" dirty="0" smtClean="0">
                <a:latin typeface="Bahnschrift Light" panose="020B0502040204020203" pitchFamily="34" charset="0"/>
              </a:rPr>
              <a:t>Cirkulární ekonomika</a:t>
            </a:r>
          </a:p>
          <a:p>
            <a:pPr lvl="1"/>
            <a:r>
              <a:rPr lang="cs-CZ" sz="1500" dirty="0" err="1" smtClean="0">
                <a:latin typeface="Bahnschrift Light" panose="020B0502040204020203" pitchFamily="34" charset="0"/>
              </a:rPr>
              <a:t>Neperzistetní</a:t>
            </a:r>
            <a:r>
              <a:rPr lang="cs-CZ" sz="1500" dirty="0" smtClean="0">
                <a:latin typeface="Bahnschrift Light" panose="020B0502040204020203" pitchFamily="34" charset="0"/>
              </a:rPr>
              <a:t> látky</a:t>
            </a:r>
          </a:p>
          <a:p>
            <a:pPr marL="324000" lvl="1" indent="0">
              <a:buNone/>
            </a:pPr>
            <a:endParaRPr lang="cs-CZ" sz="1500" dirty="0" smtClean="0">
              <a:latin typeface="Bahnschrift Light" panose="020B0502040204020203" pitchFamily="34" charset="0"/>
            </a:endParaRPr>
          </a:p>
          <a:p>
            <a:endParaRPr lang="cs-CZ" dirty="0" smtClean="0">
              <a:latin typeface="Bahnschrift Light" panose="020B0502040204020203" pitchFamily="34" charset="0"/>
            </a:endParaRPr>
          </a:p>
          <a:p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33592" y="2332896"/>
            <a:ext cx="3669967" cy="3678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Bahnschrift Light" panose="020B0502040204020203" pitchFamily="34" charset="0"/>
              </a:rPr>
              <a:t>Ochrana zemědělských plodin</a:t>
            </a:r>
          </a:p>
          <a:p>
            <a:endParaRPr lang="cs-CZ" dirty="0" smtClean="0">
              <a:latin typeface="Bahnschrift Light" panose="020B0502040204020203" pitchFamily="34" charset="0"/>
            </a:endParaRPr>
          </a:p>
          <a:p>
            <a:endParaRPr lang="cs-CZ" dirty="0">
              <a:latin typeface="Bahnschrift Light" panose="020B0502040204020203" pitchFamily="34" charset="0"/>
            </a:endParaRPr>
          </a:p>
          <a:p>
            <a:endParaRPr lang="cs-CZ" dirty="0">
              <a:latin typeface="Bahnschrift Light" panose="020B0502040204020203" pitchFamily="34" charset="0"/>
            </a:endParaRPr>
          </a:p>
          <a:p>
            <a:r>
              <a:rPr lang="cs-CZ" dirty="0" smtClean="0">
                <a:latin typeface="Bahnschrift Light" panose="020B0502040204020203" pitchFamily="34" charset="0"/>
              </a:rPr>
              <a:t>Syntetické</a:t>
            </a:r>
          </a:p>
          <a:p>
            <a:pPr lvl="1"/>
            <a:r>
              <a:rPr lang="cs-CZ" dirty="0" smtClean="0">
                <a:latin typeface="Bahnschrift Light" panose="020B0502040204020203" pitchFamily="34" charset="0"/>
              </a:rPr>
              <a:t>Zdravotní rizika</a:t>
            </a:r>
          </a:p>
          <a:p>
            <a:pPr lvl="1"/>
            <a:r>
              <a:rPr lang="cs-CZ" smtClean="0">
                <a:latin typeface="Bahnschrift Light" panose="020B0502040204020203" pitchFamily="34" charset="0"/>
              </a:rPr>
              <a:t>Perzistentní látky</a:t>
            </a:r>
            <a:endParaRPr lang="cs-CZ" dirty="0">
              <a:latin typeface="Bahnschrift Light" panose="020B0502040204020203" pitchFamily="34" charset="0"/>
            </a:endParaRPr>
          </a:p>
          <a:p>
            <a:pPr lvl="1"/>
            <a:r>
              <a:rPr lang="cs-CZ" dirty="0" smtClean="0">
                <a:latin typeface="Bahnschrift Light" panose="020B0502040204020203" pitchFamily="34" charset="0"/>
              </a:rPr>
              <a:t>Jeden </a:t>
            </a:r>
            <a:r>
              <a:rPr lang="cs-CZ" dirty="0">
                <a:latin typeface="Bahnschrift Light" panose="020B0502040204020203" pitchFamily="34" charset="0"/>
              </a:rPr>
              <a:t>mechanizmus účinku (azoly)</a:t>
            </a:r>
            <a:endParaRPr lang="cs-CZ" dirty="0" smtClean="0">
              <a:latin typeface="Bahnschrift Light" panose="020B0502040204020203" pitchFamily="34" charset="0"/>
            </a:endParaRPr>
          </a:p>
          <a:p>
            <a:pPr lvl="1"/>
            <a:r>
              <a:rPr lang="cs-CZ" dirty="0" smtClean="0">
                <a:latin typeface="Bahnschrift Light" panose="020B0502040204020203" pitchFamily="34" charset="0"/>
              </a:rPr>
              <a:t>Celosvětový trend snižování pesticidů</a:t>
            </a:r>
          </a:p>
          <a:p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6796007" y="2622046"/>
            <a:ext cx="278969" cy="1232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ahnschrift Light" panose="020B0502040204020203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 rot="4323908">
            <a:off x="4301633" y="1180372"/>
            <a:ext cx="278969" cy="4116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ahnschrift Light" panose="020B0502040204020203" pitchFamily="34" charset="0"/>
            </a:endParaRPr>
          </a:p>
        </p:txBody>
      </p:sp>
      <p:sp>
        <p:nvSpPr>
          <p:cNvPr id="7" name="Šipka dolů 6"/>
          <p:cNvSpPr/>
          <p:nvPr/>
        </p:nvSpPr>
        <p:spPr>
          <a:xfrm rot="16200000">
            <a:off x="4980727" y="1677160"/>
            <a:ext cx="278969" cy="145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Extrakty</a:t>
            </a:r>
            <a:endParaRPr lang="cs-CZ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2720605"/>
              </p:ext>
            </p:extLst>
          </p:nvPr>
        </p:nvGraphicFramePr>
        <p:xfrm>
          <a:off x="3947120" y="1887389"/>
          <a:ext cx="7663688" cy="472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4475440" cy="4339176"/>
          </a:xfrm>
        </p:spPr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První Jílovská a.s. – Divize </a:t>
            </a:r>
            <a:r>
              <a:rPr lang="cs-CZ" dirty="0" err="1" smtClean="0">
                <a:latin typeface="Bahnschrift Light" panose="020B0502040204020203" pitchFamily="34" charset="0"/>
              </a:rPr>
              <a:t>Exar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dirty="0" err="1" smtClean="0">
                <a:latin typeface="Bahnschrift Light" panose="020B0502040204020203" pitchFamily="34" charset="0"/>
              </a:rPr>
              <a:t>Lihovodná</a:t>
            </a:r>
            <a:r>
              <a:rPr lang="cs-CZ" dirty="0" smtClean="0">
                <a:latin typeface="Bahnschrift Light" panose="020B0502040204020203" pitchFamily="34" charset="0"/>
              </a:rPr>
              <a:t> extrakce </a:t>
            </a:r>
          </a:p>
          <a:p>
            <a:pPr lvl="1"/>
            <a:r>
              <a:rPr lang="cs-CZ" dirty="0" smtClean="0">
                <a:latin typeface="Bahnschrift Light" panose="020B0502040204020203" pitchFamily="34" charset="0"/>
              </a:rPr>
              <a:t>Lihovitost 40 – 60 % (v/v)</a:t>
            </a:r>
          </a:p>
          <a:p>
            <a:pPr lvl="1"/>
            <a:r>
              <a:rPr lang="cs-CZ" dirty="0" smtClean="0">
                <a:latin typeface="Bahnschrift Light" panose="020B0502040204020203" pitchFamily="34" charset="0"/>
              </a:rPr>
              <a:t>3 – 10 dní</a:t>
            </a:r>
          </a:p>
          <a:p>
            <a:pPr lvl="1"/>
            <a:r>
              <a:rPr lang="cs-CZ" dirty="0" smtClean="0">
                <a:latin typeface="Bahnschrift Light" panose="020B0502040204020203" pitchFamily="34" charset="0"/>
              </a:rPr>
              <a:t>40 °C</a:t>
            </a:r>
          </a:p>
          <a:p>
            <a:pPr lvl="1"/>
            <a:r>
              <a:rPr lang="cs-CZ" dirty="0" smtClean="0">
                <a:latin typeface="Bahnschrift Light" panose="020B0502040204020203" pitchFamily="34" charset="0"/>
              </a:rPr>
              <a:t>Sušená rostlinná biomasa : extrakční činidlo (1:3 - 1:12)</a:t>
            </a:r>
          </a:p>
          <a:p>
            <a:r>
              <a:rPr lang="cs-CZ" dirty="0" err="1" smtClean="0">
                <a:latin typeface="Bahnschrift Light" panose="020B0502040204020203" pitchFamily="34" charset="0"/>
              </a:rPr>
              <a:t>Screening</a:t>
            </a:r>
            <a:r>
              <a:rPr lang="cs-CZ" dirty="0" smtClean="0">
                <a:latin typeface="Bahnschrift Light" panose="020B0502040204020203" pitchFamily="34" charset="0"/>
              </a:rPr>
              <a:t> 22 extraktů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Vybrány 3 extrakty s největším </a:t>
            </a:r>
            <a:r>
              <a:rPr lang="cs-CZ" dirty="0" err="1" smtClean="0">
                <a:latin typeface="Bahnschrift Light" panose="020B0502040204020203" pitchFamily="34" charset="0"/>
              </a:rPr>
              <a:t>inihibičním</a:t>
            </a:r>
            <a:r>
              <a:rPr lang="cs-CZ" dirty="0" smtClean="0">
                <a:latin typeface="Bahnschrift Light" panose="020B0502040204020203" pitchFamily="34" charset="0"/>
              </a:rPr>
              <a:t> efektem</a:t>
            </a:r>
            <a:endParaRPr lang="cs-CZ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latin typeface="Bahnschrift Light" panose="020B0502040204020203" pitchFamily="34" charset="0"/>
              </a:rPr>
              <a:t>Fusarium</a:t>
            </a:r>
            <a:r>
              <a:rPr lang="cs-CZ" i="1" dirty="0" smtClean="0">
                <a:latin typeface="Bahnschrift Light" panose="020B0502040204020203" pitchFamily="34" charset="0"/>
              </a:rPr>
              <a:t> </a:t>
            </a:r>
            <a:r>
              <a:rPr lang="cs-CZ" i="1" dirty="0" err="1" smtClean="0">
                <a:latin typeface="Bahnschrift Light" panose="020B0502040204020203" pitchFamily="34" charset="0"/>
              </a:rPr>
              <a:t>culmorum</a:t>
            </a:r>
            <a:endParaRPr lang="cs-CZ" i="1" dirty="0"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983548"/>
            <a:ext cx="4420575" cy="3960000"/>
          </a:xfrm>
        </p:spPr>
        <p:txBody>
          <a:bodyPr anchor="t"/>
          <a:lstStyle/>
          <a:p>
            <a:r>
              <a:rPr lang="cs-CZ" dirty="0" smtClean="0">
                <a:latin typeface="Bahnschrift Light" panose="020B0502040204020203" pitchFamily="34" charset="0"/>
              </a:rPr>
              <a:t>Patogen obilnin - </a:t>
            </a:r>
            <a:r>
              <a:rPr lang="cs-CZ" dirty="0" err="1" smtClean="0">
                <a:latin typeface="Bahnschrift Light" panose="020B0502040204020203" pitchFamily="34" charset="0"/>
              </a:rPr>
              <a:t>běloklasost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dirty="0" smtClean="0">
                <a:latin typeface="Bahnschrift Light" panose="020B0502040204020203" pitchFamily="34" charset="0"/>
              </a:rPr>
              <a:t>Mykotoxiny</a:t>
            </a:r>
          </a:p>
          <a:p>
            <a:pPr lvl="1"/>
            <a:r>
              <a:rPr lang="cs-CZ" dirty="0" err="1" smtClean="0">
                <a:latin typeface="Bahnschrift Light" panose="020B0502040204020203" pitchFamily="34" charset="0"/>
              </a:rPr>
              <a:t>Trichotheceny</a:t>
            </a:r>
            <a:endParaRPr lang="cs-CZ" dirty="0" smtClean="0">
              <a:latin typeface="Bahnschrift Light" panose="020B0502040204020203" pitchFamily="34" charset="0"/>
            </a:endParaRPr>
          </a:p>
          <a:p>
            <a:pPr lvl="2"/>
            <a:r>
              <a:rPr lang="cs-CZ" dirty="0" smtClean="0">
                <a:latin typeface="Bahnschrift Light" panose="020B0502040204020203" pitchFamily="34" charset="0"/>
              </a:rPr>
              <a:t>T-2, HT-2, DON</a:t>
            </a:r>
          </a:p>
          <a:p>
            <a:pPr lvl="1"/>
            <a:r>
              <a:rPr lang="cs-CZ" dirty="0" err="1" smtClean="0">
                <a:latin typeface="Bahnschrift Light" panose="020B0502040204020203" pitchFamily="34" charset="0"/>
              </a:rPr>
              <a:t>Zearalenon</a:t>
            </a:r>
            <a:endParaRPr lang="cs-CZ" dirty="0" smtClean="0">
              <a:latin typeface="Bahnschrift Light" panose="020B0502040204020203" pitchFamily="34" charset="0"/>
            </a:endParaRPr>
          </a:p>
          <a:p>
            <a:pPr lvl="1"/>
            <a:r>
              <a:rPr lang="cs-CZ" dirty="0" err="1" smtClean="0">
                <a:latin typeface="Bahnschrift Light" panose="020B0502040204020203" pitchFamily="34" charset="0"/>
              </a:rPr>
              <a:t>Fumonisiny</a:t>
            </a:r>
            <a:endParaRPr lang="cs-CZ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624563"/>
              </p:ext>
            </p:extLst>
          </p:nvPr>
        </p:nvGraphicFramePr>
        <p:xfrm>
          <a:off x="5108821" y="2180496"/>
          <a:ext cx="66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t="50256" r="37590" b="12821"/>
          <a:stretch/>
        </p:blipFill>
        <p:spPr>
          <a:xfrm rot="10800000">
            <a:off x="474138" y="4278149"/>
            <a:ext cx="1980000" cy="20365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33436" r="54741" b="37846"/>
          <a:stretch/>
        </p:blipFill>
        <p:spPr>
          <a:xfrm rot="5400000">
            <a:off x="2730466" y="4305922"/>
            <a:ext cx="2001599" cy="2016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9161" y="6408088"/>
            <a:ext cx="63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ahnschrift Light" panose="020B0502040204020203" pitchFamily="34" charset="0"/>
              </a:rPr>
              <a:t>Nárůst mycelia </a:t>
            </a:r>
            <a:r>
              <a:rPr lang="cs-CZ" i="1" dirty="0" smtClean="0">
                <a:latin typeface="Bahnschrift Light" panose="020B0502040204020203" pitchFamily="34" charset="0"/>
              </a:rPr>
              <a:t>F. </a:t>
            </a:r>
            <a:r>
              <a:rPr lang="cs-CZ" i="1" dirty="0" err="1" smtClean="0">
                <a:latin typeface="Bahnschrift Light" panose="020B0502040204020203" pitchFamily="34" charset="0"/>
              </a:rPr>
              <a:t>culmorum</a:t>
            </a:r>
            <a:r>
              <a:rPr lang="cs-CZ" dirty="0" smtClean="0">
                <a:latin typeface="Bahnschrift Light" panose="020B0502040204020203" pitchFamily="34" charset="0"/>
              </a:rPr>
              <a:t> bez a s 2 % extraktem hřebíčku</a:t>
            </a:r>
            <a:endParaRPr lang="cs-CZ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latin typeface="Bahnschrift Light" panose="020B0502040204020203" pitchFamily="34" charset="0"/>
              </a:rPr>
              <a:t>Alternaria</a:t>
            </a:r>
            <a:r>
              <a:rPr lang="cs-CZ" i="1" dirty="0" smtClean="0">
                <a:latin typeface="Bahnschrift Light" panose="020B0502040204020203" pitchFamily="34" charset="0"/>
              </a:rPr>
              <a:t> </a:t>
            </a:r>
            <a:r>
              <a:rPr lang="cs-CZ" i="1" dirty="0" err="1" smtClean="0">
                <a:latin typeface="Bahnschrift Light" panose="020B0502040204020203" pitchFamily="34" charset="0"/>
              </a:rPr>
              <a:t>alternata</a:t>
            </a:r>
            <a:endParaRPr lang="cs-CZ" i="1" dirty="0"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4201120" cy="3960000"/>
          </a:xfrm>
        </p:spPr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Čerň střídavá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Patogen obilovin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Mykotoxiny</a:t>
            </a:r>
          </a:p>
          <a:p>
            <a:pPr lvl="1"/>
            <a:r>
              <a:rPr lang="cs-CZ" dirty="0" err="1" smtClean="0">
                <a:latin typeface="Bahnschrift Light" panose="020B0502040204020203" pitchFamily="34" charset="0"/>
              </a:rPr>
              <a:t>Alternariové</a:t>
            </a:r>
            <a:r>
              <a:rPr lang="cs-CZ" dirty="0" smtClean="0">
                <a:latin typeface="Bahnschrift Light" panose="020B0502040204020203" pitchFamily="34" charset="0"/>
              </a:rPr>
              <a:t> mykotoxin</a:t>
            </a:r>
          </a:p>
          <a:p>
            <a:pPr lvl="2"/>
            <a:r>
              <a:rPr lang="cs-CZ" dirty="0" err="1" smtClean="0">
                <a:latin typeface="Bahnschrift Light" panose="020B0502040204020203" pitchFamily="34" charset="0"/>
              </a:rPr>
              <a:t>Alternariol</a:t>
            </a:r>
            <a:endParaRPr lang="cs-CZ" dirty="0" smtClean="0">
              <a:latin typeface="Bahnschrift Light" panose="020B0502040204020203" pitchFamily="34" charset="0"/>
            </a:endParaRPr>
          </a:p>
          <a:p>
            <a:pPr lvl="1"/>
            <a:r>
              <a:rPr lang="cs-CZ" dirty="0" err="1" smtClean="0">
                <a:latin typeface="Bahnschrift Light" panose="020B0502040204020203" pitchFamily="34" charset="0"/>
              </a:rPr>
              <a:t>Fumonisin</a:t>
            </a:r>
            <a:endParaRPr lang="cs-CZ" dirty="0">
              <a:latin typeface="Bahnschrift Light" panose="020B0502040204020203" pitchFamily="34" charset="0"/>
            </a:endParaRPr>
          </a:p>
          <a:p>
            <a:pPr lvl="1"/>
            <a:endParaRPr lang="cs-CZ" dirty="0" smtClean="0">
              <a:latin typeface="Bahnschrift Light" panose="020B0502040204020203" pitchFamily="34" charset="0"/>
            </a:endParaRPr>
          </a:p>
          <a:p>
            <a:pPr lvl="1"/>
            <a:endParaRPr lang="cs-CZ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29574"/>
              </p:ext>
            </p:extLst>
          </p:nvPr>
        </p:nvGraphicFramePr>
        <p:xfrm>
          <a:off x="4950808" y="2180496"/>
          <a:ext cx="66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33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latin typeface="Bahnschrift Light" panose="020B0502040204020203" pitchFamily="34" charset="0"/>
              </a:rPr>
              <a:t>Botrytis</a:t>
            </a:r>
            <a:r>
              <a:rPr lang="cs-CZ" i="1" dirty="0" smtClean="0">
                <a:latin typeface="Bahnschrift Light" panose="020B0502040204020203" pitchFamily="34" charset="0"/>
              </a:rPr>
              <a:t> </a:t>
            </a:r>
            <a:r>
              <a:rPr lang="cs-CZ" i="1" dirty="0" err="1" smtClean="0">
                <a:latin typeface="Bahnschrift Light" panose="020B0502040204020203" pitchFamily="34" charset="0"/>
              </a:rPr>
              <a:t>cinerea</a:t>
            </a:r>
            <a:endParaRPr lang="cs-CZ" i="1" dirty="0"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4265127" cy="3960000"/>
          </a:xfrm>
        </p:spPr>
        <p:txBody>
          <a:bodyPr anchor="ctr"/>
          <a:lstStyle/>
          <a:p>
            <a:r>
              <a:rPr lang="cs-CZ" dirty="0" smtClean="0">
                <a:latin typeface="Bahnschrift Light" panose="020B0502040204020203" pitchFamily="34" charset="0"/>
              </a:rPr>
              <a:t>Plíseň šedá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Patogen </a:t>
            </a:r>
            <a:r>
              <a:rPr lang="cs-CZ" dirty="0" err="1" smtClean="0">
                <a:latin typeface="Bahnschrift Light" panose="020B0502040204020203" pitchFamily="34" charset="0"/>
              </a:rPr>
              <a:t>oblilovin</a:t>
            </a:r>
            <a:r>
              <a:rPr lang="cs-CZ" dirty="0" smtClean="0">
                <a:latin typeface="Bahnschrift Light" panose="020B0502040204020203" pitchFamily="34" charset="0"/>
              </a:rPr>
              <a:t>, řepy, brambor nebo luskovin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Výskyt na vinné révě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Netvoří mykotoxiny</a:t>
            </a:r>
            <a:endParaRPr lang="cs-CZ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731735"/>
              </p:ext>
            </p:extLst>
          </p:nvPr>
        </p:nvGraphicFramePr>
        <p:xfrm>
          <a:off x="4950808" y="2180496"/>
          <a:ext cx="66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5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Polní pokusy</a:t>
            </a:r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5167" y="1715956"/>
            <a:ext cx="3315559" cy="3678303"/>
          </a:xfrm>
        </p:spPr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Kontrola, pozitivní kontrola </a:t>
            </a:r>
            <a:r>
              <a:rPr lang="cs-CZ" dirty="0" err="1" smtClean="0">
                <a:latin typeface="Bahnschrift Light" panose="020B0502040204020203" pitchFamily="34" charset="0"/>
              </a:rPr>
              <a:t>Prosaro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smtClean="0">
                <a:latin typeface="Bahnschrift Light" panose="020B0502040204020203" pitchFamily="34" charset="0"/>
              </a:rPr>
              <a:t>Hřebíček </a:t>
            </a:r>
            <a:r>
              <a:rPr lang="cs-CZ" dirty="0" smtClean="0">
                <a:latin typeface="Bahnschrift Light" panose="020B0502040204020203" pitchFamily="34" charset="0"/>
              </a:rPr>
              <a:t>2 </a:t>
            </a:r>
            <a:r>
              <a:rPr lang="cs-CZ" smtClean="0">
                <a:latin typeface="Bahnschrift Light" panose="020B0502040204020203" pitchFamily="34" charset="0"/>
              </a:rPr>
              <a:t>% (6 </a:t>
            </a:r>
            <a:r>
              <a:rPr lang="cs-CZ" dirty="0" smtClean="0">
                <a:latin typeface="Bahnschrift Light" panose="020B0502040204020203" pitchFamily="34" charset="0"/>
              </a:rPr>
              <a:t>l/ha)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dirty="0" smtClean="0">
                <a:latin typeface="Bahnschrift Light" panose="020B0502040204020203" pitchFamily="34" charset="0"/>
              </a:rPr>
              <a:t>5 polí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Metodika ÚKZÚZ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Kurativní efekt</a:t>
            </a: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1" y="2245397"/>
            <a:ext cx="2311635" cy="361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96" y="2258799"/>
            <a:ext cx="252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91" y="2245397"/>
            <a:ext cx="252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435908" y="5954007"/>
            <a:ext cx="677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ahnschrift Light" panose="020B0502040204020203" pitchFamily="34" charset="0"/>
              </a:rPr>
              <a:t>Pšenice napadená rzí bez a s ošetřením 2 % extraktem hřebíčku</a:t>
            </a:r>
            <a:endParaRPr lang="cs-CZ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54979"/>
              </p:ext>
            </p:extLst>
          </p:nvPr>
        </p:nvGraphicFramePr>
        <p:xfrm>
          <a:off x="581192" y="4901183"/>
          <a:ext cx="3131953" cy="18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768"/>
                <a:gridCol w="603504"/>
                <a:gridCol w="612648"/>
                <a:gridCol w="531033"/>
              </a:tblGrid>
              <a:tr h="27827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Bahnschrift Light" panose="020B0502040204020203" pitchFamily="34" charset="0"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14 dní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21 dní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28 dní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08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Kontrola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2,4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225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Prosaro 0,75l/ha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Bahnschrift Light" panose="020B0502040204020203" pitchFamily="34" charset="0"/>
                        </a:rPr>
                        <a:t>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Bahnschrift Light" panose="020B0502040204020203" pitchFamily="34" charset="0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5,2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990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Hřebíček 2 %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Bahnschrift Light" panose="020B0502040204020203" pitchFamily="34" charset="0"/>
                        </a:rPr>
                        <a:t>7,4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Bahnschrift Light" panose="020B0502040204020203" pitchFamily="34" charset="0"/>
                        </a:rPr>
                        <a:t>6,6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Bahnschrift Light" panose="020B0502040204020203" pitchFamily="34" charset="0"/>
                        </a:rPr>
                        <a:t>3,4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6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Závěr a budoucí směřování projektu</a:t>
            </a:r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Směsi extraktů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Vliv extraktů na tvorbu mykotoxinů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Vliv extraktů na působení ROH v buňkách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Vliv extraktů na tvorbu </a:t>
            </a:r>
            <a:r>
              <a:rPr lang="cs-CZ" dirty="0" err="1" smtClean="0">
                <a:latin typeface="Bahnschrift Light" panose="020B0502040204020203" pitchFamily="34" charset="0"/>
              </a:rPr>
              <a:t>biofilmu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dirty="0" smtClean="0">
                <a:latin typeface="Bahnschrift Light" panose="020B0502040204020203" pitchFamily="34" charset="0"/>
              </a:rPr>
              <a:t>Polní pokusy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Vliv extraktů na mikrobiální společenství na plodinách</a:t>
            </a:r>
            <a:endParaRPr lang="cs-CZ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Poděkování</a:t>
            </a:r>
            <a:endParaRPr lang="cs-CZ" dirty="0"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16286"/>
            <a:ext cx="11029615" cy="3678303"/>
          </a:xfrm>
        </p:spPr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prof. Ing. Tomáš Brányik, </a:t>
            </a:r>
            <a:r>
              <a:rPr lang="cs-CZ" dirty="0" err="1" smtClean="0">
                <a:latin typeface="Bahnschrift Light" panose="020B0502040204020203" pitchFamily="34" charset="0"/>
              </a:rPr>
              <a:t>Ph</a:t>
            </a:r>
            <a:r>
              <a:rPr lang="cs-CZ" dirty="0" smtClean="0">
                <a:latin typeface="Bahnschrift Light" panose="020B0502040204020203" pitchFamily="34" charset="0"/>
              </a:rPr>
              <a:t>. D.</a:t>
            </a:r>
            <a:r>
              <a:rPr lang="cs-CZ" dirty="0">
                <a:latin typeface="Bahnschrift Light" panose="020B0502040204020203" pitchFamily="34" charset="0"/>
              </a:rPr>
              <a:t> – </a:t>
            </a:r>
            <a:r>
              <a:rPr lang="cs-CZ" sz="1600" dirty="0" smtClean="0">
                <a:latin typeface="Bahnschrift Light" panose="020B0502040204020203" pitchFamily="34" charset="0"/>
              </a:rPr>
              <a:t>Výzkumný ústav pivovarský a sladařský a.s.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dirty="0" smtClean="0">
                <a:latin typeface="Bahnschrift Light" panose="020B0502040204020203" pitchFamily="34" charset="0"/>
              </a:rPr>
              <a:t>Ing. Radoslav Koprna, </a:t>
            </a:r>
            <a:r>
              <a:rPr lang="cs-CZ" dirty="0" err="1" smtClean="0">
                <a:latin typeface="Bahnschrift Light" panose="020B0502040204020203" pitchFamily="34" charset="0"/>
              </a:rPr>
              <a:t>Ph</a:t>
            </a:r>
            <a:r>
              <a:rPr lang="cs-CZ" dirty="0" smtClean="0">
                <a:latin typeface="Bahnschrift Light" panose="020B0502040204020203" pitchFamily="34" charset="0"/>
              </a:rPr>
              <a:t>. D.</a:t>
            </a:r>
            <a:r>
              <a:rPr lang="cs-CZ" dirty="0">
                <a:latin typeface="Bahnschrift Light" panose="020B0502040204020203" pitchFamily="34" charset="0"/>
              </a:rPr>
              <a:t> – </a:t>
            </a:r>
            <a:r>
              <a:rPr lang="cs-CZ" sz="1600" dirty="0" smtClean="0">
                <a:latin typeface="Bahnschrift Light" panose="020B0502040204020203" pitchFamily="34" charset="0"/>
              </a:rPr>
              <a:t>Katedra </a:t>
            </a:r>
            <a:r>
              <a:rPr lang="cs-CZ" sz="1600" dirty="0">
                <a:latin typeface="Bahnschrift Light" panose="020B0502040204020203" pitchFamily="34" charset="0"/>
              </a:rPr>
              <a:t>chemické biologie, </a:t>
            </a:r>
            <a:r>
              <a:rPr lang="cs-CZ" sz="1600" dirty="0" smtClean="0">
                <a:latin typeface="Bahnschrift Light" panose="020B0502040204020203" pitchFamily="34" charset="0"/>
              </a:rPr>
              <a:t>Přírodovědecká </a:t>
            </a:r>
            <a:r>
              <a:rPr lang="cs-CZ" sz="1600" dirty="0">
                <a:latin typeface="Bahnschrift Light" panose="020B0502040204020203" pitchFamily="34" charset="0"/>
              </a:rPr>
              <a:t>fakulta, </a:t>
            </a:r>
            <a:r>
              <a:rPr lang="cs-CZ" sz="1600" dirty="0" err="1" smtClean="0">
                <a:latin typeface="Bahnschrift Light" panose="020B0502040204020203" pitchFamily="34" charset="0"/>
              </a:rPr>
              <a:t>Univerzta</a:t>
            </a:r>
            <a:r>
              <a:rPr lang="cs-CZ" sz="1600" dirty="0" smtClean="0">
                <a:latin typeface="Bahnschrift Light" panose="020B0502040204020203" pitchFamily="34" charset="0"/>
              </a:rPr>
              <a:t> Palackého v Olomouci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Mgr. Jan </a:t>
            </a:r>
            <a:r>
              <a:rPr lang="cs-CZ" dirty="0" err="1" smtClean="0">
                <a:latin typeface="Bahnschrift Light" panose="020B0502040204020203" pitchFamily="34" charset="0"/>
              </a:rPr>
              <a:t>Humplík</a:t>
            </a:r>
            <a:r>
              <a:rPr lang="cs-CZ" dirty="0" smtClean="0">
                <a:latin typeface="Bahnschrift Light" panose="020B0502040204020203" pitchFamily="34" charset="0"/>
              </a:rPr>
              <a:t>, </a:t>
            </a:r>
            <a:r>
              <a:rPr lang="cs-CZ" dirty="0" err="1" smtClean="0">
                <a:latin typeface="Bahnschrift Light" panose="020B0502040204020203" pitchFamily="34" charset="0"/>
              </a:rPr>
              <a:t>Ph</a:t>
            </a:r>
            <a:r>
              <a:rPr lang="cs-CZ" dirty="0" smtClean="0">
                <a:latin typeface="Bahnschrift Light" panose="020B0502040204020203" pitchFamily="34" charset="0"/>
              </a:rPr>
              <a:t>. D. – </a:t>
            </a:r>
            <a:r>
              <a:rPr lang="cs-CZ" sz="1600" dirty="0">
                <a:latin typeface="Bahnschrift Light" panose="020B0502040204020203" pitchFamily="34" charset="0"/>
              </a:rPr>
              <a:t>Katedra chemické biologie, Přírodovědecká fakulta, </a:t>
            </a:r>
            <a:r>
              <a:rPr lang="cs-CZ" sz="1600" dirty="0" err="1">
                <a:latin typeface="Bahnschrift Light" panose="020B0502040204020203" pitchFamily="34" charset="0"/>
              </a:rPr>
              <a:t>Univerzta</a:t>
            </a:r>
            <a:r>
              <a:rPr lang="cs-CZ" sz="1600" dirty="0">
                <a:latin typeface="Bahnschrift Light" panose="020B0502040204020203" pitchFamily="34" charset="0"/>
              </a:rPr>
              <a:t> Palackého v </a:t>
            </a:r>
            <a:r>
              <a:rPr lang="cs-CZ" sz="1600" dirty="0" smtClean="0">
                <a:latin typeface="Bahnschrift Light" panose="020B0502040204020203" pitchFamily="34" charset="0"/>
              </a:rPr>
              <a:t>Olomouci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dirty="0" smtClean="0">
                <a:latin typeface="Bahnschrift Light" panose="020B0502040204020203" pitchFamily="34" charset="0"/>
              </a:rPr>
              <a:t>Ing. Jan Konečný – </a:t>
            </a:r>
            <a:r>
              <a:rPr lang="cs-CZ" sz="1600" dirty="0" smtClean="0">
                <a:latin typeface="Bahnschrift Light" panose="020B0502040204020203" pitchFamily="34" charset="0"/>
              </a:rPr>
              <a:t>První Jílovská a.s. - Divize </a:t>
            </a:r>
            <a:r>
              <a:rPr lang="cs-CZ" sz="1600" dirty="0" err="1" smtClean="0">
                <a:latin typeface="Bahnschrift Light" panose="020B0502040204020203" pitchFamily="34" charset="0"/>
              </a:rPr>
              <a:t>Exar</a:t>
            </a:r>
            <a:endParaRPr lang="cs-CZ" sz="1600" dirty="0" smtClean="0">
              <a:latin typeface="Bahnschrift Light" panose="020B0502040204020203" pitchFamily="34" charset="0"/>
            </a:endParaRPr>
          </a:p>
          <a:p>
            <a:r>
              <a:rPr lang="cs-CZ" sz="1600" dirty="0" smtClean="0">
                <a:latin typeface="Bahnschrift Light" panose="020B0502040204020203" pitchFamily="34" charset="0"/>
              </a:rPr>
              <a:t>Bc. Martin </a:t>
            </a:r>
            <a:r>
              <a:rPr lang="cs-CZ" sz="1600" dirty="0" err="1" smtClean="0">
                <a:latin typeface="Bahnschrift Light" panose="020B0502040204020203" pitchFamily="34" charset="0"/>
              </a:rPr>
              <a:t>Weisl</a:t>
            </a:r>
            <a:r>
              <a:rPr lang="cs-CZ" sz="1600" dirty="0" smtClean="0">
                <a:latin typeface="Bahnschrift Light" panose="020B0502040204020203" pitchFamily="34" charset="0"/>
              </a:rPr>
              <a:t>, Bc. Kristýna </a:t>
            </a:r>
            <a:r>
              <a:rPr lang="cs-CZ" sz="1600" dirty="0" err="1" smtClean="0">
                <a:latin typeface="Bahnschrift Light" panose="020B0502040204020203" pitchFamily="34" charset="0"/>
              </a:rPr>
              <a:t>Utíkalová</a:t>
            </a:r>
            <a:r>
              <a:rPr lang="cs-CZ" sz="1600" dirty="0" smtClean="0">
                <a:latin typeface="Bahnschrift Light" panose="020B0502040204020203" pitchFamily="34" charset="0"/>
              </a:rPr>
              <a:t>, Mgr. Kateřina Perničková, </a:t>
            </a:r>
            <a:r>
              <a:rPr lang="cs-CZ" sz="1600" dirty="0" err="1" smtClean="0">
                <a:latin typeface="Bahnschrift Light" panose="020B0502040204020203" pitchFamily="34" charset="0"/>
              </a:rPr>
              <a:t>Ph</a:t>
            </a:r>
            <a:r>
              <a:rPr lang="cs-CZ" sz="1600" dirty="0" smtClean="0">
                <a:latin typeface="Bahnschrift Light" panose="020B0502040204020203" pitchFamily="34" charset="0"/>
              </a:rPr>
              <a:t>. D., doc. RNDr. Michaela Sedlářová, </a:t>
            </a:r>
            <a:r>
              <a:rPr lang="cs-CZ" sz="1600" dirty="0" err="1" smtClean="0">
                <a:latin typeface="Bahnschrift Light" panose="020B0502040204020203" pitchFamily="34" charset="0"/>
              </a:rPr>
              <a:t>Ph</a:t>
            </a:r>
            <a:r>
              <a:rPr lang="cs-CZ" sz="1600" dirty="0" smtClean="0">
                <a:latin typeface="Bahnschrift Light" panose="020B0502040204020203" pitchFamily="34" charset="0"/>
              </a:rPr>
              <a:t>. D.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Badatelský studentský vědecký projekt </a:t>
            </a:r>
            <a:r>
              <a:rPr lang="cs-CZ" dirty="0">
                <a:latin typeface="Bahnschrift Light" panose="020B0502040204020203" pitchFamily="34" charset="0"/>
              </a:rPr>
              <a:t>(A2_FPBT_2024_65) Interní grantové soutěže VŠCHT Praha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dirty="0" err="1" smtClean="0">
                <a:latin typeface="Bahnschrift Light" panose="020B0502040204020203" pitchFamily="34" charset="0"/>
              </a:rPr>
              <a:t>Biorafinace</a:t>
            </a:r>
            <a:r>
              <a:rPr lang="cs-CZ" dirty="0" smtClean="0">
                <a:latin typeface="Bahnschrift Light" panose="020B0502040204020203" pitchFamily="34" charset="0"/>
              </a:rPr>
              <a:t> </a:t>
            </a:r>
            <a:r>
              <a:rPr lang="cs-CZ" dirty="0">
                <a:latin typeface="Bahnschrift Light" panose="020B0502040204020203" pitchFamily="34" charset="0"/>
              </a:rPr>
              <a:t>a cirkulární ekonomika pro udržitelnost (TN02000044) v rámci programu Národní Centra Kompetence (TAČR)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="" xmlns:a16="http://schemas.microsoft.com/office/drawing/2014/main" id="{067F0D47-520D-4FFF-A710-30757551277F}"/>
              </a:ext>
            </a:extLst>
          </p:cNvPr>
          <p:cNvGrpSpPr/>
          <p:nvPr/>
        </p:nvGrpSpPr>
        <p:grpSpPr>
          <a:xfrm>
            <a:off x="4998203" y="4964509"/>
            <a:ext cx="6612604" cy="794505"/>
            <a:chOff x="1681655" y="2986087"/>
            <a:chExt cx="7756634" cy="885826"/>
          </a:xfrm>
        </p:grpSpPr>
        <p:sp>
          <p:nvSpPr>
            <p:cNvPr id="5" name="Textové pole 2">
              <a:extLst>
                <a:ext uri="{FF2B5EF4-FFF2-40B4-BE49-F238E27FC236}">
                  <a16:creationId xmlns="" xmlns:a16="http://schemas.microsoft.com/office/drawing/2014/main" id="{FC7DB870-D6ED-407D-AACD-C861C7B31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251" y="2986087"/>
              <a:ext cx="3429000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BIOCIRKL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Národní centrum kompetence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„</a:t>
              </a: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Biorafinace a cirkulární ekonomika pro udržitelnost“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Obrázek 5">
              <a:extLst>
                <a:ext uri="{FF2B5EF4-FFF2-40B4-BE49-F238E27FC236}">
                  <a16:creationId xmlns="" xmlns:a16="http://schemas.microsoft.com/office/drawing/2014/main" id="{B04442F2-B732-4C68-B8D9-9C33B3DA5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55" y="3064603"/>
              <a:ext cx="2600044" cy="709642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="" xmlns:a16="http://schemas.microsoft.com/office/drawing/2014/main" id="{4F5F0D3B-1015-402E-8D43-521E0161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29" y="3100552"/>
              <a:ext cx="1705860" cy="587054"/>
            </a:xfrm>
            <a:prstGeom prst="rect">
              <a:avLst/>
            </a:prstGeom>
          </p:spPr>
        </p:pic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6A9425-8D4E-403B-AD5D-7165CC686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5594919"/>
            <a:ext cx="1277972" cy="11827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53" y="5886271"/>
            <a:ext cx="3210065" cy="6250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82" y="5604441"/>
            <a:ext cx="2435357" cy="11887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16" y="5767150"/>
            <a:ext cx="1063895" cy="8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417</TotalTime>
  <Words>408</Words>
  <Application>Microsoft Office PowerPoint</Application>
  <PresentationFormat>Širokoúhlá obrazovka</PresentationFormat>
  <Paragraphs>103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Bahnschrift Light</vt:lpstr>
      <vt:lpstr>Calibri</vt:lpstr>
      <vt:lpstr>Gill Sans MT</vt:lpstr>
      <vt:lpstr>Wingdings 2</vt:lpstr>
      <vt:lpstr>Dividenda</vt:lpstr>
      <vt:lpstr>Využití odpadní rostlinné biomasy k inhibici fytopatogenních mikromycet</vt:lpstr>
      <vt:lpstr>Současný stav problematiky</vt:lpstr>
      <vt:lpstr>Extrakty</vt:lpstr>
      <vt:lpstr>Fusarium culmorum</vt:lpstr>
      <vt:lpstr>Alternaria alternata</vt:lpstr>
      <vt:lpstr>Botrytis cinerea</vt:lpstr>
      <vt:lpstr>Polní pokusy</vt:lpstr>
      <vt:lpstr>Závěr a budoucí směřování projektu</vt:lpstr>
      <vt:lpstr>Poděkování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odpadní rostlinné biomasy k inhibici fytopatogenních mikromycet</dc:title>
  <dc:creator>fous</dc:creator>
  <cp:lastModifiedBy>fous</cp:lastModifiedBy>
  <cp:revision>36</cp:revision>
  <dcterms:created xsi:type="dcterms:W3CDTF">2024-11-10T11:34:09Z</dcterms:created>
  <dcterms:modified xsi:type="dcterms:W3CDTF">2024-11-12T09:49:31Z</dcterms:modified>
</cp:coreProperties>
</file>