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94" r:id="rId4"/>
    <p:sldId id="321" r:id="rId5"/>
    <p:sldId id="319" r:id="rId6"/>
    <p:sldId id="322" r:id="rId7"/>
    <p:sldId id="327" r:id="rId8"/>
    <p:sldId id="303" r:id="rId9"/>
    <p:sldId id="332" r:id="rId10"/>
    <p:sldId id="333" r:id="rId11"/>
    <p:sldId id="300" r:id="rId12"/>
    <p:sldId id="331" r:id="rId13"/>
    <p:sldId id="324" r:id="rId14"/>
    <p:sldId id="325" r:id="rId15"/>
    <p:sldId id="326" r:id="rId16"/>
    <p:sldId id="328" r:id="rId17"/>
    <p:sldId id="330" r:id="rId18"/>
    <p:sldId id="26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93A77B-804D-36F0-FEF8-DAB592389219}" name="Šomplák Radovan (72185)" initials="RŠ" userId="S::72185@vutbr.cz::4fbf7236-1608-4259-b909-2890039437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05" autoAdjust="0"/>
  </p:normalViewPr>
  <p:slideViewPr>
    <p:cSldViewPr snapToGrid="0" showGuides="1">
      <p:cViewPr>
        <p:scale>
          <a:sx n="66" d="100"/>
          <a:sy n="66" d="100"/>
        </p:scale>
        <p:origin x="66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C8ABF-8F40-4A87-AB97-DA7F6E37EA37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5FCF8C-F24C-45E3-AA62-F32DBE338AC2}">
      <dgm:prSet custT="1"/>
      <dgm:spPr>
        <a:solidFill>
          <a:srgbClr val="00B050"/>
        </a:solidFill>
      </dgm:spPr>
      <dgm:t>
        <a:bodyPr/>
        <a:lstStyle/>
        <a:p>
          <a:r>
            <a:rPr lang="cs-CZ" sz="2400" dirty="0"/>
            <a:t>Cíle a vývoj odpadového hospodářství v EU</a:t>
          </a:r>
          <a:endParaRPr lang="en-US" sz="2400" dirty="0"/>
        </a:p>
      </dgm:t>
    </dgm:pt>
    <dgm:pt modelId="{DAE3560F-2935-4A4A-81E4-09C6A8862B4E}" type="parTrans" cxnId="{40CE96A6-34AA-4DFA-81FC-FE96A8F1C864}">
      <dgm:prSet/>
      <dgm:spPr/>
      <dgm:t>
        <a:bodyPr/>
        <a:lstStyle/>
        <a:p>
          <a:endParaRPr lang="en-US"/>
        </a:p>
      </dgm:t>
    </dgm:pt>
    <dgm:pt modelId="{C543BCF8-4C23-4398-ABBD-98932C14BEAB}" type="sibTrans" cxnId="{40CE96A6-34AA-4DFA-81FC-FE96A8F1C864}">
      <dgm:prSet/>
      <dgm:spPr/>
      <dgm:t>
        <a:bodyPr/>
        <a:lstStyle/>
        <a:p>
          <a:endParaRPr lang="en-US"/>
        </a:p>
      </dgm:t>
    </dgm:pt>
    <dgm:pt modelId="{A6A0A2CA-0669-4C3A-87A8-DFE651D265FD}">
      <dgm:prSet custT="1"/>
      <dgm:spPr>
        <a:solidFill>
          <a:srgbClr val="0070C0"/>
        </a:solidFill>
      </dgm:spPr>
      <dgm:t>
        <a:bodyPr/>
        <a:lstStyle/>
        <a:p>
          <a:r>
            <a:rPr lang="cs-CZ" sz="2400" dirty="0"/>
            <a:t>Monitoring odpadového hospodářství (OH)</a:t>
          </a:r>
          <a:endParaRPr lang="en-US" sz="2000" dirty="0"/>
        </a:p>
      </dgm:t>
    </dgm:pt>
    <dgm:pt modelId="{EE157BD3-BF2C-465B-8A39-63B333896A2D}" type="parTrans" cxnId="{610161B1-8C27-4F59-A28C-767182A7C466}">
      <dgm:prSet/>
      <dgm:spPr/>
      <dgm:t>
        <a:bodyPr/>
        <a:lstStyle/>
        <a:p>
          <a:endParaRPr lang="en-US"/>
        </a:p>
      </dgm:t>
    </dgm:pt>
    <dgm:pt modelId="{1FF7F1C0-C16E-4F2A-89F3-DD371539EB1A}" type="sibTrans" cxnId="{610161B1-8C27-4F59-A28C-767182A7C466}">
      <dgm:prSet/>
      <dgm:spPr/>
      <dgm:t>
        <a:bodyPr/>
        <a:lstStyle/>
        <a:p>
          <a:endParaRPr lang="en-US"/>
        </a:p>
      </dgm:t>
    </dgm:pt>
    <dgm:pt modelId="{34523750-A1D3-4BA4-B504-DAE525F3DCE3}">
      <dgm:prSet custT="1"/>
      <dgm:spPr>
        <a:solidFill>
          <a:srgbClr val="FF0000"/>
        </a:solidFill>
      </dgm:spPr>
      <dgm:t>
        <a:bodyPr/>
        <a:lstStyle/>
        <a:p>
          <a:r>
            <a:rPr lang="cs-CZ" sz="2400" dirty="0"/>
            <a:t>Vyhodnocení vybraných indikátorů OH – rok 2022</a:t>
          </a:r>
          <a:endParaRPr lang="en-US" sz="2000" dirty="0"/>
        </a:p>
      </dgm:t>
    </dgm:pt>
    <dgm:pt modelId="{3D866E57-9F5E-4D0D-A5F2-012A752543FA}" type="parTrans" cxnId="{A2585C7E-0985-4EFE-87E9-246DB107B27E}">
      <dgm:prSet/>
      <dgm:spPr/>
      <dgm:t>
        <a:bodyPr/>
        <a:lstStyle/>
        <a:p>
          <a:endParaRPr lang="en-US"/>
        </a:p>
      </dgm:t>
    </dgm:pt>
    <dgm:pt modelId="{239E3D99-5F64-43C5-B16A-F05B4CF3F628}" type="sibTrans" cxnId="{A2585C7E-0985-4EFE-87E9-246DB107B27E}">
      <dgm:prSet/>
      <dgm:spPr/>
      <dgm:t>
        <a:bodyPr/>
        <a:lstStyle/>
        <a:p>
          <a:endParaRPr lang="en-US"/>
        </a:p>
      </dgm:t>
    </dgm:pt>
    <dgm:pt modelId="{C92860C4-BB36-4918-8574-D42A355EE698}">
      <dgm:prSet custT="1"/>
      <dgm:spPr>
        <a:solidFill>
          <a:srgbClr val="0070C0"/>
        </a:solidFill>
      </dgm:spPr>
      <dgm:t>
        <a:bodyPr/>
        <a:lstStyle/>
        <a:p>
          <a:r>
            <a:rPr lang="cs-CZ" sz="2400" dirty="0"/>
            <a:t>Problematické body u výpočtu indikátorů OH</a:t>
          </a:r>
          <a:endParaRPr lang="en-US" sz="2000" dirty="0"/>
        </a:p>
      </dgm:t>
    </dgm:pt>
    <dgm:pt modelId="{29FF200A-EAFD-4DA1-B06C-BCD23609FD85}" type="parTrans" cxnId="{88787D33-F44D-4213-B102-8C01E60930CC}">
      <dgm:prSet/>
      <dgm:spPr/>
      <dgm:t>
        <a:bodyPr/>
        <a:lstStyle/>
        <a:p>
          <a:endParaRPr lang="en-US"/>
        </a:p>
      </dgm:t>
    </dgm:pt>
    <dgm:pt modelId="{D6F2264E-5A13-4C05-8C86-27A50EA8CFA1}" type="sibTrans" cxnId="{88787D33-F44D-4213-B102-8C01E60930CC}">
      <dgm:prSet/>
      <dgm:spPr/>
      <dgm:t>
        <a:bodyPr/>
        <a:lstStyle/>
        <a:p>
          <a:endParaRPr lang="en-US"/>
        </a:p>
      </dgm:t>
    </dgm:pt>
    <dgm:pt modelId="{FF91BFBE-195C-4CCB-BE3F-B3AFBDDEF937}">
      <dgm:prSet custT="1"/>
      <dgm:spPr>
        <a:solidFill>
          <a:srgbClr val="00B050"/>
        </a:solidFill>
      </dgm:spPr>
      <dgm:t>
        <a:bodyPr/>
        <a:lstStyle/>
        <a:p>
          <a:r>
            <a:rPr lang="cs-CZ" sz="2400" dirty="0"/>
            <a:t>Dílčí výsledky pro sekundární odpady</a:t>
          </a:r>
          <a:endParaRPr lang="en-US" sz="2000" dirty="0"/>
        </a:p>
      </dgm:t>
    </dgm:pt>
    <dgm:pt modelId="{5D9388D6-56DB-4324-833F-9CFC77928AC7}" type="parTrans" cxnId="{8F25859E-CA52-4865-BE91-15E643BAC8A6}">
      <dgm:prSet/>
      <dgm:spPr/>
      <dgm:t>
        <a:bodyPr/>
        <a:lstStyle/>
        <a:p>
          <a:endParaRPr lang="en-US"/>
        </a:p>
      </dgm:t>
    </dgm:pt>
    <dgm:pt modelId="{AAAAFE58-3885-43EC-9D96-C04D4217E09F}" type="sibTrans" cxnId="{8F25859E-CA52-4865-BE91-15E643BAC8A6}">
      <dgm:prSet/>
      <dgm:spPr/>
      <dgm:t>
        <a:bodyPr/>
        <a:lstStyle/>
        <a:p>
          <a:endParaRPr lang="en-US"/>
        </a:p>
      </dgm:t>
    </dgm:pt>
    <dgm:pt modelId="{533035B5-32CB-40CB-BF2A-D47B4DE7A5AA}" type="pres">
      <dgm:prSet presAssocID="{87BC8ABF-8F40-4A87-AB97-DA7F6E37EA37}" presName="linearFlow" presStyleCnt="0">
        <dgm:presLayoutVars>
          <dgm:dir/>
          <dgm:resizeHandles val="exact"/>
        </dgm:presLayoutVars>
      </dgm:prSet>
      <dgm:spPr/>
    </dgm:pt>
    <dgm:pt modelId="{A2CB5986-423C-47F8-9531-77DED2812FC8}" type="pres">
      <dgm:prSet presAssocID="{2E5FCF8C-F24C-45E3-AA62-F32DBE338AC2}" presName="composite" presStyleCnt="0"/>
      <dgm:spPr/>
    </dgm:pt>
    <dgm:pt modelId="{182EF82C-7861-431B-8D7B-0169779ED83C}" type="pres">
      <dgm:prSet presAssocID="{2E5FCF8C-F24C-45E3-AA62-F32DBE338AC2}" presName="imgShp" presStyleLbl="fgImgPlace1" presStyleIdx="0" presStyleCnt="5" custLinFactX="-26640" custLinFactNeighborX="-100000" custLinFactNeighborY="-1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rgbClr val="00B050"/>
          </a:solidFill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34C97860-1923-41C6-930A-17A648C08A68}" type="pres">
      <dgm:prSet presAssocID="{2E5FCF8C-F24C-45E3-AA62-F32DBE338AC2}" presName="txShp" presStyleLbl="node1" presStyleIdx="0" presStyleCnt="5" custScaleX="124597">
        <dgm:presLayoutVars>
          <dgm:bulletEnabled val="1"/>
        </dgm:presLayoutVars>
      </dgm:prSet>
      <dgm:spPr/>
    </dgm:pt>
    <dgm:pt modelId="{4AC314B6-4BDF-44FC-9104-64C4D1140D5A}" type="pres">
      <dgm:prSet presAssocID="{C543BCF8-4C23-4398-ABBD-98932C14BEAB}" presName="spacing" presStyleCnt="0"/>
      <dgm:spPr/>
    </dgm:pt>
    <dgm:pt modelId="{F15CA819-6CB9-483D-B2D1-3165593FDF4E}" type="pres">
      <dgm:prSet presAssocID="{A6A0A2CA-0669-4C3A-87A8-DFE651D265FD}" presName="composite" presStyleCnt="0"/>
      <dgm:spPr/>
    </dgm:pt>
    <dgm:pt modelId="{E6079737-CCBD-4247-B81E-B1ED4BDAA025}" type="pres">
      <dgm:prSet presAssocID="{A6A0A2CA-0669-4C3A-87A8-DFE651D265FD}" presName="imgShp" presStyleLbl="fgImgPlace1" presStyleIdx="1" presStyleCnt="5" custLinFactX="-26640" custLinFactNeighborX="-100000" custLinFactNeighborY="-56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988963D-D1AC-406C-A0E1-C2DABD831551}" type="pres">
      <dgm:prSet presAssocID="{A6A0A2CA-0669-4C3A-87A8-DFE651D265FD}" presName="txShp" presStyleLbl="node1" presStyleIdx="1" presStyleCnt="5" custScaleX="124597">
        <dgm:presLayoutVars>
          <dgm:bulletEnabled val="1"/>
        </dgm:presLayoutVars>
      </dgm:prSet>
      <dgm:spPr/>
    </dgm:pt>
    <dgm:pt modelId="{15B2EDDD-D301-4FA7-8D19-64571727FAD0}" type="pres">
      <dgm:prSet presAssocID="{1FF7F1C0-C16E-4F2A-89F3-DD371539EB1A}" presName="spacing" presStyleCnt="0"/>
      <dgm:spPr/>
    </dgm:pt>
    <dgm:pt modelId="{B656C609-261E-4F6F-8B21-0806C752A6AB}" type="pres">
      <dgm:prSet presAssocID="{34523750-A1D3-4BA4-B504-DAE525F3DCE3}" presName="composite" presStyleCnt="0"/>
      <dgm:spPr/>
    </dgm:pt>
    <dgm:pt modelId="{472CADB2-143D-4B0E-9138-CE09B9563899}" type="pres">
      <dgm:prSet presAssocID="{34523750-A1D3-4BA4-B504-DAE525F3DCE3}" presName="imgShp" presStyleLbl="fgImgPlace1" presStyleIdx="2" presStyleCnt="5" custLinFactX="-26640" custLinFactNeighborX="-100000" custLinFactNeighborY="-561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4D0F1856-6CCC-4337-AF05-E90136162CD9}" type="pres">
      <dgm:prSet presAssocID="{34523750-A1D3-4BA4-B504-DAE525F3DCE3}" presName="txShp" presStyleLbl="node1" presStyleIdx="2" presStyleCnt="5" custScaleX="124597">
        <dgm:presLayoutVars>
          <dgm:bulletEnabled val="1"/>
        </dgm:presLayoutVars>
      </dgm:prSet>
      <dgm:spPr/>
    </dgm:pt>
    <dgm:pt modelId="{E19D191B-7682-4F58-8142-A2ED46461177}" type="pres">
      <dgm:prSet presAssocID="{239E3D99-5F64-43C5-B16A-F05B4CF3F628}" presName="spacing" presStyleCnt="0"/>
      <dgm:spPr/>
    </dgm:pt>
    <dgm:pt modelId="{CF6CD76B-ABEE-4BB0-89A6-57190517D0FB}" type="pres">
      <dgm:prSet presAssocID="{C92860C4-BB36-4918-8574-D42A355EE698}" presName="composite" presStyleCnt="0"/>
      <dgm:spPr/>
    </dgm:pt>
    <dgm:pt modelId="{B76820D9-B47B-4487-8DF9-AD68F3C9AC5C}" type="pres">
      <dgm:prSet presAssocID="{C92860C4-BB36-4918-8574-D42A355EE698}" presName="imgShp" presStyleLbl="fgImgPlace1" presStyleIdx="3" presStyleCnt="5" custLinFactX="-26640" custLinFactNeighborX="-100000" custLinFactNeighborY="-16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extLst>
        <a:ext uri="{E40237B7-FDA0-4F09-8148-C483321AD2D9}">
          <dgm14:cNvPr xmlns:dgm14="http://schemas.microsoft.com/office/drawing/2010/diagram" id="0" name="" descr="Lupa"/>
        </a:ext>
      </dgm:extLst>
    </dgm:pt>
    <dgm:pt modelId="{47C8A2B1-1663-44F1-9A16-F58DA61359CB}" type="pres">
      <dgm:prSet presAssocID="{C92860C4-BB36-4918-8574-D42A355EE698}" presName="txShp" presStyleLbl="node1" presStyleIdx="3" presStyleCnt="5" custScaleX="124597">
        <dgm:presLayoutVars>
          <dgm:bulletEnabled val="1"/>
        </dgm:presLayoutVars>
      </dgm:prSet>
      <dgm:spPr/>
    </dgm:pt>
    <dgm:pt modelId="{D9F4A017-E89A-447D-A88D-8B5FDDCADBE5}" type="pres">
      <dgm:prSet presAssocID="{D6F2264E-5A13-4C05-8C86-27A50EA8CFA1}" presName="spacing" presStyleCnt="0"/>
      <dgm:spPr/>
    </dgm:pt>
    <dgm:pt modelId="{94D68CFB-48DF-4682-8F79-FACC37E099B8}" type="pres">
      <dgm:prSet presAssocID="{FF91BFBE-195C-4CCB-BE3F-B3AFBDDEF937}" presName="composite" presStyleCnt="0"/>
      <dgm:spPr/>
    </dgm:pt>
    <dgm:pt modelId="{84CA1F8B-00F0-4787-85E0-15441289C976}" type="pres">
      <dgm:prSet presAssocID="{FF91BFBE-195C-4CCB-BE3F-B3AFBDDEF937}" presName="imgShp" presStyleLbl="fgImgPlace1" presStyleIdx="4" presStyleCnt="5" custLinFactX="-26640" custLinFactNeighborX="-1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</dgm:spPr>
      <dgm:extLst>
        <a:ext uri="{E40237B7-FDA0-4F09-8148-C483321AD2D9}">
          <dgm14:cNvPr xmlns:dgm14="http://schemas.microsoft.com/office/drawing/2010/diagram" id="0" name="" descr="Skupinový brainstorming"/>
        </a:ext>
      </dgm:extLst>
    </dgm:pt>
    <dgm:pt modelId="{795F32B1-8D02-468F-8081-4E507189BDCA}" type="pres">
      <dgm:prSet presAssocID="{FF91BFBE-195C-4CCB-BE3F-B3AFBDDEF937}" presName="txShp" presStyleLbl="node1" presStyleIdx="4" presStyleCnt="5" custScaleX="124597">
        <dgm:presLayoutVars>
          <dgm:bulletEnabled val="1"/>
        </dgm:presLayoutVars>
      </dgm:prSet>
      <dgm:spPr/>
    </dgm:pt>
  </dgm:ptLst>
  <dgm:cxnLst>
    <dgm:cxn modelId="{2E63A413-7E2D-480E-BDE9-6C30422ABE98}" type="presOf" srcId="{A6A0A2CA-0669-4C3A-87A8-DFE651D265FD}" destId="{F988963D-D1AC-406C-A0E1-C2DABD831551}" srcOrd="0" destOrd="0" presId="urn:microsoft.com/office/officeart/2005/8/layout/vList3"/>
    <dgm:cxn modelId="{CBFB2325-6428-4C44-8D7B-1BD7D2F221B9}" type="presOf" srcId="{2E5FCF8C-F24C-45E3-AA62-F32DBE338AC2}" destId="{34C97860-1923-41C6-930A-17A648C08A68}" srcOrd="0" destOrd="0" presId="urn:microsoft.com/office/officeart/2005/8/layout/vList3"/>
    <dgm:cxn modelId="{0839892D-BC7C-4B87-BE8B-5140C0745922}" type="presOf" srcId="{C92860C4-BB36-4918-8574-D42A355EE698}" destId="{47C8A2B1-1663-44F1-9A16-F58DA61359CB}" srcOrd="0" destOrd="0" presId="urn:microsoft.com/office/officeart/2005/8/layout/vList3"/>
    <dgm:cxn modelId="{88787D33-F44D-4213-B102-8C01E60930CC}" srcId="{87BC8ABF-8F40-4A87-AB97-DA7F6E37EA37}" destId="{C92860C4-BB36-4918-8574-D42A355EE698}" srcOrd="3" destOrd="0" parTransId="{29FF200A-EAFD-4DA1-B06C-BCD23609FD85}" sibTransId="{D6F2264E-5A13-4C05-8C86-27A50EA8CFA1}"/>
    <dgm:cxn modelId="{A2585C7E-0985-4EFE-87E9-246DB107B27E}" srcId="{87BC8ABF-8F40-4A87-AB97-DA7F6E37EA37}" destId="{34523750-A1D3-4BA4-B504-DAE525F3DCE3}" srcOrd="2" destOrd="0" parTransId="{3D866E57-9F5E-4D0D-A5F2-012A752543FA}" sibTransId="{239E3D99-5F64-43C5-B16A-F05B4CF3F628}"/>
    <dgm:cxn modelId="{4C060D8F-8A54-4A21-8201-91E14D7426A1}" type="presOf" srcId="{87BC8ABF-8F40-4A87-AB97-DA7F6E37EA37}" destId="{533035B5-32CB-40CB-BF2A-D47B4DE7A5AA}" srcOrd="0" destOrd="0" presId="urn:microsoft.com/office/officeart/2005/8/layout/vList3"/>
    <dgm:cxn modelId="{294ABF92-E3B0-42C4-85C3-4E98921186A9}" type="presOf" srcId="{FF91BFBE-195C-4CCB-BE3F-B3AFBDDEF937}" destId="{795F32B1-8D02-468F-8081-4E507189BDCA}" srcOrd="0" destOrd="0" presId="urn:microsoft.com/office/officeart/2005/8/layout/vList3"/>
    <dgm:cxn modelId="{8F25859E-CA52-4865-BE91-15E643BAC8A6}" srcId="{87BC8ABF-8F40-4A87-AB97-DA7F6E37EA37}" destId="{FF91BFBE-195C-4CCB-BE3F-B3AFBDDEF937}" srcOrd="4" destOrd="0" parTransId="{5D9388D6-56DB-4324-833F-9CFC77928AC7}" sibTransId="{AAAAFE58-3885-43EC-9D96-C04D4217E09F}"/>
    <dgm:cxn modelId="{40CE96A6-34AA-4DFA-81FC-FE96A8F1C864}" srcId="{87BC8ABF-8F40-4A87-AB97-DA7F6E37EA37}" destId="{2E5FCF8C-F24C-45E3-AA62-F32DBE338AC2}" srcOrd="0" destOrd="0" parTransId="{DAE3560F-2935-4A4A-81E4-09C6A8862B4E}" sibTransId="{C543BCF8-4C23-4398-ABBD-98932C14BEAB}"/>
    <dgm:cxn modelId="{610161B1-8C27-4F59-A28C-767182A7C466}" srcId="{87BC8ABF-8F40-4A87-AB97-DA7F6E37EA37}" destId="{A6A0A2CA-0669-4C3A-87A8-DFE651D265FD}" srcOrd="1" destOrd="0" parTransId="{EE157BD3-BF2C-465B-8A39-63B333896A2D}" sibTransId="{1FF7F1C0-C16E-4F2A-89F3-DD371539EB1A}"/>
    <dgm:cxn modelId="{2E98C9D6-CC3E-49F9-B37B-07FE4159FEF9}" type="presOf" srcId="{34523750-A1D3-4BA4-B504-DAE525F3DCE3}" destId="{4D0F1856-6CCC-4337-AF05-E90136162CD9}" srcOrd="0" destOrd="0" presId="urn:microsoft.com/office/officeart/2005/8/layout/vList3"/>
    <dgm:cxn modelId="{132DB2F0-6613-4DE4-9594-31DF32B6518F}" type="presParOf" srcId="{533035B5-32CB-40CB-BF2A-D47B4DE7A5AA}" destId="{A2CB5986-423C-47F8-9531-77DED2812FC8}" srcOrd="0" destOrd="0" presId="urn:microsoft.com/office/officeart/2005/8/layout/vList3"/>
    <dgm:cxn modelId="{CA3303D9-462A-42DD-A300-83F9B7BBF004}" type="presParOf" srcId="{A2CB5986-423C-47F8-9531-77DED2812FC8}" destId="{182EF82C-7861-431B-8D7B-0169779ED83C}" srcOrd="0" destOrd="0" presId="urn:microsoft.com/office/officeart/2005/8/layout/vList3"/>
    <dgm:cxn modelId="{3541F7D5-9EB6-4245-87CD-B67652B4B218}" type="presParOf" srcId="{A2CB5986-423C-47F8-9531-77DED2812FC8}" destId="{34C97860-1923-41C6-930A-17A648C08A68}" srcOrd="1" destOrd="0" presId="urn:microsoft.com/office/officeart/2005/8/layout/vList3"/>
    <dgm:cxn modelId="{78CF6AAA-0890-4DDE-B153-344B72ECB9C4}" type="presParOf" srcId="{533035B5-32CB-40CB-BF2A-D47B4DE7A5AA}" destId="{4AC314B6-4BDF-44FC-9104-64C4D1140D5A}" srcOrd="1" destOrd="0" presId="urn:microsoft.com/office/officeart/2005/8/layout/vList3"/>
    <dgm:cxn modelId="{79096BCF-C061-4399-B4C0-3E0D48255E41}" type="presParOf" srcId="{533035B5-32CB-40CB-BF2A-D47B4DE7A5AA}" destId="{F15CA819-6CB9-483D-B2D1-3165593FDF4E}" srcOrd="2" destOrd="0" presId="urn:microsoft.com/office/officeart/2005/8/layout/vList3"/>
    <dgm:cxn modelId="{847D0419-3D4E-49A4-B6BA-23D2A2E34A91}" type="presParOf" srcId="{F15CA819-6CB9-483D-B2D1-3165593FDF4E}" destId="{E6079737-CCBD-4247-B81E-B1ED4BDAA025}" srcOrd="0" destOrd="0" presId="urn:microsoft.com/office/officeart/2005/8/layout/vList3"/>
    <dgm:cxn modelId="{3EB8159B-5468-4EA4-8C67-C5A5FC99E77F}" type="presParOf" srcId="{F15CA819-6CB9-483D-B2D1-3165593FDF4E}" destId="{F988963D-D1AC-406C-A0E1-C2DABD831551}" srcOrd="1" destOrd="0" presId="urn:microsoft.com/office/officeart/2005/8/layout/vList3"/>
    <dgm:cxn modelId="{48D905AB-702F-4215-BFB2-B5A22B800484}" type="presParOf" srcId="{533035B5-32CB-40CB-BF2A-D47B4DE7A5AA}" destId="{15B2EDDD-D301-4FA7-8D19-64571727FAD0}" srcOrd="3" destOrd="0" presId="urn:microsoft.com/office/officeart/2005/8/layout/vList3"/>
    <dgm:cxn modelId="{66DC916B-2DC1-4FAE-A39B-8979F6A7B6BD}" type="presParOf" srcId="{533035B5-32CB-40CB-BF2A-D47B4DE7A5AA}" destId="{B656C609-261E-4F6F-8B21-0806C752A6AB}" srcOrd="4" destOrd="0" presId="urn:microsoft.com/office/officeart/2005/8/layout/vList3"/>
    <dgm:cxn modelId="{435BC2F2-0ED5-413E-9F7E-A9EC02F978C5}" type="presParOf" srcId="{B656C609-261E-4F6F-8B21-0806C752A6AB}" destId="{472CADB2-143D-4B0E-9138-CE09B9563899}" srcOrd="0" destOrd="0" presId="urn:microsoft.com/office/officeart/2005/8/layout/vList3"/>
    <dgm:cxn modelId="{331EFBCA-1C44-443C-9E8F-3BDBC476B964}" type="presParOf" srcId="{B656C609-261E-4F6F-8B21-0806C752A6AB}" destId="{4D0F1856-6CCC-4337-AF05-E90136162CD9}" srcOrd="1" destOrd="0" presId="urn:microsoft.com/office/officeart/2005/8/layout/vList3"/>
    <dgm:cxn modelId="{8B85A7EA-6790-4D01-A100-D596815910FB}" type="presParOf" srcId="{533035B5-32CB-40CB-BF2A-D47B4DE7A5AA}" destId="{E19D191B-7682-4F58-8142-A2ED46461177}" srcOrd="5" destOrd="0" presId="urn:microsoft.com/office/officeart/2005/8/layout/vList3"/>
    <dgm:cxn modelId="{F831685D-35B7-43BD-8F00-7D5B6094756F}" type="presParOf" srcId="{533035B5-32CB-40CB-BF2A-D47B4DE7A5AA}" destId="{CF6CD76B-ABEE-4BB0-89A6-57190517D0FB}" srcOrd="6" destOrd="0" presId="urn:microsoft.com/office/officeart/2005/8/layout/vList3"/>
    <dgm:cxn modelId="{22323BEC-82D2-4145-B9C4-DF8F6BE21DE2}" type="presParOf" srcId="{CF6CD76B-ABEE-4BB0-89A6-57190517D0FB}" destId="{B76820D9-B47B-4487-8DF9-AD68F3C9AC5C}" srcOrd="0" destOrd="0" presId="urn:microsoft.com/office/officeart/2005/8/layout/vList3"/>
    <dgm:cxn modelId="{0ACC6F5C-A97C-4E78-B414-A77AE9BAA686}" type="presParOf" srcId="{CF6CD76B-ABEE-4BB0-89A6-57190517D0FB}" destId="{47C8A2B1-1663-44F1-9A16-F58DA61359CB}" srcOrd="1" destOrd="0" presId="urn:microsoft.com/office/officeart/2005/8/layout/vList3"/>
    <dgm:cxn modelId="{D7F28246-056A-43DB-9E92-5762684098AD}" type="presParOf" srcId="{533035B5-32CB-40CB-BF2A-D47B4DE7A5AA}" destId="{D9F4A017-E89A-447D-A88D-8B5FDDCADBE5}" srcOrd="7" destOrd="0" presId="urn:microsoft.com/office/officeart/2005/8/layout/vList3"/>
    <dgm:cxn modelId="{A29F1937-43EB-4C25-BB5B-A3DEE48F132D}" type="presParOf" srcId="{533035B5-32CB-40CB-BF2A-D47B4DE7A5AA}" destId="{94D68CFB-48DF-4682-8F79-FACC37E099B8}" srcOrd="8" destOrd="0" presId="urn:microsoft.com/office/officeart/2005/8/layout/vList3"/>
    <dgm:cxn modelId="{E998C8B2-43DF-4839-BACB-FED04D40339E}" type="presParOf" srcId="{94D68CFB-48DF-4682-8F79-FACC37E099B8}" destId="{84CA1F8B-00F0-4787-85E0-15441289C976}" srcOrd="0" destOrd="0" presId="urn:microsoft.com/office/officeart/2005/8/layout/vList3"/>
    <dgm:cxn modelId="{EE765FA3-7F63-49D2-AA8E-E6E2457F5A09}" type="presParOf" srcId="{94D68CFB-48DF-4682-8F79-FACC37E099B8}" destId="{795F32B1-8D02-468F-8081-4E507189BD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97860-1923-41C6-930A-17A648C08A68}">
      <dsp:nvSpPr>
        <dsp:cNvPr id="0" name=""/>
        <dsp:cNvSpPr/>
      </dsp:nvSpPr>
      <dsp:spPr>
        <a:xfrm rot="10800000">
          <a:off x="1005031" y="1003"/>
          <a:ext cx="9715211" cy="713478"/>
        </a:xfrm>
        <a:prstGeom prst="homePlat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6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Cíle a vývoj odpadového hospodářství v EU</a:t>
          </a:r>
          <a:endParaRPr lang="en-US" sz="2400" kern="1200" dirty="0"/>
        </a:p>
      </dsp:txBody>
      <dsp:txXfrm rot="10800000">
        <a:off x="1183400" y="1003"/>
        <a:ext cx="9536842" cy="713478"/>
      </dsp:txXfrm>
    </dsp:sp>
    <dsp:sp modelId="{182EF82C-7861-431B-8D7B-0169779ED83C}">
      <dsp:nvSpPr>
        <dsp:cNvPr id="0" name=""/>
        <dsp:cNvSpPr/>
      </dsp:nvSpPr>
      <dsp:spPr>
        <a:xfrm>
          <a:off x="703695" y="0"/>
          <a:ext cx="713478" cy="7134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88963D-D1AC-406C-A0E1-C2DABD831551}">
      <dsp:nvSpPr>
        <dsp:cNvPr id="0" name=""/>
        <dsp:cNvSpPr/>
      </dsp:nvSpPr>
      <dsp:spPr>
        <a:xfrm rot="10800000">
          <a:off x="1005031" y="912545"/>
          <a:ext cx="9715211" cy="713478"/>
        </a:xfrm>
        <a:prstGeom prst="homePlat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6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Monitoring odpadového hospodářství (OH)</a:t>
          </a:r>
          <a:endParaRPr lang="en-US" sz="2000" kern="1200" dirty="0"/>
        </a:p>
      </dsp:txBody>
      <dsp:txXfrm rot="10800000">
        <a:off x="1183400" y="912545"/>
        <a:ext cx="9536842" cy="713478"/>
      </dsp:txXfrm>
    </dsp:sp>
    <dsp:sp modelId="{E6079737-CCBD-4247-B81E-B1ED4BDAA025}">
      <dsp:nvSpPr>
        <dsp:cNvPr id="0" name=""/>
        <dsp:cNvSpPr/>
      </dsp:nvSpPr>
      <dsp:spPr>
        <a:xfrm>
          <a:off x="703695" y="872483"/>
          <a:ext cx="713478" cy="7134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0F1856-6CCC-4337-AF05-E90136162CD9}">
      <dsp:nvSpPr>
        <dsp:cNvPr id="0" name=""/>
        <dsp:cNvSpPr/>
      </dsp:nvSpPr>
      <dsp:spPr>
        <a:xfrm rot="10800000">
          <a:off x="1005031" y="1824086"/>
          <a:ext cx="9715211" cy="713478"/>
        </a:xfrm>
        <a:prstGeom prst="homePlat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6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Vyhodnocení vybraných indikátorů OH – rok 2022</a:t>
          </a:r>
          <a:endParaRPr lang="en-US" sz="2000" kern="1200" dirty="0"/>
        </a:p>
      </dsp:txBody>
      <dsp:txXfrm rot="10800000">
        <a:off x="1183400" y="1824086"/>
        <a:ext cx="9536842" cy="713478"/>
      </dsp:txXfrm>
    </dsp:sp>
    <dsp:sp modelId="{472CADB2-143D-4B0E-9138-CE09B9563899}">
      <dsp:nvSpPr>
        <dsp:cNvPr id="0" name=""/>
        <dsp:cNvSpPr/>
      </dsp:nvSpPr>
      <dsp:spPr>
        <a:xfrm>
          <a:off x="703695" y="1784024"/>
          <a:ext cx="713478" cy="7134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C8A2B1-1663-44F1-9A16-F58DA61359CB}">
      <dsp:nvSpPr>
        <dsp:cNvPr id="0" name=""/>
        <dsp:cNvSpPr/>
      </dsp:nvSpPr>
      <dsp:spPr>
        <a:xfrm rot="10800000">
          <a:off x="1005031" y="2735628"/>
          <a:ext cx="9715211" cy="713478"/>
        </a:xfrm>
        <a:prstGeom prst="homePlat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6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Problematické body u výpočtu indikátorů OH</a:t>
          </a:r>
          <a:endParaRPr lang="en-US" sz="2000" kern="1200" dirty="0"/>
        </a:p>
      </dsp:txBody>
      <dsp:txXfrm rot="10800000">
        <a:off x="1183400" y="2735628"/>
        <a:ext cx="9536842" cy="713478"/>
      </dsp:txXfrm>
    </dsp:sp>
    <dsp:sp modelId="{B76820D9-B47B-4487-8DF9-AD68F3C9AC5C}">
      <dsp:nvSpPr>
        <dsp:cNvPr id="0" name=""/>
        <dsp:cNvSpPr/>
      </dsp:nvSpPr>
      <dsp:spPr>
        <a:xfrm>
          <a:off x="703695" y="2734479"/>
          <a:ext cx="713478" cy="71347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F32B1-8D02-468F-8081-4E507189BDCA}">
      <dsp:nvSpPr>
        <dsp:cNvPr id="0" name=""/>
        <dsp:cNvSpPr/>
      </dsp:nvSpPr>
      <dsp:spPr>
        <a:xfrm rot="10800000">
          <a:off x="1005031" y="3647170"/>
          <a:ext cx="9715211" cy="713478"/>
        </a:xfrm>
        <a:prstGeom prst="homePlat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6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Dílčí výsledky pro sekundární odpady</a:t>
          </a:r>
          <a:endParaRPr lang="en-US" sz="2000" kern="1200" dirty="0"/>
        </a:p>
      </dsp:txBody>
      <dsp:txXfrm rot="10800000">
        <a:off x="1183400" y="3647170"/>
        <a:ext cx="9536842" cy="713478"/>
      </dsp:txXfrm>
    </dsp:sp>
    <dsp:sp modelId="{84CA1F8B-00F0-4787-85E0-15441289C976}">
      <dsp:nvSpPr>
        <dsp:cNvPr id="0" name=""/>
        <dsp:cNvSpPr/>
      </dsp:nvSpPr>
      <dsp:spPr>
        <a:xfrm>
          <a:off x="703695" y="3647170"/>
          <a:ext cx="713478" cy="713478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DF828-E23C-4E84-8EE4-F83FAAE9060B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CF7F8-05D5-4A87-B043-AC7DD2F8C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55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14325" y="5772150"/>
            <a:ext cx="57340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562099"/>
            <a:ext cx="11130534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" y="400267"/>
            <a:ext cx="4327018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7" y="724695"/>
            <a:ext cx="4628160" cy="41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77B98CA-231F-4AF6-B0CC-56713FE81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54" y="6212681"/>
            <a:ext cx="2507690" cy="2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58350" y="365125"/>
            <a:ext cx="2066924" cy="53975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134475" cy="53975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8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 - nadpis blo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504825"/>
            <a:ext cx="11130534" cy="292099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191250" y="5962630"/>
            <a:ext cx="5534025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4906" y="174626"/>
            <a:ext cx="1120369" cy="365125"/>
          </a:xfrm>
        </p:spPr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85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14325" y="5772150"/>
            <a:ext cx="57340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562099"/>
            <a:ext cx="11130534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" y="400267"/>
            <a:ext cx="4327018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7" y="724695"/>
            <a:ext cx="4628160" cy="41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E36E83-314F-4B29-A569-44F3A0F1E9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54" y="6212681"/>
            <a:ext cx="2507690" cy="2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02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6725" y="1458109"/>
            <a:ext cx="55530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458109"/>
            <a:ext cx="55530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72200" y="5962630"/>
            <a:ext cx="5553076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05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901" y="165088"/>
            <a:ext cx="11255374" cy="1235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9901" y="1458108"/>
            <a:ext cx="5527674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9902" y="2395538"/>
            <a:ext cx="5527674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458108"/>
            <a:ext cx="5553075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199" y="2395538"/>
            <a:ext cx="5553075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6172200" y="5962630"/>
            <a:ext cx="5553076" cy="62867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3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11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6" y="457200"/>
            <a:ext cx="4305300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3475" y="457201"/>
            <a:ext cx="6781799" cy="53149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6726" y="2057400"/>
            <a:ext cx="4305300" cy="3714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9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6" y="457200"/>
            <a:ext cx="4305300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972051" y="472281"/>
            <a:ext cx="6753224" cy="531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6726" y="2057401"/>
            <a:ext cx="4305300" cy="3733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3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87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6725" y="1448598"/>
            <a:ext cx="11258550" cy="436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191250" y="5962630"/>
            <a:ext cx="5534025" cy="628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04906" y="174626"/>
            <a:ext cx="11203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4F71"/>
                </a:solidFill>
              </a:defRPr>
            </a:lvl1pPr>
          </a:lstStyle>
          <a:p>
            <a:fld id="{4E750E62-2F50-410A-9DC6-A3C9D0AA17A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56" y="6153410"/>
            <a:ext cx="3632994" cy="3249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6040500"/>
            <a:ext cx="1393649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soh2.mzp.cz/Portal/" TargetMode="External"/><Relationship Id="rId2" Type="http://schemas.openxmlformats.org/officeDocument/2006/relationships/hyperlink" Target="https://www.mzp.cz/cz/indikatory_odpadoveho_hospodarstvi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845209"/>
            <a:ext cx="12192000" cy="1381923"/>
          </a:xfrm>
        </p:spPr>
        <p:txBody>
          <a:bodyPr>
            <a:noAutofit/>
          </a:bodyPr>
          <a:lstStyle/>
          <a:p>
            <a:r>
              <a:rPr lang="cs-CZ" sz="6000" dirty="0"/>
              <a:t>Indikátory </a:t>
            </a:r>
            <a:br>
              <a:rPr lang="cs-CZ" sz="6000" dirty="0"/>
            </a:br>
            <a:r>
              <a:rPr lang="cs-CZ" sz="6000" dirty="0"/>
              <a:t>odpadového hospodářství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29000"/>
            <a:ext cx="11130534" cy="2392511"/>
          </a:xfrm>
        </p:spPr>
        <p:txBody>
          <a:bodyPr>
            <a:normAutofit fontScale="92500" lnSpcReduction="10000"/>
          </a:bodyPr>
          <a:lstStyle/>
          <a:p>
            <a:endParaRPr lang="cs-CZ" sz="700" b="1" dirty="0"/>
          </a:p>
          <a:p>
            <a:pPr>
              <a:lnSpc>
                <a:spcPct val="160000"/>
              </a:lnSpc>
            </a:pPr>
            <a:r>
              <a:rPr lang="cs-CZ" sz="4300" b="1" dirty="0"/>
              <a:t>Radovan Šomplák</a:t>
            </a:r>
          </a:p>
          <a:p>
            <a:endParaRPr lang="cs-CZ" sz="1000" b="1" dirty="0"/>
          </a:p>
          <a:p>
            <a:r>
              <a:rPr lang="cs-CZ" sz="2800" b="1" dirty="0"/>
              <a:t>Odpadové fórum</a:t>
            </a:r>
          </a:p>
          <a:p>
            <a:r>
              <a:rPr lang="cs-CZ" sz="2800" dirty="0"/>
              <a:t>13.11.2024</a:t>
            </a:r>
          </a:p>
          <a:p>
            <a:endParaRPr lang="cs-CZ" sz="7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9D23A25-4F91-4E0B-9E76-C4350BF03B80}"/>
              </a:ext>
            </a:extLst>
          </p:cNvPr>
          <p:cNvSpPr/>
          <p:nvPr/>
        </p:nvSpPr>
        <p:spPr>
          <a:xfrm>
            <a:off x="8247647" y="5249312"/>
            <a:ext cx="3561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/>
              <a:t>Pokročilé metody operačního výzkumu pro optimální rozhodování v odpadovém hospodářství</a:t>
            </a:r>
          </a:p>
          <a:p>
            <a:pPr algn="ctr"/>
            <a:r>
              <a:rPr lang="cs-CZ" sz="1400" dirty="0">
                <a:solidFill>
                  <a:srgbClr val="374151"/>
                </a:solidFill>
                <a:latin typeface="Söhne"/>
              </a:rPr>
              <a:t>Projekt č. 22-11867S</a:t>
            </a:r>
            <a:endParaRPr lang="cs-CZ" sz="1400" dirty="0"/>
          </a:p>
        </p:txBody>
      </p:sp>
      <p:pic>
        <p:nvPicPr>
          <p:cNvPr id="1028" name="Picture 4" descr="Grantová agentura České republiky - YouTube">
            <a:extLst>
              <a:ext uri="{FF2B5EF4-FFF2-40B4-BE49-F238E27FC236}">
                <a16:creationId xmlns:a16="http://schemas.microsoft.com/office/drawing/2014/main" id="{F753815E-4342-48FB-BF67-BD2F97D2D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5" b="31141"/>
          <a:stretch/>
        </p:blipFill>
        <p:spPr bwMode="auto">
          <a:xfrm>
            <a:off x="530733" y="5214660"/>
            <a:ext cx="2784453" cy="10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3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délník 61">
            <a:extLst>
              <a:ext uri="{FF2B5EF4-FFF2-40B4-BE49-F238E27FC236}">
                <a16:creationId xmlns:a16="http://schemas.microsoft.com/office/drawing/2014/main" id="{7596C3FA-2C60-40C2-A351-6E4D2B919691}"/>
              </a:ext>
            </a:extLst>
          </p:cNvPr>
          <p:cNvSpPr/>
          <p:nvPr/>
        </p:nvSpPr>
        <p:spPr>
          <a:xfrm>
            <a:off x="0" y="2176177"/>
            <a:ext cx="3158715" cy="3712146"/>
          </a:xfrm>
          <a:prstGeom prst="rect">
            <a:avLst/>
          </a:prstGeom>
          <a:solidFill>
            <a:srgbClr val="FF0000">
              <a:alpha val="3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0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 dirty="0"/>
              <a:t>Úprava odpadu a jeho zpětný tok: BN40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164518D-1089-41C9-8DC4-7D9B905B0736}"/>
              </a:ext>
            </a:extLst>
          </p:cNvPr>
          <p:cNvSpPr/>
          <p:nvPr/>
        </p:nvSpPr>
        <p:spPr>
          <a:xfrm>
            <a:off x="2300761" y="969677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Produkce</a:t>
            </a:r>
          </a:p>
          <a:p>
            <a:pPr algn="ctr"/>
            <a:r>
              <a:rPr lang="cs-CZ" b="1" dirty="0"/>
              <a:t>(A00)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D45EB14-9DCE-4CA4-B7FD-C644F6EBBCD9}"/>
              </a:ext>
            </a:extLst>
          </p:cNvPr>
          <p:cNvSpPr/>
          <p:nvPr/>
        </p:nvSpPr>
        <p:spPr>
          <a:xfrm>
            <a:off x="2300763" y="3976896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Úprava</a:t>
            </a:r>
          </a:p>
          <a:p>
            <a:pPr algn="ctr"/>
            <a:r>
              <a:rPr lang="cs-CZ" b="1" dirty="0"/>
              <a:t>(XR12)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6A9F835-8747-4738-B0F1-C6333013DF4F}"/>
              </a:ext>
            </a:extLst>
          </p:cNvPr>
          <p:cNvSpPr/>
          <p:nvPr/>
        </p:nvSpPr>
        <p:spPr>
          <a:xfrm>
            <a:off x="350061" y="4902610"/>
            <a:ext cx="2767853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Stejné katalogové číslo</a:t>
            </a:r>
          </a:p>
          <a:p>
            <a:pPr algn="ctr"/>
            <a:r>
              <a:rPr lang="cs-CZ" b="1" dirty="0"/>
              <a:t>(BN40)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C7C7E63-331B-4674-907D-891FE77CA808}"/>
              </a:ext>
            </a:extLst>
          </p:cNvPr>
          <p:cNvSpPr/>
          <p:nvPr/>
        </p:nvSpPr>
        <p:spPr>
          <a:xfrm>
            <a:off x="3196111" y="4902611"/>
            <a:ext cx="2767853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Jiné katalogové číslo</a:t>
            </a:r>
          </a:p>
          <a:p>
            <a:pPr algn="ctr"/>
            <a:r>
              <a:rPr lang="cs-CZ" b="1" dirty="0"/>
              <a:t>(A00)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48E8937-BF29-409C-85B8-A1AA2829DA34}"/>
              </a:ext>
            </a:extLst>
          </p:cNvPr>
          <p:cNvSpPr/>
          <p:nvPr/>
        </p:nvSpPr>
        <p:spPr>
          <a:xfrm>
            <a:off x="2300761" y="2469179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Nakládání</a:t>
            </a:r>
          </a:p>
        </p:txBody>
      </p:sp>
      <p:cxnSp>
        <p:nvCxnSpPr>
          <p:cNvPr id="14" name="Spojnice: pravoúhlá 13">
            <a:extLst>
              <a:ext uri="{FF2B5EF4-FFF2-40B4-BE49-F238E27FC236}">
                <a16:creationId xmlns:a16="http://schemas.microsoft.com/office/drawing/2014/main" id="{7C6AA819-0870-4F4F-8F4D-8D94D7CD2C6A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 rot="10800000" flipH="1">
            <a:off x="350061" y="2845698"/>
            <a:ext cx="1950700" cy="2433431"/>
          </a:xfrm>
          <a:prstGeom prst="bentConnector3">
            <a:avLst>
              <a:gd name="adj1" fmla="val -11719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pojnice: pravoúhlá 16">
            <a:extLst>
              <a:ext uri="{FF2B5EF4-FFF2-40B4-BE49-F238E27FC236}">
                <a16:creationId xmlns:a16="http://schemas.microsoft.com/office/drawing/2014/main" id="{F90A644A-9C34-4B1C-883C-3C2F8590CF9A}"/>
              </a:ext>
            </a:extLst>
          </p:cNvPr>
          <p:cNvCxnSpPr>
            <a:cxnSpLocks/>
            <a:stCxn id="9" idx="1"/>
            <a:endCxn id="10" idx="0"/>
          </p:cNvCxnSpPr>
          <p:nvPr/>
        </p:nvCxnSpPr>
        <p:spPr>
          <a:xfrm rot="10800000" flipV="1">
            <a:off x="1733989" y="4353414"/>
            <a:ext cx="566775" cy="549196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pojnice: pravoúhlá 19">
            <a:extLst>
              <a:ext uri="{FF2B5EF4-FFF2-40B4-BE49-F238E27FC236}">
                <a16:creationId xmlns:a16="http://schemas.microsoft.com/office/drawing/2014/main" id="{650271B7-9529-4250-9CAC-F531351388B1}"/>
              </a:ext>
            </a:extLst>
          </p:cNvPr>
          <p:cNvCxnSpPr>
            <a:cxnSpLocks/>
            <a:stCxn id="9" idx="3"/>
            <a:endCxn id="12" idx="0"/>
          </p:cNvCxnSpPr>
          <p:nvPr/>
        </p:nvCxnSpPr>
        <p:spPr>
          <a:xfrm>
            <a:off x="4062328" y="4353414"/>
            <a:ext cx="517710" cy="549197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04062699-0B64-4945-A484-31346EAEBF65}"/>
              </a:ext>
            </a:extLst>
          </p:cNvPr>
          <p:cNvCxnSpPr>
            <a:stCxn id="13" idx="2"/>
            <a:endCxn id="9" idx="0"/>
          </p:cNvCxnSpPr>
          <p:nvPr/>
        </p:nvCxnSpPr>
        <p:spPr>
          <a:xfrm>
            <a:off x="3181544" y="3222214"/>
            <a:ext cx="2" cy="7546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142F3352-085D-45B1-87EA-74E248796854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>
            <a:off x="3181544" y="1722712"/>
            <a:ext cx="0" cy="7464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>
            <a:extLst>
              <a:ext uri="{FF2B5EF4-FFF2-40B4-BE49-F238E27FC236}">
                <a16:creationId xmlns:a16="http://schemas.microsoft.com/office/drawing/2014/main" id="{E00DF61A-789F-41B9-9D55-3A2F70FCF19B}"/>
              </a:ext>
            </a:extLst>
          </p:cNvPr>
          <p:cNvSpPr/>
          <p:nvPr/>
        </p:nvSpPr>
        <p:spPr>
          <a:xfrm>
            <a:off x="4920286" y="2469178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Zpracování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7D34C5F2-732B-42FE-BC44-6AE354D4402A}"/>
              </a:ext>
            </a:extLst>
          </p:cNvPr>
          <p:cNvCxnSpPr>
            <a:cxnSpLocks/>
            <a:stCxn id="13" idx="3"/>
            <a:endCxn id="31" idx="1"/>
          </p:cNvCxnSpPr>
          <p:nvPr/>
        </p:nvCxnSpPr>
        <p:spPr>
          <a:xfrm flipV="1">
            <a:off x="4062326" y="2845696"/>
            <a:ext cx="857960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>
            <a:extLst>
              <a:ext uri="{FF2B5EF4-FFF2-40B4-BE49-F238E27FC236}">
                <a16:creationId xmlns:a16="http://schemas.microsoft.com/office/drawing/2014/main" id="{FF88D69B-305B-4265-8CC4-8B0A2A597748}"/>
              </a:ext>
            </a:extLst>
          </p:cNvPr>
          <p:cNvSpPr/>
          <p:nvPr/>
        </p:nvSpPr>
        <p:spPr>
          <a:xfrm>
            <a:off x="6805115" y="3514071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Indikátory</a:t>
            </a:r>
          </a:p>
        </p:txBody>
      </p:sp>
      <p:cxnSp>
        <p:nvCxnSpPr>
          <p:cNvPr id="45" name="Spojnice: pravoúhlá 44">
            <a:extLst>
              <a:ext uri="{FF2B5EF4-FFF2-40B4-BE49-F238E27FC236}">
                <a16:creationId xmlns:a16="http://schemas.microsoft.com/office/drawing/2014/main" id="{02EB7668-E910-42FA-BE89-FA7F8C6A0EEE}"/>
              </a:ext>
            </a:extLst>
          </p:cNvPr>
          <p:cNvCxnSpPr>
            <a:cxnSpLocks/>
            <a:stCxn id="31" idx="3"/>
            <a:endCxn id="40" idx="0"/>
          </p:cNvCxnSpPr>
          <p:nvPr/>
        </p:nvCxnSpPr>
        <p:spPr>
          <a:xfrm>
            <a:off x="6681851" y="2845696"/>
            <a:ext cx="1004047" cy="668375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délník 50">
            <a:extLst>
              <a:ext uri="{FF2B5EF4-FFF2-40B4-BE49-F238E27FC236}">
                <a16:creationId xmlns:a16="http://schemas.microsoft.com/office/drawing/2014/main" id="{97BC5286-F68E-4337-8E1F-B9FC4164F2CA}"/>
              </a:ext>
            </a:extLst>
          </p:cNvPr>
          <p:cNvSpPr/>
          <p:nvPr/>
        </p:nvSpPr>
        <p:spPr>
          <a:xfrm>
            <a:off x="6805115" y="4902612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Zpracování</a:t>
            </a: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3B9F88C0-EB11-47C8-A5DE-FFECD0330392}"/>
              </a:ext>
            </a:extLst>
          </p:cNvPr>
          <p:cNvCxnSpPr>
            <a:cxnSpLocks/>
            <a:stCxn id="12" idx="3"/>
            <a:endCxn id="51" idx="1"/>
          </p:cNvCxnSpPr>
          <p:nvPr/>
        </p:nvCxnSpPr>
        <p:spPr>
          <a:xfrm>
            <a:off x="5963964" y="5279129"/>
            <a:ext cx="84115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9ADC2E54-8FD6-4115-ACBD-DBAD5B8D3D57}"/>
              </a:ext>
            </a:extLst>
          </p:cNvPr>
          <p:cNvCxnSpPr>
            <a:cxnSpLocks/>
            <a:stCxn id="51" idx="0"/>
            <a:endCxn id="40" idx="2"/>
          </p:cNvCxnSpPr>
          <p:nvPr/>
        </p:nvCxnSpPr>
        <p:spPr>
          <a:xfrm flipV="1">
            <a:off x="7685898" y="4267106"/>
            <a:ext cx="0" cy="6355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ástupný symbol pro obsah 8">
            <a:extLst>
              <a:ext uri="{FF2B5EF4-FFF2-40B4-BE49-F238E27FC236}">
                <a16:creationId xmlns:a16="http://schemas.microsoft.com/office/drawing/2014/main" id="{6082BF7B-3B27-4C4C-8237-0691FC029087}"/>
              </a:ext>
            </a:extLst>
          </p:cNvPr>
          <p:cNvSpPr txBox="1">
            <a:spLocks/>
          </p:cNvSpPr>
          <p:nvPr/>
        </p:nvSpPr>
        <p:spPr>
          <a:xfrm>
            <a:off x="8226437" y="1088531"/>
            <a:ext cx="4000861" cy="5094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Očištění úpravy o BN40</a:t>
            </a:r>
          </a:p>
          <a:p>
            <a:pPr marL="538163" lvl="1"/>
            <a:r>
              <a:rPr lang="cs-CZ" sz="2000" dirty="0"/>
              <a:t>BN40 = kladný záznam = vznik odpadu</a:t>
            </a:r>
          </a:p>
          <a:p>
            <a:pPr marL="538163" lvl="1"/>
            <a:r>
              <a:rPr lang="cs-CZ" sz="2000" dirty="0"/>
              <a:t>Odpad je sice upraven, ale je stále pod stejným katalogovým číslem</a:t>
            </a:r>
          </a:p>
          <a:p>
            <a:pPr marL="538163" lvl="1"/>
            <a:r>
              <a:rPr lang="cs-CZ" sz="2000" dirty="0"/>
              <a:t>Nutné zamezit navyšování množství odpadu v systému</a:t>
            </a:r>
          </a:p>
          <a:p>
            <a:pPr marL="538163" lvl="1"/>
            <a:r>
              <a:rPr lang="cs-CZ" sz="2000" b="1" dirty="0"/>
              <a:t>Předpoklad: </a:t>
            </a:r>
            <a:r>
              <a:rPr lang="cs-CZ" sz="2000" dirty="0"/>
              <a:t>S odpadem nebyla provedena žádná operace</a:t>
            </a:r>
          </a:p>
          <a:p>
            <a:pPr marL="538163" lvl="1"/>
            <a:r>
              <a:rPr lang="cs-CZ" sz="2000" b="1" dirty="0"/>
              <a:t>Snížení evidované úpravy o množství BN40</a:t>
            </a:r>
            <a:endParaRPr lang="cs-CZ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6449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E98C9-A5AB-425A-AEE1-41890AAD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Ztráty po úpravě a identifikace primárního odpadu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8575B1-2FCA-4781-A4F0-CAA30544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6" y="1144555"/>
            <a:ext cx="5461324" cy="2284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Ztráty po úpravě odpad</a:t>
            </a:r>
          </a:p>
          <a:p>
            <a:pPr lvl="1"/>
            <a:r>
              <a:rPr lang="cs-CZ" sz="2000" dirty="0"/>
              <a:t>Subjekt eviduje úpravu odpadu (třídění), ale nevzniká (neeviduje) sekundární odpad</a:t>
            </a:r>
          </a:p>
          <a:p>
            <a:pPr lvl="1"/>
            <a:r>
              <a:rPr lang="cs-CZ" sz="2000" dirty="0"/>
              <a:t>Chyba, opuštění systému odpadů, popř. vznik produktu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E88144-2829-4BD8-852D-05B0335C2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9" t="7870" r="2875" b="5090"/>
          <a:stretch/>
        </p:blipFill>
        <p:spPr>
          <a:xfrm>
            <a:off x="0" y="3381837"/>
            <a:ext cx="6905296" cy="273282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DA91A1F-0167-4726-9E32-49BAC4DEA404}"/>
              </a:ext>
            </a:extLst>
          </p:cNvPr>
          <p:cNvSpPr/>
          <p:nvPr/>
        </p:nvSpPr>
        <p:spPr>
          <a:xfrm>
            <a:off x="6976636" y="2877101"/>
            <a:ext cx="5112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cs-CZ" sz="20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Identifikované podíly primární produkce:</a:t>
            </a:r>
          </a:p>
          <a:p>
            <a:pPr lvl="0" algn="ctr">
              <a:spcAft>
                <a:spcPts val="0"/>
              </a:spcAft>
            </a:pPr>
            <a:endParaRPr lang="cs-CZ" sz="20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F1E35E98-973C-4A78-B4AA-752A2B05C4B9}"/>
              </a:ext>
            </a:extLst>
          </p:cNvPr>
          <p:cNvGraphicFramePr>
            <a:graphicFrameLocks noGrp="1"/>
          </p:cNvGraphicFramePr>
          <p:nvPr/>
        </p:nvGraphicFramePr>
        <p:xfrm>
          <a:off x="6940966" y="3301253"/>
          <a:ext cx="5112297" cy="3357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935">
                  <a:extLst>
                    <a:ext uri="{9D8B030D-6E8A-4147-A177-3AD203B41FA5}">
                      <a16:colId xmlns:a16="http://schemas.microsoft.com/office/drawing/2014/main" val="4078654509"/>
                    </a:ext>
                  </a:extLst>
                </a:gridCol>
                <a:gridCol w="2327175">
                  <a:extLst>
                    <a:ext uri="{9D8B030D-6E8A-4147-A177-3AD203B41FA5}">
                      <a16:colId xmlns:a16="http://schemas.microsoft.com/office/drawing/2014/main" val="3141834404"/>
                    </a:ext>
                  </a:extLst>
                </a:gridCol>
                <a:gridCol w="860187">
                  <a:extLst>
                    <a:ext uri="{9D8B030D-6E8A-4147-A177-3AD203B41FA5}">
                      <a16:colId xmlns:a16="http://schemas.microsoft.com/office/drawing/2014/main" val="2826604946"/>
                    </a:ext>
                  </a:extLst>
                </a:gridCol>
              </a:tblGrid>
              <a:tr h="431891">
                <a:tc>
                  <a:txBody>
                    <a:bodyPr/>
                    <a:lstStyle/>
                    <a:p>
                      <a:r>
                        <a:rPr lang="cs-CZ" dirty="0"/>
                        <a:t>Název odpadu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Katalogové číslo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Podíl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7452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dirty="0"/>
                        <a:t>Železné kovy </a:t>
                      </a:r>
                      <a:r>
                        <a:rPr lang="cs-CZ" sz="1050" dirty="0"/>
                        <a:t>(</a:t>
                      </a:r>
                      <a:r>
                        <a:rPr lang="cs-CZ" sz="1050" dirty="0" err="1"/>
                        <a:t>ost</a:t>
                      </a:r>
                      <a:r>
                        <a:rPr lang="cs-CZ" sz="1050" dirty="0"/>
                        <a:t>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16 01 17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087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dirty="0"/>
                        <a:t>Kaly </a:t>
                      </a:r>
                      <a:r>
                        <a:rPr lang="cs-CZ" sz="1000" dirty="0"/>
                        <a:t>(</a:t>
                      </a:r>
                      <a:r>
                        <a:rPr lang="cs-CZ" sz="1000" dirty="0" err="1"/>
                        <a:t>Fyz</a:t>
                      </a:r>
                      <a:r>
                        <a:rPr lang="cs-CZ" sz="1000" dirty="0"/>
                        <a:t>. </a:t>
                      </a:r>
                      <a:r>
                        <a:rPr lang="cs-CZ" sz="1000" dirty="0" err="1"/>
                        <a:t>Chem</a:t>
                      </a:r>
                      <a:r>
                        <a:rPr lang="cs-CZ" sz="1000" dirty="0"/>
                        <a:t>. </a:t>
                      </a:r>
                      <a:r>
                        <a:rPr lang="cs-CZ" sz="1000" dirty="0" err="1"/>
                        <a:t>Zprac</a:t>
                      </a:r>
                      <a:r>
                        <a:rPr lang="cs-CZ" sz="1000" dirty="0"/>
                        <a:t>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19 02 05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9741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dirty="0"/>
                        <a:t>Papír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19 12 01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1248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dirty="0"/>
                        <a:t>Železné kovy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19 12 02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8935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dirty="0"/>
                        <a:t>Neželezné kovy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19 12 03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1581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dirty="0"/>
                        <a:t>Plasty a kaučuk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19 12 04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6694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dirty="0"/>
                        <a:t>TAP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19 12 10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0401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cs-CZ" dirty="0"/>
                        <a:t>Výmět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19 12 12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311923"/>
                  </a:ext>
                </a:extLst>
              </a:tr>
            </a:tbl>
          </a:graphicData>
        </a:graphic>
      </p:graphicFrame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38179F9-9C51-485B-8D28-EA509C6B6E3A}"/>
              </a:ext>
            </a:extLst>
          </p:cNvPr>
          <p:cNvSpPr txBox="1">
            <a:spLocks/>
          </p:cNvSpPr>
          <p:nvPr/>
        </p:nvSpPr>
        <p:spPr>
          <a:xfrm>
            <a:off x="5928050" y="1097392"/>
            <a:ext cx="6263950" cy="2284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/>
              <a:t>Primární odpad v sekundární produkci</a:t>
            </a:r>
          </a:p>
          <a:p>
            <a:pPr lvl="1"/>
            <a:r>
              <a:rPr lang="cs-CZ" sz="2000" dirty="0"/>
              <a:t>Subjekt eviduje produkci sekundárního odpadu, ale nikoliv úpravu</a:t>
            </a:r>
          </a:p>
          <a:p>
            <a:pPr lvl="1"/>
            <a:r>
              <a:rPr lang="cs-CZ" sz="2000" dirty="0"/>
              <a:t>Chyba, odpad nemohl vzniknout z jiného odpadu a jedná se nový (primární)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9E45407-803D-4954-A432-3428040A1628}"/>
              </a:ext>
            </a:extLst>
          </p:cNvPr>
          <p:cNvCxnSpPr>
            <a:cxnSpLocks/>
          </p:cNvCxnSpPr>
          <p:nvPr/>
        </p:nvCxnSpPr>
        <p:spPr>
          <a:xfrm>
            <a:off x="660400" y="1595120"/>
            <a:ext cx="314960" cy="2357120"/>
          </a:xfrm>
          <a:prstGeom prst="straightConnector1">
            <a:avLst/>
          </a:prstGeom>
          <a:ln w="1206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08BB5A39-1512-79A6-6F4E-5231DB0FC496}"/>
              </a:ext>
            </a:extLst>
          </p:cNvPr>
          <p:cNvSpPr txBox="1"/>
          <p:nvPr/>
        </p:nvSpPr>
        <p:spPr>
          <a:xfrm>
            <a:off x="1687190" y="3116587"/>
            <a:ext cx="470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Textilní odpad (kat. č. 20 01 10 a 20 01 11)</a:t>
            </a:r>
          </a:p>
        </p:txBody>
      </p:sp>
    </p:spTree>
    <p:extLst>
      <p:ext uri="{BB962C8B-B14F-4D97-AF65-F5344CB8AC3E}">
        <p14:creationId xmlns:p14="http://schemas.microsoft.com/office/powerpoint/2010/main" val="151892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82205-0BD3-4BDE-4B79-B2A430F3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4866"/>
            <a:ext cx="12192000" cy="2637452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Dílčí výsledky pro sekundární odpady</a:t>
            </a:r>
            <a:br>
              <a:rPr lang="cs-CZ" sz="4800" dirty="0"/>
            </a:br>
            <a:r>
              <a:rPr lang="cs-CZ" sz="4800" dirty="0"/>
              <a:t>(vstupy a výstupy z </a:t>
            </a:r>
            <a:r>
              <a:rPr lang="cs-CZ" sz="4800" dirty="0" err="1"/>
              <a:t>dotřiďovacích</a:t>
            </a:r>
            <a:r>
              <a:rPr lang="cs-CZ" sz="4800" dirty="0"/>
              <a:t> linek)</a:t>
            </a:r>
            <a:br>
              <a:rPr lang="cs-CZ" sz="48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198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8F98290-6D16-4CD1-9C11-A130C4E2FA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49" y="418707"/>
            <a:ext cx="7865644" cy="5635427"/>
          </a:xfrm>
          <a:prstGeom prst="rect">
            <a:avLst/>
          </a:prstGeom>
        </p:spPr>
      </p:pic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453056A7-1F15-4D04-93E8-BFC528069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54" y="1233237"/>
            <a:ext cx="4107252" cy="4728410"/>
          </a:xfrm>
        </p:spPr>
        <p:txBody>
          <a:bodyPr>
            <a:normAutofit/>
          </a:bodyPr>
          <a:lstStyle/>
          <a:p>
            <a:pPr lvl="0"/>
            <a:r>
              <a:rPr lang="cs-CZ" sz="2400" dirty="0"/>
              <a:t>03 03 08 = papír pocházející ze zpracování dřeva, nábytku a papíru</a:t>
            </a:r>
          </a:p>
          <a:p>
            <a:pPr lvl="0"/>
            <a:r>
              <a:rPr lang="cs-CZ" sz="2400" dirty="0"/>
              <a:t>15 01 01 = obalový papír</a:t>
            </a:r>
          </a:p>
          <a:p>
            <a:pPr lvl="0"/>
            <a:r>
              <a:rPr lang="cs-CZ" sz="2400" dirty="0"/>
              <a:t>20 01 01 = komunální papír a lepenka</a:t>
            </a:r>
          </a:p>
          <a:p>
            <a:pPr lvl="0"/>
            <a:endParaRPr lang="cs-CZ" sz="20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3238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8F98290-6D16-4CD1-9C11-A130C4E2FA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86" y="418707"/>
            <a:ext cx="7861769" cy="5635427"/>
          </a:xfrm>
          <a:prstGeom prst="rect">
            <a:avLst/>
          </a:prstGeom>
        </p:spPr>
      </p:pic>
      <p:sp>
        <p:nvSpPr>
          <p:cNvPr id="7" name="Zástupný symbol pro obsah 8">
            <a:extLst>
              <a:ext uri="{FF2B5EF4-FFF2-40B4-BE49-F238E27FC236}">
                <a16:creationId xmlns:a16="http://schemas.microsoft.com/office/drawing/2014/main" id="{BE1ACA4A-0558-4E85-8B31-80D5D0F43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30" y="896353"/>
            <a:ext cx="4107252" cy="5542940"/>
          </a:xfrm>
        </p:spPr>
        <p:txBody>
          <a:bodyPr>
            <a:normAutofit/>
          </a:bodyPr>
          <a:lstStyle/>
          <a:p>
            <a:pPr lvl="0"/>
            <a:r>
              <a:rPr lang="cs-CZ" sz="2000" dirty="0"/>
              <a:t>07 02 13 = plasty z výroby a zpracování plastů, kaučuku, vláken</a:t>
            </a:r>
          </a:p>
          <a:p>
            <a:pPr lvl="0"/>
            <a:r>
              <a:rPr lang="cs-CZ" sz="2000" dirty="0"/>
              <a:t>15 01 02 = obalový plast</a:t>
            </a:r>
          </a:p>
          <a:p>
            <a:pPr lvl="0"/>
            <a:r>
              <a:rPr lang="cs-CZ" sz="2000" dirty="0"/>
              <a:t>16 01 03 = pneumatiky</a:t>
            </a:r>
          </a:p>
          <a:p>
            <a:pPr lvl="0"/>
            <a:r>
              <a:rPr lang="cs-CZ" sz="2000" dirty="0"/>
              <a:t>16 02 16 = ostatní odpady z elektroniky</a:t>
            </a:r>
          </a:p>
          <a:p>
            <a:pPr lvl="0"/>
            <a:r>
              <a:rPr lang="cs-CZ" sz="2000" dirty="0"/>
              <a:t>19 12 12 = výměty z dotřídění</a:t>
            </a:r>
          </a:p>
          <a:p>
            <a:pPr lvl="0"/>
            <a:r>
              <a:rPr lang="cs-CZ" sz="2000" dirty="0"/>
              <a:t>20 01 23 = zařízení obsahující </a:t>
            </a:r>
            <a:r>
              <a:rPr lang="cs-CZ" sz="2000" dirty="0" err="1"/>
              <a:t>chlorofluorouhlovodíky</a:t>
            </a:r>
            <a:endParaRPr lang="cs-CZ" sz="2000" dirty="0"/>
          </a:p>
          <a:p>
            <a:pPr lvl="0"/>
            <a:r>
              <a:rPr lang="cs-CZ" sz="2000" dirty="0"/>
              <a:t>20 01 36 = elektronika</a:t>
            </a:r>
          </a:p>
          <a:p>
            <a:pPr lvl="0"/>
            <a:r>
              <a:rPr lang="cs-CZ" sz="2000" dirty="0"/>
              <a:t>20 01 39 = komunální plasty</a:t>
            </a:r>
          </a:p>
          <a:p>
            <a:pPr lvl="0"/>
            <a:endParaRPr lang="cs-CZ" sz="20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2828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8F98290-6D16-4CD1-9C11-A130C4E2FA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94" y="449536"/>
            <a:ext cx="7775753" cy="5573769"/>
          </a:xfrm>
          <a:prstGeom prst="rect">
            <a:avLst/>
          </a:prstGeom>
        </p:spPr>
      </p:pic>
      <p:sp>
        <p:nvSpPr>
          <p:cNvPr id="6" name="Zástupný symbol pro obsah 8">
            <a:extLst>
              <a:ext uri="{FF2B5EF4-FFF2-40B4-BE49-F238E27FC236}">
                <a16:creationId xmlns:a16="http://schemas.microsoft.com/office/drawing/2014/main" id="{86DDAD1C-3D2B-4051-BDD3-D92F3F3A3099}"/>
              </a:ext>
            </a:extLst>
          </p:cNvPr>
          <p:cNvSpPr txBox="1">
            <a:spLocks/>
          </p:cNvSpPr>
          <p:nvPr/>
        </p:nvSpPr>
        <p:spPr>
          <a:xfrm>
            <a:off x="94130" y="896353"/>
            <a:ext cx="4107252" cy="5542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15 01 06 = směsné obaly</a:t>
            </a:r>
          </a:p>
          <a:p>
            <a:r>
              <a:rPr lang="cs-CZ" sz="2000" dirty="0"/>
              <a:t>17 04 05 = železo a ocel</a:t>
            </a:r>
          </a:p>
          <a:p>
            <a:r>
              <a:rPr lang="cs-CZ" sz="2000" dirty="0"/>
              <a:t>19 08 05 = kaly</a:t>
            </a:r>
          </a:p>
          <a:p>
            <a:r>
              <a:rPr lang="cs-CZ" sz="2000" dirty="0"/>
              <a:t>19 12 04 = plasty a kaučuk</a:t>
            </a:r>
          </a:p>
          <a:p>
            <a:r>
              <a:rPr lang="cs-CZ" sz="2000" dirty="0"/>
              <a:t>20 01 36 = výměty z dotřídění</a:t>
            </a:r>
          </a:p>
          <a:p>
            <a:r>
              <a:rPr lang="cs-CZ" sz="2000" dirty="0"/>
              <a:t>20 01 39 = komunální odpady</a:t>
            </a:r>
          </a:p>
          <a:p>
            <a:r>
              <a:rPr lang="cs-CZ" sz="2000" dirty="0"/>
              <a:t>20 02 01 = bioodpad</a:t>
            </a:r>
          </a:p>
          <a:p>
            <a:r>
              <a:rPr lang="cs-CZ" sz="2000" dirty="0"/>
              <a:t>20 03 07 = objemný odpad</a:t>
            </a:r>
          </a:p>
          <a:p>
            <a:endParaRPr lang="cs-CZ" sz="20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9893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8F98290-6D16-4CD1-9C11-A130C4E2FA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86" y="449536"/>
            <a:ext cx="7861769" cy="5573769"/>
          </a:xfrm>
          <a:prstGeom prst="rect">
            <a:avLst/>
          </a:prstGeom>
        </p:spPr>
      </p:pic>
      <p:sp>
        <p:nvSpPr>
          <p:cNvPr id="6" name="Zástupný symbol pro obsah 8">
            <a:extLst>
              <a:ext uri="{FF2B5EF4-FFF2-40B4-BE49-F238E27FC236}">
                <a16:creationId xmlns:a16="http://schemas.microsoft.com/office/drawing/2014/main" id="{F70477E5-DF86-48B6-84B3-687890C38EB6}"/>
              </a:ext>
            </a:extLst>
          </p:cNvPr>
          <p:cNvSpPr txBox="1">
            <a:spLocks/>
          </p:cNvSpPr>
          <p:nvPr/>
        </p:nvSpPr>
        <p:spPr>
          <a:xfrm>
            <a:off x="94130" y="896353"/>
            <a:ext cx="4107252" cy="5542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04 02 09 = kompozitní tkaniny</a:t>
            </a:r>
          </a:p>
          <a:p>
            <a:r>
              <a:rPr lang="cs-CZ" sz="2000" dirty="0"/>
              <a:t>04 02 22 = textilní vlákna</a:t>
            </a:r>
          </a:p>
          <a:p>
            <a:r>
              <a:rPr lang="cs-CZ" sz="2000" dirty="0"/>
              <a:t>07 02 13 = plasty z výroby a zpracování plastů, kaučuku, vláken</a:t>
            </a:r>
          </a:p>
          <a:p>
            <a:r>
              <a:rPr lang="cs-CZ" sz="2000" dirty="0"/>
              <a:t>15 01 06 = směsné obaly</a:t>
            </a:r>
          </a:p>
          <a:p>
            <a:r>
              <a:rPr lang="cs-CZ" sz="2000" dirty="0"/>
              <a:t>16 01 03 = pneumatiky</a:t>
            </a:r>
          </a:p>
          <a:p>
            <a:r>
              <a:rPr lang="cs-CZ" sz="2000" dirty="0"/>
              <a:t>19 12 04 = plasty a kaučuk</a:t>
            </a:r>
          </a:p>
          <a:p>
            <a:r>
              <a:rPr lang="cs-CZ" sz="2000" dirty="0"/>
              <a:t>19 12 12 = výměty</a:t>
            </a:r>
          </a:p>
          <a:p>
            <a:r>
              <a:rPr lang="cs-CZ" sz="2000" dirty="0"/>
              <a:t>20 01 39 = komunální plasty</a:t>
            </a:r>
          </a:p>
          <a:p>
            <a:endParaRPr lang="cs-CZ" sz="20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2067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32316FD-E4AF-42AC-BF42-4F706BD6BF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"/>
          <a:stretch/>
        </p:blipFill>
        <p:spPr bwMode="auto">
          <a:xfrm>
            <a:off x="300422" y="647363"/>
            <a:ext cx="11558456" cy="6234913"/>
          </a:xfrm>
          <a:prstGeom prst="rect">
            <a:avLst/>
          </a:prstGeom>
          <a:noFill/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64CA270E-8B57-4521-A96F-4CC631B0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-222530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 dirty="0" err="1"/>
              <a:t>Sankey</a:t>
            </a:r>
            <a:r>
              <a:rPr lang="cs-CZ" dirty="0"/>
              <a:t> diagram mezi vybranými odpady</a:t>
            </a:r>
          </a:p>
        </p:txBody>
      </p:sp>
    </p:spTree>
    <p:extLst>
      <p:ext uri="{BB962C8B-B14F-4D97-AF65-F5344CB8AC3E}">
        <p14:creationId xmlns:p14="http://schemas.microsoft.com/office/powerpoint/2010/main" val="819571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BCFBCA4-02C1-4AE0-B3E4-905083CC5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1CC8D86-5CE7-421D-B45E-2DF10BF1B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733" y="3432177"/>
            <a:ext cx="11130534" cy="2392511"/>
          </a:xfrm>
        </p:spPr>
        <p:txBody>
          <a:bodyPr>
            <a:normAutofit/>
          </a:bodyPr>
          <a:lstStyle/>
          <a:p>
            <a:r>
              <a:rPr lang="cs-CZ" sz="3600" b="1" dirty="0"/>
              <a:t>Radovan </a:t>
            </a:r>
            <a:r>
              <a:rPr lang="cs-CZ" sz="3600" b="1" dirty="0" err="1"/>
              <a:t>Šomplák</a:t>
            </a:r>
            <a:endParaRPr lang="cs-CZ" sz="3600" b="1" dirty="0"/>
          </a:p>
        </p:txBody>
      </p:sp>
      <p:pic>
        <p:nvPicPr>
          <p:cNvPr id="6" name="Picture 4" descr="Grantová agentura České republiky - YouTube">
            <a:extLst>
              <a:ext uri="{FF2B5EF4-FFF2-40B4-BE49-F238E27FC236}">
                <a16:creationId xmlns:a16="http://schemas.microsoft.com/office/drawing/2014/main" id="{71B18494-07C8-40FF-B89B-E9C26F11A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5" b="31141"/>
          <a:stretch/>
        </p:blipFill>
        <p:spPr bwMode="auto">
          <a:xfrm>
            <a:off x="530733" y="5214660"/>
            <a:ext cx="2784453" cy="10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D939313-6600-4F22-B9FE-0327C0C8DF0E}"/>
              </a:ext>
            </a:extLst>
          </p:cNvPr>
          <p:cNvSpPr/>
          <p:nvPr/>
        </p:nvSpPr>
        <p:spPr>
          <a:xfrm>
            <a:off x="8247647" y="5249312"/>
            <a:ext cx="3561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/>
              <a:t>Pokročilé metody operačního výzkumu pro optimální rozhodování v odpadovém hospodářství</a:t>
            </a:r>
          </a:p>
          <a:p>
            <a:pPr algn="ctr"/>
            <a:r>
              <a:rPr lang="cs-CZ" sz="1400" dirty="0">
                <a:solidFill>
                  <a:srgbClr val="374151"/>
                </a:solidFill>
                <a:latin typeface="Söhne"/>
              </a:rPr>
              <a:t>Projekt č. 22-11867S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6982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anchor="ctr">
            <a:normAutofit/>
          </a:bodyPr>
          <a:lstStyle/>
          <a:p>
            <a:r>
              <a:rPr lang="en-US" dirty="0"/>
              <a:t>Obsah</a:t>
            </a:r>
            <a:r>
              <a:rPr lang="cs-CZ" dirty="0"/>
              <a:t> prezentace a motivace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FFDA07C-25EE-4EE0-B07B-EB99CC047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689066"/>
              </p:ext>
            </p:extLst>
          </p:nvPr>
        </p:nvGraphicFramePr>
        <p:xfrm>
          <a:off x="233456" y="1359822"/>
          <a:ext cx="11725275" cy="436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277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44">
            <a:extLst>
              <a:ext uri="{FF2B5EF4-FFF2-40B4-BE49-F238E27FC236}">
                <a16:creationId xmlns:a16="http://schemas.microsoft.com/office/drawing/2014/main" id="{D271F849-F3E3-400B-9012-6A7FF4213F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" b="4305"/>
          <a:stretch>
            <a:fillRect/>
          </a:stretch>
        </p:blipFill>
        <p:spPr bwMode="auto">
          <a:xfrm>
            <a:off x="6428127" y="1844266"/>
            <a:ext cx="5610434" cy="41384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B871155-A8E7-4F2A-B9B7-8C64E9A2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3986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 dirty="0"/>
              <a:t>Cíle a vývoj odpadového hospodářství v EU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9EC9C6-8DDD-47FE-BF6C-ED80DC550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" r="2424"/>
          <a:stretch/>
        </p:blipFill>
        <p:spPr>
          <a:xfrm>
            <a:off x="123985" y="986396"/>
            <a:ext cx="6656523" cy="317312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C3DB10D-05BC-3518-C1F4-51CA8ED79857}"/>
              </a:ext>
            </a:extLst>
          </p:cNvPr>
          <p:cNvSpPr txBox="1"/>
          <p:nvPr/>
        </p:nvSpPr>
        <p:spPr>
          <a:xfrm>
            <a:off x="6194447" y="6061180"/>
            <a:ext cx="56104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Smejkalová V., Šomplák R., </a:t>
            </a:r>
            <a:r>
              <a:rPr lang="cs-CZ" sz="1100" dirty="0" err="1"/>
              <a:t>Pluskal</a:t>
            </a:r>
            <a:r>
              <a:rPr lang="cs-CZ" sz="1100" dirty="0"/>
              <a:t> J., Rybová K. 2022. </a:t>
            </a:r>
            <a:r>
              <a:rPr lang="cs-CZ" sz="1100" dirty="0" err="1"/>
              <a:t>Hierarchical</a:t>
            </a:r>
            <a:r>
              <a:rPr lang="cs-CZ" sz="1100" dirty="0"/>
              <a:t> </a:t>
            </a:r>
            <a:r>
              <a:rPr lang="cs-CZ" sz="1100" dirty="0" err="1"/>
              <a:t>optimisation</a:t>
            </a:r>
            <a:r>
              <a:rPr lang="cs-CZ" sz="1100" dirty="0"/>
              <a:t> model </a:t>
            </a:r>
            <a:r>
              <a:rPr lang="cs-CZ" sz="1100" dirty="0" err="1"/>
              <a:t>for</a:t>
            </a:r>
            <a:r>
              <a:rPr lang="cs-CZ" sz="1100" dirty="0"/>
              <a:t> </a:t>
            </a:r>
            <a:r>
              <a:rPr lang="cs-CZ" sz="1100" dirty="0" err="1"/>
              <a:t>waste</a:t>
            </a:r>
            <a:r>
              <a:rPr lang="cs-CZ" sz="1100" dirty="0"/>
              <a:t> management </a:t>
            </a:r>
            <a:r>
              <a:rPr lang="cs-CZ" sz="1100" dirty="0" err="1"/>
              <a:t>forecasting</a:t>
            </a:r>
            <a:r>
              <a:rPr lang="cs-CZ" sz="1100" dirty="0"/>
              <a:t> in EU, </a:t>
            </a:r>
            <a:r>
              <a:rPr lang="cs-CZ" sz="1100" dirty="0" err="1"/>
              <a:t>Optimization</a:t>
            </a:r>
            <a:r>
              <a:rPr lang="cs-CZ" sz="1100" dirty="0"/>
              <a:t> and </a:t>
            </a:r>
            <a:r>
              <a:rPr lang="cs-CZ" sz="1100" dirty="0" err="1"/>
              <a:t>Engineering</a:t>
            </a:r>
            <a:r>
              <a:rPr lang="cs-CZ" sz="1100" dirty="0"/>
              <a:t>, 23 (4), 2143 - 2175, DOI: 10.1007/s11081-022-09735-2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65A3EB-52CA-1936-2593-CB2F206139E8}"/>
              </a:ext>
            </a:extLst>
          </p:cNvPr>
          <p:cNvSpPr txBox="1"/>
          <p:nvPr/>
        </p:nvSpPr>
        <p:spPr>
          <a:xfrm>
            <a:off x="387119" y="4599317"/>
            <a:ext cx="599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 za Českou republiku v roce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Materiálově využito 40,7 % komunálních odpadů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Skládkováno 45,4 % komunálních odpadů</a:t>
            </a:r>
          </a:p>
        </p:txBody>
      </p:sp>
    </p:spTree>
    <p:extLst>
      <p:ext uri="{BB962C8B-B14F-4D97-AF65-F5344CB8AC3E}">
        <p14:creationId xmlns:p14="http://schemas.microsoft.com/office/powerpoint/2010/main" val="363181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71155-A8E7-4F2A-B9B7-8C64E9A2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 dirty="0"/>
              <a:t>Monitoring odpadového hospodářství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D64BBCB0-CF54-4B8B-9DE3-20556AE25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19" y="1233237"/>
            <a:ext cx="11662474" cy="4728410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Evidence probíhá v rámci Informačního sytému odpadového hospodářství (ISOH) </a:t>
            </a:r>
          </a:p>
          <a:p>
            <a:pPr lvl="0" algn="just"/>
            <a:r>
              <a:rPr lang="cs-CZ" sz="2400" dirty="0"/>
              <a:t>Každoročně se podává hlášení o produkci a nakládání s odpady do ISPOP, povinnost platí pro subjekty produkující více než 100 tun ostatních odpadů a 600 kg nebezpečných odpadů. (</a:t>
            </a:r>
            <a:r>
              <a:rPr lang="cs-CZ" sz="2400" b="1" dirty="0"/>
              <a:t>Dopočítaná databáze ISOH</a:t>
            </a:r>
            <a:r>
              <a:rPr lang="cs-CZ" sz="2400" dirty="0"/>
              <a:t>)</a:t>
            </a:r>
          </a:p>
          <a:p>
            <a:pPr lvl="0" algn="just"/>
            <a:r>
              <a:rPr lang="cs-CZ" dirty="0"/>
              <a:t>Probíhá přepočet produkce a nakládání s kaly na sušinu</a:t>
            </a:r>
            <a:endParaRPr lang="cs-CZ" sz="2400" dirty="0"/>
          </a:p>
          <a:p>
            <a:pPr lvl="0" algn="just"/>
            <a:r>
              <a:rPr lang="cs-CZ" sz="2400" dirty="0"/>
              <a:t>Kódy nakládání jsou rozděleny do kategorií plus (produkce a převzetí) a mínus (zpracování a předání) a </a:t>
            </a:r>
            <a:r>
              <a:rPr lang="cs-CZ" sz="2400" b="1" dirty="0"/>
              <a:t>hmotnostní bilance musí rovnat.</a:t>
            </a:r>
            <a:endParaRPr lang="cs-CZ" sz="2400" dirty="0"/>
          </a:p>
          <a:p>
            <a:pPr lvl="0" algn="just"/>
            <a:r>
              <a:rPr lang="cs-CZ" sz="2400" dirty="0"/>
              <a:t>Pro některé záznamy v databázi musejí </a:t>
            </a:r>
            <a:r>
              <a:rPr lang="cs-CZ" sz="2400" dirty="0" err="1"/>
              <a:t>evident</a:t>
            </a:r>
            <a:r>
              <a:rPr lang="cs-CZ" dirty="0" err="1"/>
              <a:t>i</a:t>
            </a:r>
            <a:r>
              <a:rPr lang="cs-CZ" dirty="0"/>
              <a:t> </a:t>
            </a:r>
            <a:r>
              <a:rPr lang="cs-CZ" sz="2400" dirty="0"/>
              <a:t>uvést partnera. </a:t>
            </a:r>
            <a:r>
              <a:rPr lang="cs-CZ" sz="2400" b="1" dirty="0"/>
              <a:t>Množství evidovaného odpadu při předání by mělo odpovídat v rámci výkazů obou subjektů (příjemce a odesílatel).</a:t>
            </a:r>
          </a:p>
          <a:p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B8404BF-0C8F-522E-CE0E-FA9FA2C112F8}"/>
              </a:ext>
            </a:extLst>
          </p:cNvPr>
          <p:cNvSpPr txBox="1"/>
          <p:nvPr/>
        </p:nvSpPr>
        <p:spPr>
          <a:xfrm>
            <a:off x="5796366" y="6083210"/>
            <a:ext cx="62535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Pluskal</a:t>
            </a:r>
            <a:r>
              <a:rPr lang="cs-CZ" sz="1100" dirty="0"/>
              <a:t> J., Šomplák R., Němcová L., Valta J., Pavlas M. 2023. </a:t>
            </a:r>
            <a:r>
              <a:rPr lang="cs-CZ" sz="1100" dirty="0" err="1"/>
              <a:t>Mathematical</a:t>
            </a:r>
            <a:r>
              <a:rPr lang="cs-CZ" sz="1100" dirty="0"/>
              <a:t> modelling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waste</a:t>
            </a:r>
            <a:r>
              <a:rPr lang="cs-CZ" sz="1100" dirty="0"/>
              <a:t> </a:t>
            </a:r>
            <a:r>
              <a:rPr lang="cs-CZ" sz="1100" dirty="0" err="1"/>
              <a:t>flows</a:t>
            </a:r>
            <a:r>
              <a:rPr lang="cs-CZ" sz="1100" dirty="0"/>
              <a:t> and </a:t>
            </a:r>
            <a:r>
              <a:rPr lang="cs-CZ" sz="1100" dirty="0" err="1"/>
              <a:t>treatment</a:t>
            </a:r>
            <a:r>
              <a:rPr lang="cs-CZ" sz="1100" dirty="0"/>
              <a:t> </a:t>
            </a:r>
            <a:r>
              <a:rPr lang="cs-CZ" sz="1100" dirty="0" err="1"/>
              <a:t>based</a:t>
            </a:r>
            <a:r>
              <a:rPr lang="cs-CZ" sz="1100" dirty="0"/>
              <a:t> on </a:t>
            </a:r>
            <a:r>
              <a:rPr lang="cs-CZ" sz="1100" dirty="0" err="1"/>
              <a:t>reconstruction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historical</a:t>
            </a:r>
            <a:r>
              <a:rPr lang="cs-CZ" sz="1100" dirty="0"/>
              <a:t> data: Case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wastewater</a:t>
            </a:r>
            <a:r>
              <a:rPr lang="cs-CZ" sz="1100" dirty="0"/>
              <a:t> </a:t>
            </a:r>
            <a:r>
              <a:rPr lang="cs-CZ" sz="1100" dirty="0" err="1"/>
              <a:t>sludge</a:t>
            </a:r>
            <a:r>
              <a:rPr lang="cs-CZ" sz="1100" dirty="0"/>
              <a:t> in Czech Republic, </a:t>
            </a:r>
            <a:r>
              <a:rPr lang="cs-CZ" sz="1100" dirty="0" err="1"/>
              <a:t>Journal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Cleaner</a:t>
            </a:r>
            <a:r>
              <a:rPr lang="cs-CZ" sz="1100" dirty="0"/>
              <a:t> </a:t>
            </a:r>
            <a:r>
              <a:rPr lang="cs-CZ" sz="1100" dirty="0" err="1"/>
              <a:t>Production</a:t>
            </a:r>
            <a:r>
              <a:rPr lang="cs-CZ" sz="1100" dirty="0"/>
              <a:t>, 420, 138393, DOI: 10.1016/j.jclepro.2023.138393</a:t>
            </a:r>
          </a:p>
        </p:txBody>
      </p:sp>
    </p:spTree>
    <p:extLst>
      <p:ext uri="{BB962C8B-B14F-4D97-AF65-F5344CB8AC3E}">
        <p14:creationId xmlns:p14="http://schemas.microsoft.com/office/powerpoint/2010/main" val="4578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71155-A8E7-4F2A-B9B7-8C64E9A2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 dirty="0"/>
              <a:t>Základní rozdělení indikátorů OH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4EC4805E-E09E-4368-9B41-681D6CCD8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4" y="1233237"/>
            <a:ext cx="11670223" cy="4728410"/>
          </a:xfrm>
        </p:spPr>
        <p:txBody>
          <a:bodyPr>
            <a:normAutofit/>
          </a:bodyPr>
          <a:lstStyle/>
          <a:p>
            <a:r>
              <a:rPr lang="cs-CZ" b="1" dirty="0"/>
              <a:t>Indikátory: produkce odpadů</a:t>
            </a:r>
          </a:p>
          <a:p>
            <a:pPr lvl="1"/>
            <a:r>
              <a:rPr lang="cs-CZ" dirty="0"/>
              <a:t>Vyhodnocuje se každý rok</a:t>
            </a:r>
          </a:p>
          <a:p>
            <a:pPr lvl="1"/>
            <a:r>
              <a:rPr lang="cs-CZ" dirty="0"/>
              <a:t>Celkem je vypočítáno 30 indikátorů (za ČR)</a:t>
            </a:r>
          </a:p>
          <a:p>
            <a:pPr lvl="1"/>
            <a:r>
              <a:rPr lang="cs-CZ" dirty="0"/>
              <a:t>Je vypočítáno za ČR i pro kraje</a:t>
            </a:r>
          </a:p>
          <a:p>
            <a:pPr lvl="1"/>
            <a:r>
              <a:rPr lang="cs-CZ" dirty="0"/>
              <a:t>Je vyhodnoceno ve dvou variantách: 1) v absolutní hodnotě; 2) v procentech</a:t>
            </a:r>
          </a:p>
          <a:p>
            <a:r>
              <a:rPr lang="cs-CZ" b="1" dirty="0"/>
              <a:t>Indikátory: nakládání s odpady</a:t>
            </a:r>
          </a:p>
          <a:p>
            <a:pPr lvl="1"/>
            <a:r>
              <a:rPr lang="cs-CZ" dirty="0"/>
              <a:t>Vyhodnocuje se každý rok</a:t>
            </a:r>
          </a:p>
          <a:p>
            <a:pPr lvl="1"/>
            <a:r>
              <a:rPr lang="cs-CZ" dirty="0"/>
              <a:t>Celkem je vypočítáno 54 indikátorů</a:t>
            </a:r>
          </a:p>
          <a:p>
            <a:pPr lvl="1"/>
            <a:r>
              <a:rPr lang="cs-CZ" dirty="0"/>
              <a:t>Indikátory se vypočítávají ve dvou variantách: 1) vzhledem k produkci; 2) vzhledem k nakládání</a:t>
            </a:r>
          </a:p>
          <a:p>
            <a:pPr lvl="1"/>
            <a:r>
              <a:rPr lang="cs-CZ" dirty="0"/>
              <a:t>Je vypočítáno pouze za ČR</a:t>
            </a:r>
          </a:p>
          <a:p>
            <a:pPr lvl="1"/>
            <a:r>
              <a:rPr lang="cs-CZ" dirty="0"/>
              <a:t>Je vyhodnoceno ve dvou variantách: 1) v absolutní hodnotě; 2) v procentech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CD5D38A-6B26-BEE1-074F-BE49693C488B}"/>
              </a:ext>
            </a:extLst>
          </p:cNvPr>
          <p:cNvSpPr txBox="1"/>
          <p:nvPr/>
        </p:nvSpPr>
        <p:spPr>
          <a:xfrm>
            <a:off x="466725" y="5440097"/>
            <a:ext cx="725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Odkazy: </a:t>
            </a:r>
            <a:r>
              <a:rPr lang="cs-CZ" dirty="0">
                <a:hlinkClick r:id="rId2"/>
              </a:rPr>
              <a:t>https://www.mzp.cz/cz/indikatory_odpadoveho_hospodarstvi</a:t>
            </a:r>
            <a:endParaRPr lang="cs-CZ" dirty="0"/>
          </a:p>
          <a:p>
            <a:r>
              <a:rPr lang="cs-CZ" dirty="0"/>
              <a:t>	</a:t>
            </a:r>
            <a:r>
              <a:rPr lang="cs-CZ" dirty="0">
                <a:hlinkClick r:id="rId3"/>
              </a:rPr>
              <a:t>https://visoh2.mzp.cz/Portal/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51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71155-A8E7-4F2A-B9B7-8C64E9A2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0629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 dirty="0"/>
              <a:t>Vyhodnocení vybraných indikátorů OH – rok 2022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6CEB325-5F6F-4AD9-A0DD-EDBCCB354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46074"/>
              </p:ext>
            </p:extLst>
          </p:nvPr>
        </p:nvGraphicFramePr>
        <p:xfrm>
          <a:off x="466724" y="1110342"/>
          <a:ext cx="11258551" cy="488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231">
                  <a:extLst>
                    <a:ext uri="{9D8B030D-6E8A-4147-A177-3AD203B41FA5}">
                      <a16:colId xmlns:a16="http://schemas.microsoft.com/office/drawing/2014/main" val="3038458031"/>
                    </a:ext>
                  </a:extLst>
                </a:gridCol>
                <a:gridCol w="2075330">
                  <a:extLst>
                    <a:ext uri="{9D8B030D-6E8A-4147-A177-3AD203B41FA5}">
                      <a16:colId xmlns:a16="http://schemas.microsoft.com/office/drawing/2014/main" val="2739905835"/>
                    </a:ext>
                  </a:extLst>
                </a:gridCol>
                <a:gridCol w="2075330">
                  <a:extLst>
                    <a:ext uri="{9D8B030D-6E8A-4147-A177-3AD203B41FA5}">
                      <a16:colId xmlns:a16="http://schemas.microsoft.com/office/drawing/2014/main" val="1176680478"/>
                    </a:ext>
                  </a:extLst>
                </a:gridCol>
                <a:gridCol w="2075330">
                  <a:extLst>
                    <a:ext uri="{9D8B030D-6E8A-4147-A177-3AD203B41FA5}">
                      <a16:colId xmlns:a16="http://schemas.microsoft.com/office/drawing/2014/main" val="1386710933"/>
                    </a:ext>
                  </a:extLst>
                </a:gridCol>
                <a:gridCol w="2075330">
                  <a:extLst>
                    <a:ext uri="{9D8B030D-6E8A-4147-A177-3AD203B41FA5}">
                      <a16:colId xmlns:a16="http://schemas.microsoft.com/office/drawing/2014/main" val="1624424134"/>
                    </a:ext>
                  </a:extLst>
                </a:gridCol>
              </a:tblGrid>
              <a:tr h="78819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Typ indikátoru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Všechny odpady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Komunální odpady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Stavební odpady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Využitelné odpady*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639105"/>
                  </a:ext>
                </a:extLst>
              </a:tr>
              <a:tr h="50788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Energetické využití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3,1 %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12,2 %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0,1 %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3,7 %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2584"/>
                  </a:ext>
                </a:extLst>
              </a:tr>
              <a:tr h="50788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Recyklace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55,8 %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40,7 %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80,0 %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90,9 %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60188"/>
                  </a:ext>
                </a:extLst>
              </a:tr>
              <a:tr h="50788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Materiálové využití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82,7 %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40,7 %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92,9 %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91,3 %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574969"/>
                  </a:ext>
                </a:extLst>
              </a:tr>
              <a:tr h="50788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Využití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85,8 %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53,0 %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93,1 %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95,0 %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46372"/>
                  </a:ext>
                </a:extLst>
              </a:tr>
              <a:tr h="50788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Spalování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0,2 %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0,1 %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0,0 %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0,0 %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655729"/>
                  </a:ext>
                </a:extLst>
              </a:tr>
              <a:tr h="50788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Skládkování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12,6 %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45,4 %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7,4 %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5,3 %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09741"/>
                  </a:ext>
                </a:extLst>
              </a:tr>
              <a:tr h="50788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Odstranění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12,8 %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45,5 %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7,5 %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5,3 %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788809"/>
                  </a:ext>
                </a:extLst>
              </a:tr>
              <a:tr h="50788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Produkce </a:t>
                      </a:r>
                      <a:r>
                        <a:rPr lang="en-US" sz="2400" b="1" dirty="0"/>
                        <a:t>[t]</a:t>
                      </a:r>
                      <a:endParaRPr lang="cs-CZ" sz="2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35 140 078</a:t>
                      </a:r>
                      <a:endParaRPr lang="cs-CZ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5 821 104</a:t>
                      </a:r>
                      <a:endParaRPr lang="cs-CZ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9 201 726</a:t>
                      </a:r>
                      <a:endParaRPr lang="cs-CZ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2 123 633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44223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848A5879-12CD-AA2D-C2A9-B9CEC51127CA}"/>
              </a:ext>
            </a:extLst>
          </p:cNvPr>
          <p:cNvSpPr txBox="1"/>
          <p:nvPr/>
        </p:nvSpPr>
        <p:spPr>
          <a:xfrm>
            <a:off x="5721069" y="6267281"/>
            <a:ext cx="653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* Vedlejší indikátor, jedná se o frakce jako je papír, plast apod. </a:t>
            </a:r>
          </a:p>
        </p:txBody>
      </p:sp>
    </p:spTree>
    <p:extLst>
      <p:ext uri="{BB962C8B-B14F-4D97-AF65-F5344CB8AC3E}">
        <p14:creationId xmlns:p14="http://schemas.microsoft.com/office/powerpoint/2010/main" val="388012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82205-0BD3-4BDE-4B79-B2A430F3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4866"/>
            <a:ext cx="12192000" cy="2637452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Problematické body u výpočtu</a:t>
            </a:r>
            <a:br>
              <a:rPr lang="cs-CZ" sz="4800" dirty="0"/>
            </a:br>
            <a:r>
              <a:rPr lang="cs-CZ" sz="4800" dirty="0"/>
              <a:t>indikátorů OH</a:t>
            </a:r>
          </a:p>
        </p:txBody>
      </p:sp>
    </p:spTree>
    <p:extLst>
      <p:ext uri="{BB962C8B-B14F-4D97-AF65-F5344CB8AC3E}">
        <p14:creationId xmlns:p14="http://schemas.microsoft.com/office/powerpoint/2010/main" val="180667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0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 dirty="0"/>
              <a:t>Import vs. Export</a:t>
            </a:r>
          </a:p>
        </p:txBody>
      </p:sp>
      <p:sp>
        <p:nvSpPr>
          <p:cNvPr id="7" name="Zástupný symbol pro obsah 8">
            <a:extLst>
              <a:ext uri="{FF2B5EF4-FFF2-40B4-BE49-F238E27FC236}">
                <a16:creationId xmlns:a16="http://schemas.microsoft.com/office/drawing/2014/main" id="{4AFA2069-BD08-4C24-906B-CEB105A3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4" y="1035698"/>
            <a:ext cx="5890726" cy="5094514"/>
          </a:xfrm>
        </p:spPr>
        <p:txBody>
          <a:bodyPr>
            <a:normAutofit/>
          </a:bodyPr>
          <a:lstStyle/>
          <a:p>
            <a:pPr lvl="0"/>
            <a:r>
              <a:rPr lang="cs-CZ" sz="2400" b="1" dirty="0"/>
              <a:t>Indikátory vzhledem k produkci</a:t>
            </a:r>
          </a:p>
          <a:p>
            <a:pPr marL="538163" lvl="1"/>
            <a:r>
              <a:rPr lang="cs-CZ" sz="2000" dirty="0"/>
              <a:t>Nakládání s odpadem vyprodukovaným v ČR</a:t>
            </a:r>
          </a:p>
          <a:p>
            <a:pPr marL="538163" lvl="1"/>
            <a:r>
              <a:rPr lang="cs-CZ" sz="2000" dirty="0"/>
              <a:t>Evidované nakládání je nutné očistit o </a:t>
            </a:r>
            <a:r>
              <a:rPr lang="cs-CZ" sz="2000" b="1" dirty="0">
                <a:solidFill>
                  <a:srgbClr val="FF0000"/>
                </a:solidFill>
              </a:rPr>
              <a:t>importovaný odpad</a:t>
            </a:r>
          </a:p>
          <a:p>
            <a:pPr marL="995363" lvl="2"/>
            <a:r>
              <a:rPr lang="cs-CZ" sz="1800" dirty="0"/>
              <a:t>Struktura dat neumožňuje jednoduše určit, kam odpad byl předán a jakým způsobem zpracován</a:t>
            </a:r>
          </a:p>
          <a:p>
            <a:pPr marL="995363" lvl="2"/>
            <a:r>
              <a:rPr lang="cs-CZ" sz="1800" dirty="0"/>
              <a:t>Chybí informace o vazbě </a:t>
            </a:r>
          </a:p>
          <a:p>
            <a:pPr marL="766763" lvl="2" indent="0">
              <a:buNone/>
            </a:pPr>
            <a:r>
              <a:rPr lang="cs-CZ" sz="1800" dirty="0"/>
              <a:t>		Producent </a:t>
            </a:r>
            <a:r>
              <a:rPr lang="en-US" sz="1800" dirty="0">
                <a:sym typeface="Wingdings" panose="05000000000000000000" pitchFamily="2" charset="2"/>
              </a:rPr>
              <a:t></a:t>
            </a:r>
            <a:r>
              <a:rPr lang="cs-CZ" sz="1800" dirty="0">
                <a:sym typeface="Wingdings" panose="05000000000000000000" pitchFamily="2" charset="2"/>
              </a:rPr>
              <a:t> Zpracovatel</a:t>
            </a:r>
            <a:endParaRPr lang="cs-CZ" sz="1800" dirty="0"/>
          </a:p>
          <a:p>
            <a:pPr marL="995363" lvl="2"/>
            <a:r>
              <a:rPr lang="cs-CZ" sz="1800" b="1" dirty="0"/>
              <a:t>Předpoklad:</a:t>
            </a:r>
            <a:r>
              <a:rPr lang="cs-CZ" sz="1800" dirty="0"/>
              <a:t> S importovaným odpadem se nakládá stejným (podobným) způsobem jako s odpadem původem z ČR (řešeno v rámci jednoho katalogového čísla)</a:t>
            </a:r>
          </a:p>
          <a:p>
            <a:pPr marL="538163" lvl="1"/>
            <a:r>
              <a:rPr lang="cs-CZ" sz="2000" b="1" dirty="0">
                <a:solidFill>
                  <a:srgbClr val="FF0000"/>
                </a:solidFill>
              </a:rPr>
              <a:t>Exportovaný odpad </a:t>
            </a:r>
            <a:r>
              <a:rPr lang="cs-CZ" sz="2000" dirty="0"/>
              <a:t>se započítává dle povinné informace o účelu odpadu v zahraničí (využití)</a:t>
            </a:r>
          </a:p>
          <a:p>
            <a:pPr marL="995363" lvl="2"/>
            <a:r>
              <a:rPr lang="cs-CZ" b="1" dirty="0"/>
              <a:t>Nelze z dostupných dat verifikovat</a:t>
            </a:r>
          </a:p>
          <a:p>
            <a:pPr lvl="1"/>
            <a:endParaRPr lang="cs-CZ" sz="2000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05B6DF63-8AEE-4A0A-AD97-021CD69BC870}"/>
              </a:ext>
            </a:extLst>
          </p:cNvPr>
          <p:cNvSpPr txBox="1">
            <a:spLocks/>
          </p:cNvSpPr>
          <p:nvPr/>
        </p:nvSpPr>
        <p:spPr>
          <a:xfrm>
            <a:off x="6301272" y="234705"/>
            <a:ext cx="5890726" cy="5094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Indikátory vzhledem k nakládání</a:t>
            </a:r>
          </a:p>
          <a:p>
            <a:pPr marL="538163" lvl="1"/>
            <a:r>
              <a:rPr lang="cs-CZ" sz="2000" dirty="0"/>
              <a:t>Nakládání s odpadem na území ČR</a:t>
            </a:r>
          </a:p>
          <a:p>
            <a:pPr marL="538163" lvl="1"/>
            <a:r>
              <a:rPr lang="cs-CZ" sz="2000" dirty="0"/>
              <a:t>Evidované nakládání je nutné očistit o exportovaný odpad</a:t>
            </a:r>
          </a:p>
          <a:p>
            <a:pPr marL="995363" lvl="2"/>
            <a:r>
              <a:rPr lang="cs-CZ" dirty="0"/>
              <a:t>Export odpadu je dán evidenčními kódy</a:t>
            </a:r>
          </a:p>
          <a:p>
            <a:pPr marL="1452563" lvl="3"/>
            <a:r>
              <a:rPr lang="cs-CZ" dirty="0"/>
              <a:t>XN7 = do zemí EU</a:t>
            </a:r>
          </a:p>
          <a:p>
            <a:pPr marL="1452563" lvl="3"/>
            <a:r>
              <a:rPr lang="cs-CZ" dirty="0"/>
              <a:t>XN17 = do zemí mimo EU</a:t>
            </a:r>
          </a:p>
          <a:p>
            <a:pPr marL="995363" lvl="2"/>
            <a:r>
              <a:rPr lang="cs-CZ" dirty="0"/>
              <a:t>Jednoznačná definice v rámci evidence, lze odfiltrovat bez předpokladů</a:t>
            </a:r>
            <a:endParaRPr lang="cs-CZ" sz="2000" dirty="0"/>
          </a:p>
          <a:p>
            <a:pPr lvl="1"/>
            <a:endParaRPr lang="cs-CZ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EBB1BC1-C76E-47C3-A207-722A9B4CB096}"/>
              </a:ext>
            </a:extLst>
          </p:cNvPr>
          <p:cNvSpPr/>
          <p:nvPr/>
        </p:nvSpPr>
        <p:spPr>
          <a:xfrm>
            <a:off x="8207182" y="3840778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Nakládání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2FC2E42-FA6C-472B-8A3D-C35F8D5D8828}"/>
              </a:ext>
            </a:extLst>
          </p:cNvPr>
          <p:cNvSpPr/>
          <p:nvPr/>
        </p:nvSpPr>
        <p:spPr>
          <a:xfrm>
            <a:off x="6301274" y="3840778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Produkce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E1EE392-DE87-46C7-875C-E590FEE0302F}"/>
              </a:ext>
            </a:extLst>
          </p:cNvPr>
          <p:cNvSpPr/>
          <p:nvPr/>
        </p:nvSpPr>
        <p:spPr>
          <a:xfrm>
            <a:off x="6301272" y="5950319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Import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458EB05-E919-4712-8A0A-A90B073AA9DA}"/>
              </a:ext>
            </a:extLst>
          </p:cNvPr>
          <p:cNvSpPr/>
          <p:nvPr/>
        </p:nvSpPr>
        <p:spPr>
          <a:xfrm>
            <a:off x="10113088" y="3388652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Export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3643F17-48D8-4CBF-B0C5-B02D478DCE32}"/>
              </a:ext>
            </a:extLst>
          </p:cNvPr>
          <p:cNvSpPr/>
          <p:nvPr/>
        </p:nvSpPr>
        <p:spPr>
          <a:xfrm>
            <a:off x="10113088" y="4222369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Zpracování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D1A2D11C-490D-4079-8A7D-72834EBAF3EE}"/>
              </a:ext>
            </a:extLst>
          </p:cNvPr>
          <p:cNvSpPr/>
          <p:nvPr/>
        </p:nvSpPr>
        <p:spPr>
          <a:xfrm>
            <a:off x="8207183" y="5573801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Nakládání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F8CD9398-A366-4302-AA49-C4C958F901A1}"/>
              </a:ext>
            </a:extLst>
          </p:cNvPr>
          <p:cNvSpPr/>
          <p:nvPr/>
        </p:nvSpPr>
        <p:spPr>
          <a:xfrm>
            <a:off x="6301273" y="5115367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Produkce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1A1D75F4-FD69-4908-9E97-649C59682C44}"/>
              </a:ext>
            </a:extLst>
          </p:cNvPr>
          <p:cNvSpPr/>
          <p:nvPr/>
        </p:nvSpPr>
        <p:spPr>
          <a:xfrm>
            <a:off x="10113088" y="5573800"/>
            <a:ext cx="1761565" cy="7530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Zpracování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4A68A60-460F-4159-924A-DF5E4500AC53}"/>
              </a:ext>
            </a:extLst>
          </p:cNvPr>
          <p:cNvSpPr txBox="1"/>
          <p:nvPr/>
        </p:nvSpPr>
        <p:spPr>
          <a:xfrm>
            <a:off x="6189129" y="3374464"/>
            <a:ext cx="326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Vzhledem k produkci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D1D065E-6594-4829-8407-FE0D4E62F451}"/>
              </a:ext>
            </a:extLst>
          </p:cNvPr>
          <p:cNvSpPr txBox="1"/>
          <p:nvPr/>
        </p:nvSpPr>
        <p:spPr>
          <a:xfrm>
            <a:off x="8728382" y="6314300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Vzhledem k nakládání</a:t>
            </a:r>
          </a:p>
        </p:txBody>
      </p:sp>
    </p:spTree>
    <p:extLst>
      <p:ext uri="{BB962C8B-B14F-4D97-AF65-F5344CB8AC3E}">
        <p14:creationId xmlns:p14="http://schemas.microsoft.com/office/powerpoint/2010/main" val="86082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0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 dirty="0"/>
              <a:t>Problematika výpočtu původu sekundárních odpadů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EB9BBF-6B95-4F8B-9C82-BC80AE4978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88" y="1267752"/>
            <a:ext cx="7638810" cy="4604249"/>
          </a:xfrm>
          <a:prstGeom prst="rect">
            <a:avLst/>
          </a:prstGeom>
        </p:spPr>
      </p:pic>
      <p:sp>
        <p:nvSpPr>
          <p:cNvPr id="7" name="Zástupný symbol pro obsah 8">
            <a:extLst>
              <a:ext uri="{FF2B5EF4-FFF2-40B4-BE49-F238E27FC236}">
                <a16:creationId xmlns:a16="http://schemas.microsoft.com/office/drawing/2014/main" id="{4AFA2069-BD08-4C24-906B-CEB105A3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4" y="1035698"/>
            <a:ext cx="4180114" cy="5094514"/>
          </a:xfrm>
        </p:spPr>
        <p:txBody>
          <a:bodyPr>
            <a:normAutofit/>
          </a:bodyPr>
          <a:lstStyle/>
          <a:p>
            <a:pPr lvl="0"/>
            <a:r>
              <a:rPr lang="cs-CZ" sz="2000" b="1" dirty="0"/>
              <a:t>Sekundární odpad</a:t>
            </a:r>
          </a:p>
          <a:p>
            <a:pPr lvl="1"/>
            <a:r>
              <a:rPr lang="cs-CZ" sz="2000" dirty="0"/>
              <a:t>Odpad vzniklý úpravou jiného odpadu</a:t>
            </a:r>
          </a:p>
          <a:p>
            <a:r>
              <a:rPr lang="cs-CZ" sz="2000" b="1" dirty="0"/>
              <a:t>Problém</a:t>
            </a:r>
          </a:p>
          <a:p>
            <a:pPr lvl="1"/>
            <a:r>
              <a:rPr lang="cs-CZ" sz="2000" dirty="0"/>
              <a:t>Jakou část do indikátoru započítat</a:t>
            </a:r>
          </a:p>
          <a:p>
            <a:pPr lvl="0"/>
            <a:r>
              <a:rPr lang="cs-CZ" sz="2000" b="1" dirty="0"/>
              <a:t>Řešení:</a:t>
            </a:r>
          </a:p>
          <a:p>
            <a:pPr lvl="1"/>
            <a:r>
              <a:rPr lang="cs-CZ" sz="2000" dirty="0"/>
              <a:t>Odhad složení</a:t>
            </a:r>
          </a:p>
          <a:p>
            <a:pPr lvl="1"/>
            <a:r>
              <a:rPr lang="cs-CZ" sz="2000" dirty="0"/>
              <a:t>Matematický model</a:t>
            </a:r>
          </a:p>
          <a:p>
            <a:pPr lvl="2"/>
            <a:r>
              <a:rPr lang="cs-CZ" dirty="0"/>
              <a:t>Strojové učení</a:t>
            </a:r>
          </a:p>
          <a:p>
            <a:pPr lvl="2"/>
            <a:r>
              <a:rPr lang="cs-CZ" dirty="0"/>
              <a:t>Optimalizace</a:t>
            </a:r>
          </a:p>
          <a:p>
            <a:pPr lvl="2"/>
            <a:r>
              <a:rPr lang="cs-CZ" dirty="0"/>
              <a:t>Vyrovnání dat</a:t>
            </a:r>
          </a:p>
          <a:p>
            <a:pPr lvl="2"/>
            <a:r>
              <a:rPr lang="cs-CZ" dirty="0"/>
              <a:t>Zajištění hmotnostních bilancí</a:t>
            </a:r>
          </a:p>
          <a:p>
            <a:pPr lvl="1"/>
            <a:endParaRPr lang="cs-CZ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3919C4-C1B9-255B-7DCC-A207FB07D88D}"/>
              </a:ext>
            </a:extLst>
          </p:cNvPr>
          <p:cNvSpPr txBox="1"/>
          <p:nvPr/>
        </p:nvSpPr>
        <p:spPr>
          <a:xfrm>
            <a:off x="5888046" y="6177339"/>
            <a:ext cx="6104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0" i="0" dirty="0">
                <a:solidFill>
                  <a:srgbClr val="152935"/>
                </a:solidFill>
                <a:effectLst/>
                <a:latin typeface="Roboto" panose="02000000000000000000" pitchFamily="2" charset="0"/>
              </a:rPr>
              <a:t>Šomplák R., </a:t>
            </a:r>
            <a:r>
              <a:rPr lang="cs-CZ" sz="1100" b="0" i="0" dirty="0" err="1">
                <a:solidFill>
                  <a:srgbClr val="152935"/>
                </a:solidFill>
                <a:effectLst/>
                <a:latin typeface="Roboto" panose="02000000000000000000" pitchFamily="2" charset="0"/>
              </a:rPr>
              <a:t>Pluskal</a:t>
            </a:r>
            <a:r>
              <a:rPr lang="cs-CZ" sz="1100" b="0" i="0" dirty="0">
                <a:solidFill>
                  <a:srgbClr val="152935"/>
                </a:solidFill>
                <a:effectLst/>
                <a:latin typeface="Roboto" panose="02000000000000000000" pitchFamily="2" charset="0"/>
              </a:rPr>
              <a:t> J. </a:t>
            </a:r>
            <a:r>
              <a:rPr lang="cs-CZ" sz="1100" b="0" i="0" dirty="0" err="1">
                <a:solidFill>
                  <a:srgbClr val="152935"/>
                </a:solidFill>
                <a:effectLst/>
                <a:latin typeface="Roboto" panose="02000000000000000000" pitchFamily="2" charset="0"/>
              </a:rPr>
              <a:t>Under</a:t>
            </a:r>
            <a:r>
              <a:rPr lang="cs-CZ" sz="1100" b="0" i="0" dirty="0">
                <a:solidFill>
                  <a:srgbClr val="15293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100" b="0" i="0" dirty="0" err="1">
                <a:solidFill>
                  <a:srgbClr val="152935"/>
                </a:solidFill>
                <a:effectLst/>
                <a:latin typeface="Roboto" panose="02000000000000000000" pitchFamily="2" charset="0"/>
              </a:rPr>
              <a:t>review</a:t>
            </a:r>
            <a:r>
              <a:rPr lang="cs-CZ" sz="1100" b="0" i="0" dirty="0">
                <a:solidFill>
                  <a:srgbClr val="152935"/>
                </a:solidFill>
                <a:effectLst/>
                <a:latin typeface="Roboto" panose="02000000000000000000" pitchFamily="2" charset="0"/>
              </a:rPr>
              <a:t>.  </a:t>
            </a:r>
            <a:r>
              <a:rPr lang="en-US" sz="1100" b="0" i="0" dirty="0">
                <a:solidFill>
                  <a:srgbClr val="152935"/>
                </a:solidFill>
                <a:effectLst/>
                <a:latin typeface="Roboto" panose="02000000000000000000" pitchFamily="2" charset="0"/>
              </a:rPr>
              <a:t>Composition of Secondary Waste Modelling Using Optimization Techniques and Machine Learning: Case of Czech Republic</a:t>
            </a:r>
            <a:r>
              <a:rPr lang="cs-CZ" sz="1100" b="0" i="0" dirty="0">
                <a:solidFill>
                  <a:srgbClr val="152935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cs-CZ" sz="1100" b="0" i="0" dirty="0" err="1">
                <a:solidFill>
                  <a:srgbClr val="152935"/>
                </a:solidFill>
                <a:effectLst/>
                <a:latin typeface="Roboto" panose="02000000000000000000" pitchFamily="2" charset="0"/>
              </a:rPr>
              <a:t>Waste</a:t>
            </a:r>
            <a:r>
              <a:rPr lang="cs-CZ" sz="1100" b="0" i="0" dirty="0">
                <a:solidFill>
                  <a:srgbClr val="152935"/>
                </a:solidFill>
                <a:effectLst/>
                <a:latin typeface="Roboto" panose="02000000000000000000" pitchFamily="2" charset="0"/>
              </a:rPr>
              <a:t> Management.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327674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becna_sablona_prezentace_UPI_FSI_VUT__CS__format_16-9.potx" id="{60FAA69B-4A3E-4395-8822-6B6E74FD3703}" vid="{5FE19012-0CB8-4CFD-8F6C-271684860D9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obecna_sablona_prezentace_UPI_FSI_VUT__CS__format_16-9</Template>
  <TotalTime>10496</TotalTime>
  <Words>1205</Words>
  <Application>Microsoft Office PowerPoint</Application>
  <PresentationFormat>Širokoúhlá obrazovka</PresentationFormat>
  <Paragraphs>218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Roboto</vt:lpstr>
      <vt:lpstr>Söhne</vt:lpstr>
      <vt:lpstr>Wingdings</vt:lpstr>
      <vt:lpstr>Motiv Office</vt:lpstr>
      <vt:lpstr>Indikátory  odpadového hospodářství</vt:lpstr>
      <vt:lpstr>Obsah prezentace a motivace</vt:lpstr>
      <vt:lpstr>Cíle a vývoj odpadového hospodářství v EU</vt:lpstr>
      <vt:lpstr>Monitoring odpadového hospodářství</vt:lpstr>
      <vt:lpstr>Základní rozdělení indikátorů OH</vt:lpstr>
      <vt:lpstr>Vyhodnocení vybraných indikátorů OH – rok 2022</vt:lpstr>
      <vt:lpstr>Problematické body u výpočtu indikátorů OH</vt:lpstr>
      <vt:lpstr>Import vs. Export</vt:lpstr>
      <vt:lpstr>Problematika výpočtu původu sekundárních odpadů</vt:lpstr>
      <vt:lpstr>Úprava odpadu a jeho zpětný tok: BN40</vt:lpstr>
      <vt:lpstr>Ztráty po úpravě a identifikace primárního odpadu</vt:lpstr>
      <vt:lpstr>Dílčí výsledky pro sekundární odpady (vstupy a výstupy z dotřiďovacích linek) </vt:lpstr>
      <vt:lpstr>Prezentace aplikace PowerPoint</vt:lpstr>
      <vt:lpstr>Prezentace aplikace PowerPoint</vt:lpstr>
      <vt:lpstr>Prezentace aplikace PowerPoint</vt:lpstr>
      <vt:lpstr>Prezentace aplikace PowerPoint</vt:lpstr>
      <vt:lpstr>Sankey diagram mezi vybranými odpady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Šomplák Radovan (72185)</cp:lastModifiedBy>
  <cp:revision>83</cp:revision>
  <dcterms:created xsi:type="dcterms:W3CDTF">2019-03-20T10:35:39Z</dcterms:created>
  <dcterms:modified xsi:type="dcterms:W3CDTF">2024-11-13T11:59:28Z</dcterms:modified>
</cp:coreProperties>
</file>