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3" r:id="rId5"/>
    <p:sldId id="295" r:id="rId6"/>
    <p:sldId id="296" r:id="rId7"/>
    <p:sldId id="297" r:id="rId8"/>
    <p:sldId id="298" r:id="rId9"/>
    <p:sldId id="282" r:id="rId10"/>
    <p:sldId id="299" r:id="rId11"/>
    <p:sldId id="307" r:id="rId12"/>
    <p:sldId id="302" r:id="rId13"/>
    <p:sldId id="303" r:id="rId14"/>
    <p:sldId id="304" r:id="rId15"/>
    <p:sldId id="305" r:id="rId16"/>
    <p:sldId id="294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87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_str\Desktop\2024_rhodes\recycling_e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Germany</c:v>
                </c:pt>
                <c:pt idx="1">
                  <c:v>Austria</c:v>
                </c:pt>
                <c:pt idx="2">
                  <c:v>Slovenia</c:v>
                </c:pt>
                <c:pt idx="3">
                  <c:v>Netherlands</c:v>
                </c:pt>
                <c:pt idx="4">
                  <c:v>Denmark</c:v>
                </c:pt>
                <c:pt idx="5">
                  <c:v>Belgium</c:v>
                </c:pt>
                <c:pt idx="6">
                  <c:v>Luxembourg</c:v>
                </c:pt>
                <c:pt idx="7">
                  <c:v>Italy</c:v>
                </c:pt>
                <c:pt idx="8">
                  <c:v>Slovakia</c:v>
                </c:pt>
                <c:pt idx="9">
                  <c:v>EU-27</c:v>
                </c:pt>
                <c:pt idx="10">
                  <c:v>Lithuania</c:v>
                </c:pt>
                <c:pt idx="11">
                  <c:v>Latvia</c:v>
                </c:pt>
                <c:pt idx="12">
                  <c:v>France</c:v>
                </c:pt>
                <c:pt idx="13">
                  <c:v>Czechia</c:v>
                </c:pt>
                <c:pt idx="14">
                  <c:v>Poland</c:v>
                </c:pt>
                <c:pt idx="15">
                  <c:v>Sweden</c:v>
                </c:pt>
                <c:pt idx="16">
                  <c:v>Finland</c:v>
                </c:pt>
                <c:pt idx="17">
                  <c:v>Spain</c:v>
                </c:pt>
                <c:pt idx="18">
                  <c:v>Hungary</c:v>
                </c:pt>
                <c:pt idx="19">
                  <c:v>Portugal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52.3</c:v>
                </c:pt>
                <c:pt idx="1">
                  <c:v>64.3</c:v>
                </c:pt>
                <c:pt idx="2">
                  <c:v>2.7</c:v>
                </c:pt>
                <c:pt idx="3">
                  <c:v>43.7</c:v>
                </c:pt>
                <c:pt idx="4">
                  <c:v>36.1</c:v>
                </c:pt>
                <c:pt idx="5">
                  <c:v>50.4</c:v>
                </c:pt>
                <c:pt idx="6">
                  <c:v>37.5</c:v>
                </c:pt>
                <c:pt idx="7">
                  <c:v>17.8</c:v>
                </c:pt>
                <c:pt idx="8">
                  <c:v>5.4</c:v>
                </c:pt>
                <c:pt idx="9">
                  <c:v>28.7</c:v>
                </c:pt>
                <c:pt idx="10">
                  <c:v>0</c:v>
                </c:pt>
                <c:pt idx="11">
                  <c:v>0.4</c:v>
                </c:pt>
                <c:pt idx="12">
                  <c:v>26.1</c:v>
                </c:pt>
                <c:pt idx="13">
                  <c:v>0.9</c:v>
                </c:pt>
                <c:pt idx="14">
                  <c:v>4.0999999999999996</c:v>
                </c:pt>
                <c:pt idx="15">
                  <c:v>39</c:v>
                </c:pt>
                <c:pt idx="16">
                  <c:v>33.6</c:v>
                </c:pt>
                <c:pt idx="17">
                  <c:v>21.4</c:v>
                </c:pt>
                <c:pt idx="18">
                  <c:v>1.6</c:v>
                </c:pt>
                <c:pt idx="19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D1-4C1C-8CDE-DE405A41DB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Germany</c:v>
                </c:pt>
                <c:pt idx="1">
                  <c:v>Austria</c:v>
                </c:pt>
                <c:pt idx="2">
                  <c:v>Slovenia</c:v>
                </c:pt>
                <c:pt idx="3">
                  <c:v>Netherlands</c:v>
                </c:pt>
                <c:pt idx="4">
                  <c:v>Denmark</c:v>
                </c:pt>
                <c:pt idx="5">
                  <c:v>Belgium</c:v>
                </c:pt>
                <c:pt idx="6">
                  <c:v>Luxembourg</c:v>
                </c:pt>
                <c:pt idx="7">
                  <c:v>Italy</c:v>
                </c:pt>
                <c:pt idx="8">
                  <c:v>Slovakia</c:v>
                </c:pt>
                <c:pt idx="9">
                  <c:v>EU-27</c:v>
                </c:pt>
                <c:pt idx="10">
                  <c:v>Lithuania</c:v>
                </c:pt>
                <c:pt idx="11">
                  <c:v>Latvia</c:v>
                </c:pt>
                <c:pt idx="12">
                  <c:v>France</c:v>
                </c:pt>
                <c:pt idx="13">
                  <c:v>Czechia</c:v>
                </c:pt>
                <c:pt idx="14">
                  <c:v>Poland</c:v>
                </c:pt>
                <c:pt idx="15">
                  <c:v>Sweden</c:v>
                </c:pt>
                <c:pt idx="16">
                  <c:v>Finland</c:v>
                </c:pt>
                <c:pt idx="17">
                  <c:v>Spain</c:v>
                </c:pt>
                <c:pt idx="18">
                  <c:v>Hungary</c:v>
                </c:pt>
                <c:pt idx="19">
                  <c:v>Portugal</c:v>
                </c:pt>
              </c:strCache>
            </c:strRef>
          </c:cat>
          <c:val>
            <c:numRef>
              <c:f>Sheet1!$C$2:$C$21</c:f>
              <c:numCache>
                <c:formatCode>General</c:formatCode>
                <c:ptCount val="20"/>
                <c:pt idx="0">
                  <c:v>63</c:v>
                </c:pt>
                <c:pt idx="1">
                  <c:v>56.7</c:v>
                </c:pt>
                <c:pt idx="2">
                  <c:v>35.700000000000003</c:v>
                </c:pt>
                <c:pt idx="3">
                  <c:v>49.1</c:v>
                </c:pt>
                <c:pt idx="4">
                  <c:v>42.4</c:v>
                </c:pt>
                <c:pt idx="5">
                  <c:v>54.4</c:v>
                </c:pt>
                <c:pt idx="6">
                  <c:v>46.4</c:v>
                </c:pt>
                <c:pt idx="7">
                  <c:v>35.5</c:v>
                </c:pt>
                <c:pt idx="8">
                  <c:v>10.9</c:v>
                </c:pt>
                <c:pt idx="9">
                  <c:v>38.9</c:v>
                </c:pt>
                <c:pt idx="10">
                  <c:v>20</c:v>
                </c:pt>
                <c:pt idx="11">
                  <c:v>9.6999999999999993</c:v>
                </c:pt>
                <c:pt idx="12">
                  <c:v>36.799999999999997</c:v>
                </c:pt>
                <c:pt idx="13">
                  <c:v>16.899999999999999</c:v>
                </c:pt>
                <c:pt idx="14">
                  <c:v>11.4</c:v>
                </c:pt>
                <c:pt idx="15">
                  <c:v>47</c:v>
                </c:pt>
                <c:pt idx="16">
                  <c:v>34.799999999999997</c:v>
                </c:pt>
                <c:pt idx="17">
                  <c:v>26.7</c:v>
                </c:pt>
                <c:pt idx="18">
                  <c:v>22</c:v>
                </c:pt>
                <c:pt idx="19">
                  <c:v>20.100000000000001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D1-4C1C-8CDE-DE405A41DB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Germany</c:v>
                </c:pt>
                <c:pt idx="1">
                  <c:v>Austria</c:v>
                </c:pt>
                <c:pt idx="2">
                  <c:v>Slovenia</c:v>
                </c:pt>
                <c:pt idx="3">
                  <c:v>Netherlands</c:v>
                </c:pt>
                <c:pt idx="4">
                  <c:v>Denmark</c:v>
                </c:pt>
                <c:pt idx="5">
                  <c:v>Belgium</c:v>
                </c:pt>
                <c:pt idx="6">
                  <c:v>Luxembourg</c:v>
                </c:pt>
                <c:pt idx="7">
                  <c:v>Italy</c:v>
                </c:pt>
                <c:pt idx="8">
                  <c:v>Slovakia</c:v>
                </c:pt>
                <c:pt idx="9">
                  <c:v>EU-27</c:v>
                </c:pt>
                <c:pt idx="10">
                  <c:v>Lithuania</c:v>
                </c:pt>
                <c:pt idx="11">
                  <c:v>Latvia</c:v>
                </c:pt>
                <c:pt idx="12">
                  <c:v>France</c:v>
                </c:pt>
                <c:pt idx="13">
                  <c:v>Czechia</c:v>
                </c:pt>
                <c:pt idx="14">
                  <c:v>Poland</c:v>
                </c:pt>
                <c:pt idx="15">
                  <c:v>Sweden</c:v>
                </c:pt>
                <c:pt idx="16">
                  <c:v>Finland</c:v>
                </c:pt>
                <c:pt idx="17">
                  <c:v>Spain</c:v>
                </c:pt>
                <c:pt idx="18">
                  <c:v>Hungary</c:v>
                </c:pt>
                <c:pt idx="19">
                  <c:v>Portugal</c:v>
                </c:pt>
              </c:strCache>
            </c:strRef>
          </c:cat>
          <c:val>
            <c:numRef>
              <c:f>Sheet1!$D$2:$D$21</c:f>
              <c:numCache>
                <c:formatCode>General</c:formatCode>
                <c:ptCount val="20"/>
                <c:pt idx="0">
                  <c:v>67.8</c:v>
                </c:pt>
                <c:pt idx="1">
                  <c:v>62.5</c:v>
                </c:pt>
                <c:pt idx="2">
                  <c:v>60.8</c:v>
                </c:pt>
                <c:pt idx="3">
                  <c:v>57.8</c:v>
                </c:pt>
                <c:pt idx="4">
                  <c:v>57.6</c:v>
                </c:pt>
                <c:pt idx="5">
                  <c:v>55.5</c:v>
                </c:pt>
                <c:pt idx="6">
                  <c:v>55.3</c:v>
                </c:pt>
                <c:pt idx="7">
                  <c:v>51.9</c:v>
                </c:pt>
                <c:pt idx="8">
                  <c:v>48.9</c:v>
                </c:pt>
                <c:pt idx="9">
                  <c:v>48.7</c:v>
                </c:pt>
                <c:pt idx="10">
                  <c:v>44.3</c:v>
                </c:pt>
                <c:pt idx="11">
                  <c:v>44.1</c:v>
                </c:pt>
                <c:pt idx="12">
                  <c:v>43.8</c:v>
                </c:pt>
                <c:pt idx="13">
                  <c:v>43.3</c:v>
                </c:pt>
                <c:pt idx="14">
                  <c:v>40.299999999999997</c:v>
                </c:pt>
                <c:pt idx="15">
                  <c:v>39.5</c:v>
                </c:pt>
                <c:pt idx="16">
                  <c:v>39</c:v>
                </c:pt>
                <c:pt idx="17">
                  <c:v>36.700000000000003</c:v>
                </c:pt>
                <c:pt idx="18">
                  <c:v>34.9</c:v>
                </c:pt>
                <c:pt idx="19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D1-4C1C-8CDE-DE405A41D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1950784"/>
        <c:axId val="65440672"/>
      </c:barChart>
      <c:catAx>
        <c:axId val="129195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40672"/>
        <c:crosses val="autoZero"/>
        <c:auto val="1"/>
        <c:lblAlgn val="ctr"/>
        <c:lblOffset val="100"/>
        <c:noMultiLvlLbl val="0"/>
      </c:catAx>
      <c:valAx>
        <c:axId val="6544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Podíl třídění v %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195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A77EE-3C22-49DD-8AAF-9A0708B8715C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C1B15-509B-4E0B-85CD-BA7D529C7D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30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BCD80-B726-4A38-A8BF-91D34F353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5E95C7-7C5E-4F6C-874F-759DBABA1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950B49-267B-4DCB-99E8-FDF10D0D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F2E344-97AA-4094-912A-2443804F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327066-0C34-41DD-9910-34177BC2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00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6F83C0-18E9-48C5-B70C-892A03B6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901A691-CA25-4E4F-9BE7-395041BA4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0AAD8D-3C5E-42E3-9427-4814BA41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7682A0-69F0-4EA8-AE14-6760701E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ED6B72-56E2-4CDD-A2FF-159B4570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91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CB4D076-1B96-4040-A778-FC791324A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0B1D7C-56E0-40D7-874B-2EC0B70DD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0FD771-B8FE-4445-93E9-A8535717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6CF798-062B-4B2E-8648-BA708018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FDA1C1-30C3-4E29-9558-0BD68692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0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013D1-65A0-4D53-A6AB-ED6096C9E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EDBC56-70AF-4D22-8B96-73AF929A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9DE34D-29A7-460E-8796-49ED3C180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350450-9B77-460A-B9A3-CA2DF471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106C96-3DF3-4243-80D9-A2670903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88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F3621-60BA-4BBC-8E70-8E1B792A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C974AF-8090-4191-9832-62A1CB8C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13BC85-D550-46EE-A43D-98B20353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C9D627-7AED-4C53-A4B1-2E6B1415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D61F6D-BCB5-493E-A69D-CDEB66F1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94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BC9C5-C975-4C52-B870-6705C660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80C202-C9A7-44E7-8ABC-6F3EEB9839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593548-E373-4A46-BB7B-C788A7AC1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80902B-D5CB-4B23-8485-11491D71F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7D56EE-C9B9-43DC-B958-682739D4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5C02C1-0E72-4B63-B52D-13C8F2F76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09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DB88D-CBE3-4627-AFAE-4F06E914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A3AB00-826A-44E6-B496-69AC1A1E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EFDC56-7DDC-421E-88E3-524E7BDE2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CDA2AB-C1EC-462B-8439-6B7FF7A93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9B726A9-46A8-4111-8570-1764DB6B1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0B266EE-1BA1-4EB3-A982-C77ADED4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A5F8F5F-71BB-4811-BD4C-D7D5FDD7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5D0186E-8F5B-416F-9AA5-CD189F8C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2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4AA6D-676B-40E7-AC52-37011A53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5CBF30-8693-480B-B0E4-32BFF8C5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A5363F-0766-402D-99D0-C47B98BC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BC03872-3DEC-4DAA-929F-9BBC5E8A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3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5B2F363-9B2B-472A-B000-59D0EAD6D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D1979A5-8843-4A89-9342-B13F64B6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2C2561-5EA1-4894-886C-0B6C7CC8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81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2E084-2885-451D-B157-CF0B143C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B14D1A-DC45-42D2-9356-6EB00366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770D6C-E3C6-4B38-8173-2D2334CB5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4EF26C-B30A-40FA-A848-606B4240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D89E1C-1852-491F-B87E-8533A54F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903355-4CC9-4EE2-88B4-52BC2901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65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E03D3-8D7D-4397-8D05-E50D46F4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29025A-6160-4EB1-8076-7509AA0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259946-8285-4023-B5AA-B39AEC5B9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1FD73D-02C5-4943-A322-A028B97B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4C7FE8-0A19-4AA9-A2C1-5DB901E7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435427-CF4A-4E3C-94F0-95818437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2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FCC16D-FADD-424F-9374-B4613A9E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968D54-F36E-4F6D-ACF9-2A7B721D3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896EDD-E150-4FA8-B134-58045DC28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BEB7-8FC6-4FDF-B376-3B5B691D54A4}" type="datetimeFigureOut">
              <a:rPr lang="cs-CZ" smtClean="0"/>
              <a:t>12. 11. 2024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B87029-61BE-4C45-970B-90F873D1E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B04214-EF54-486E-85D3-2E8E32A97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CB25-5264-4BF1-9BC5-F54F90D52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82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truk@muni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D7DD-AB4A-AC40-C10F-0F6DE6EF8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9850"/>
            <a:ext cx="9144000" cy="2387600"/>
          </a:xfrm>
        </p:spPr>
        <p:txBody>
          <a:bodyPr>
            <a:noAutofit/>
          </a:bodyPr>
          <a:lstStyle/>
          <a:p>
            <a:r>
              <a:rPr lang="cs-CZ" sz="4800" dirty="0"/>
              <a:t>Komunikace problematiky oběhového hospodářství obyvatelům měst a obcí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E84DD-103E-0CDA-4E74-EE9FD5E76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17028"/>
            <a:ext cx="9144000" cy="1655762"/>
          </a:xfrm>
        </p:spPr>
        <p:txBody>
          <a:bodyPr>
            <a:normAutofit/>
          </a:bodyPr>
          <a:lstStyle/>
          <a:p>
            <a:r>
              <a:rPr lang="cs-CZ" sz="2800" u="sng" dirty="0"/>
              <a:t>Michal Struk</a:t>
            </a:r>
            <a:r>
              <a:rPr lang="cs-CZ" sz="2800" dirty="0"/>
              <a:t>, Jana Soukopová, </a:t>
            </a:r>
            <a:br>
              <a:rPr lang="cs-CZ" sz="2800" dirty="0"/>
            </a:br>
            <a:r>
              <a:rPr lang="cs-CZ" sz="2800" dirty="0"/>
              <a:t>Eduard </a:t>
            </a:r>
            <a:r>
              <a:rPr lang="cs-CZ" sz="2800" dirty="0" err="1"/>
              <a:t>Bakoš</a:t>
            </a:r>
            <a:r>
              <a:rPr lang="cs-CZ" sz="2800" dirty="0"/>
              <a:t>, Dominika Tóthová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Masarykova univerzita</a:t>
            </a:r>
            <a:endParaRPr lang="en-US" sz="2800" dirty="0"/>
          </a:p>
        </p:txBody>
      </p:sp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2C3A5BC-2312-19D7-1BD8-8EA649FAAF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32" y="4872790"/>
            <a:ext cx="2101348" cy="1600200"/>
          </a:xfrm>
          <a:prstGeom prst="rect">
            <a:avLst/>
          </a:prstGeom>
          <a:ln>
            <a:noFill/>
          </a:ln>
        </p:spPr>
      </p:pic>
      <p:graphicFrame>
        <p:nvGraphicFramePr>
          <p:cNvPr id="5" name="Zástupný obsah 3">
            <a:extLst>
              <a:ext uri="{FF2B5EF4-FFF2-40B4-BE49-F238E27FC236}">
                <a16:creationId xmlns:a16="http://schemas.microsoft.com/office/drawing/2014/main" id="{529D3E32-F992-4094-3193-AC6747EF79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03399"/>
              </p:ext>
            </p:extLst>
          </p:nvPr>
        </p:nvGraphicFramePr>
        <p:xfrm>
          <a:off x="6442222" y="4872378"/>
          <a:ext cx="2931022" cy="1601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63" imgH="3095312" progId="AcroExch.Document.DC">
                  <p:embed/>
                </p:oleObj>
              </mc:Choice>
              <mc:Fallback>
                <p:oleObj name="Acrobat Document" r:id="rId3" imgW="5667363" imgH="3095312" progId="AcroExch.Document.DC">
                  <p:embed/>
                  <p:pic>
                    <p:nvPicPr>
                      <p:cNvPr id="5" name="Zástupný obsah 3">
                        <a:extLst>
                          <a:ext uri="{FF2B5EF4-FFF2-40B4-BE49-F238E27FC236}">
                            <a16:creationId xmlns:a16="http://schemas.microsoft.com/office/drawing/2014/main" id="{529D3E32-F992-4094-3193-AC6747EF79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2222" y="4872378"/>
                        <a:ext cx="2931022" cy="1601024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group of people standing next to a recycling bin&#10;&#10;Description automatically generated">
            <a:extLst>
              <a:ext uri="{FF2B5EF4-FFF2-40B4-BE49-F238E27FC236}">
                <a16:creationId xmlns:a16="http://schemas.microsoft.com/office/drawing/2014/main" id="{E9A5CFA3-D4DD-1DD9-294E-23F0516A9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" y="4338000"/>
            <a:ext cx="2520000" cy="2520000"/>
          </a:xfrm>
          <a:prstGeom prst="rect">
            <a:avLst/>
          </a:prstGeom>
        </p:spPr>
      </p:pic>
      <p:pic>
        <p:nvPicPr>
          <p:cNvPr id="11" name="Picture 10" descr="A group of kids recycling garbage&#10;&#10;Description automatically generated">
            <a:extLst>
              <a:ext uri="{FF2B5EF4-FFF2-40B4-BE49-F238E27FC236}">
                <a16:creationId xmlns:a16="http://schemas.microsoft.com/office/drawing/2014/main" id="{8427D58C-3E97-9C75-A16B-44F9EA1CF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00" y="4338000"/>
            <a:ext cx="2520000" cy="25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1FB2E-A4D4-51E2-F75B-2EA65953C2B5}"/>
              </a:ext>
            </a:extLst>
          </p:cNvPr>
          <p:cNvSpPr txBox="1"/>
          <p:nvPr/>
        </p:nvSpPr>
        <p:spPr>
          <a:xfrm>
            <a:off x="2517708" y="6472990"/>
            <a:ext cx="7122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i="0" dirty="0">
                <a:solidFill>
                  <a:srgbClr val="004990"/>
                </a:solidFill>
                <a:effectLst/>
                <a:latin typeface="Arial" panose="020B0604020202020204" pitchFamily="34" charset="0"/>
              </a:rPr>
              <a:t>Symposium ODPADOVÉ FÓRUM, 13. </a:t>
            </a:r>
            <a:r>
              <a:rPr lang="cs-CZ" sz="1400" b="1" dirty="0">
                <a:solidFill>
                  <a:srgbClr val="004990"/>
                </a:solidFill>
                <a:latin typeface="Arial" panose="020B0604020202020204" pitchFamily="34" charset="0"/>
              </a:rPr>
              <a:t>11.</a:t>
            </a:r>
            <a:r>
              <a:rPr lang="cs-CZ" sz="1400" b="1" i="0" dirty="0">
                <a:solidFill>
                  <a:srgbClr val="004990"/>
                </a:solidFill>
                <a:effectLst/>
                <a:latin typeface="Arial" panose="020B0604020202020204" pitchFamily="34" charset="0"/>
              </a:rPr>
              <a:t> 2024, Hustopeče</a:t>
            </a:r>
          </a:p>
        </p:txBody>
      </p:sp>
    </p:spTree>
    <p:extLst>
      <p:ext uri="{BB962C8B-B14F-4D97-AF65-F5344CB8AC3E}">
        <p14:creationId xmlns:p14="http://schemas.microsoft.com/office/powerpoint/2010/main" val="9253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image of a green container with different objects around it&#10;&#10;Description automatically generated">
            <a:extLst>
              <a:ext uri="{FF2B5EF4-FFF2-40B4-BE49-F238E27FC236}">
                <a16:creationId xmlns:a16="http://schemas.microsoft.com/office/drawing/2014/main" id="{21A2E036-327E-4CF0-3B0E-7875C4218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85" y="1272618"/>
            <a:ext cx="3843666" cy="38436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>
            <a:normAutofit/>
          </a:bodyPr>
          <a:lstStyle/>
          <a:p>
            <a:r>
              <a:rPr lang="cs-CZ" b="1" dirty="0"/>
              <a:t>Doporučení pro komunikaci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Nejlepší výsledky dosahovány při kombinací nástrojů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Oslovit lidi na více úrovních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cs-CZ" dirty="0"/>
              <a:t>Různé cílové skupiny</a:t>
            </a:r>
            <a:r>
              <a:rPr lang="en-US" dirty="0"/>
              <a:t> – </a:t>
            </a:r>
            <a:r>
              <a:rPr lang="cs-CZ" dirty="0"/>
              <a:t>různý dosah nástrojů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cs-CZ" dirty="0"/>
              <a:t>Prezentovat téma odpadů z více různých úhlů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Nespoléhat se na pasivní příjem informací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cs-CZ" dirty="0"/>
              <a:t>Zahrnout interaktivní prvky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cs-CZ" dirty="0"/>
              <a:t>Zapojit lidi, vtáhnout je, motivovat k účasti na procesu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cs-CZ" dirty="0"/>
              <a:t>Umožnit lidem být součástí rozhodovacích procesů</a:t>
            </a:r>
            <a:r>
              <a:rPr lang="en-US" dirty="0"/>
              <a:t> </a:t>
            </a:r>
            <a:endParaRPr lang="cs-CZ" dirty="0"/>
          </a:p>
          <a:p>
            <a:pPr lvl="1">
              <a:lnSpc>
                <a:spcPct val="110000"/>
              </a:lnSpc>
            </a:pPr>
            <a:r>
              <a:rPr lang="cs-CZ" dirty="0"/>
              <a:t>Spoluvytvářet s obyvateli systém nakládání s odpady v obci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cs-CZ" sz="1800" dirty="0"/>
              <a:t>Ptát se na rady, náměty a možná vylepšení stávajících praktik</a:t>
            </a:r>
            <a:r>
              <a:rPr lang="en-US" sz="1800" dirty="0"/>
              <a:t> – </a:t>
            </a:r>
            <a:r>
              <a:rPr lang="cs-CZ" sz="1800" dirty="0"/>
              <a:t>využít participativní přístup</a:t>
            </a:r>
            <a:endParaRPr lang="en-US" sz="18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63" imgH="3095312" progId="AcroExch.Document.DC">
                  <p:embed/>
                </p:oleObj>
              </mc:Choice>
              <mc:Fallback>
                <p:oleObj name="Acrobat Document" r:id="rId3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2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/>
          <a:lstStyle/>
          <a:p>
            <a:r>
              <a:rPr lang="cs-CZ" b="1" dirty="0"/>
              <a:t>Výsledky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3200" dirty="0"/>
              <a:t>Organizace workshopu s vybranými zástupci obcí coby platformy pro vzájemnou inspiraci, učení se a sdílení nápadů a praxí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cs-CZ" dirty="0"/>
              <a:t>Mnoho vstupů a návrhů, avšak také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cs-CZ" dirty="0"/>
              <a:t>Omezený dosah limitovaný počtem účastníků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Tvorba metodiky na základě dostupné </a:t>
            </a:r>
            <a:br>
              <a:rPr lang="cs-CZ" sz="3200" dirty="0"/>
            </a:br>
            <a:r>
              <a:rPr lang="cs-CZ" sz="3200" dirty="0"/>
              <a:t>teorie a praktické zpětné vazby od obcí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cs-CZ" sz="2200" dirty="0"/>
              <a:t>Stručná verze </a:t>
            </a:r>
            <a:r>
              <a:rPr lang="en-US" sz="2200" dirty="0"/>
              <a:t>(</a:t>
            </a:r>
            <a:r>
              <a:rPr lang="cs-CZ" sz="2200" dirty="0"/>
              <a:t>aplikační souhrn, minimum teorie</a:t>
            </a:r>
            <a:r>
              <a:rPr lang="en-US" sz="2200" dirty="0"/>
              <a:t>) </a:t>
            </a:r>
          </a:p>
          <a:p>
            <a:pPr lvl="1">
              <a:lnSpc>
                <a:spcPct val="110000"/>
              </a:lnSpc>
            </a:pPr>
            <a:r>
              <a:rPr lang="cs-CZ" sz="2200" dirty="0"/>
              <a:t>Rozšířená verze </a:t>
            </a:r>
            <a:r>
              <a:rPr lang="en-US" sz="2200" dirty="0"/>
              <a:t>(</a:t>
            </a:r>
            <a:r>
              <a:rPr lang="cs-CZ" sz="2200" dirty="0"/>
              <a:t>včetně teorie a podrobnějšího popisu</a:t>
            </a:r>
            <a:r>
              <a:rPr lang="en-US" sz="2200" dirty="0"/>
              <a:t>)</a:t>
            </a:r>
          </a:p>
          <a:p>
            <a:pPr lvl="2">
              <a:lnSpc>
                <a:spcPct val="110000"/>
              </a:lnSpc>
            </a:pPr>
            <a:r>
              <a:rPr lang="cs-CZ" sz="1400" dirty="0"/>
              <a:t>Proč</a:t>
            </a:r>
            <a:r>
              <a:rPr lang="en-US" sz="1400" dirty="0"/>
              <a:t>? </a:t>
            </a:r>
            <a:r>
              <a:rPr lang="cs-CZ" sz="1400" dirty="0"/>
              <a:t>Zástupci obcí nemají čas na dlouhé texty – chtějí to stručné a praktické</a:t>
            </a:r>
            <a:endParaRPr lang="en-US" sz="14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3095312" progId="AcroExch.Document.DC">
                  <p:embed/>
                </p:oleObj>
              </mc:Choice>
              <mc:Fallback>
                <p:oleObj name="Acrobat Document" r:id="rId2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125BC-D5F4-7927-EF0E-EA6421B53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559" y="2611821"/>
            <a:ext cx="4069558" cy="37412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149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/>
          <a:lstStyle/>
          <a:p>
            <a:r>
              <a:rPr lang="cs-CZ" b="1" dirty="0"/>
              <a:t>Shrnutí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400" dirty="0"/>
              <a:t>Vhodná komunikace problematiky odpadového hospodářství má velký potenciál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cs-CZ" sz="2400" dirty="0"/>
              <a:t>Žádoucí je používat </a:t>
            </a:r>
            <a:r>
              <a:rPr lang="cs-CZ" sz="2400" b="1" u="sng" dirty="0"/>
              <a:t>víc</a:t>
            </a:r>
            <a:r>
              <a:rPr lang="cs-CZ" sz="2400" dirty="0"/>
              <a:t> komunikačních </a:t>
            </a:r>
            <a:r>
              <a:rPr lang="cs-CZ" sz="2400" b="1" u="sng" dirty="0"/>
              <a:t>nástrojů</a:t>
            </a:r>
            <a:r>
              <a:rPr lang="cs-CZ" sz="2400" dirty="0"/>
              <a:t> zacílenou na různé skupiny obyvatel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cs-CZ" sz="2400" b="1" u="sng" dirty="0"/>
              <a:t>Kombinovat</a:t>
            </a:r>
            <a:r>
              <a:rPr lang="en-US" sz="2400" dirty="0"/>
              <a:t> </a:t>
            </a:r>
            <a:r>
              <a:rPr lang="cs-CZ" sz="2400" dirty="0"/>
              <a:t>přístupy</a:t>
            </a:r>
            <a:r>
              <a:rPr lang="en-US" sz="2400" dirty="0"/>
              <a:t>, </a:t>
            </a:r>
            <a:r>
              <a:rPr lang="cs-CZ" sz="2400" b="1" u="sng" dirty="0"/>
              <a:t>nespoléhat na pasivní příjem informací</a:t>
            </a:r>
            <a:r>
              <a:rPr lang="cs-CZ" sz="2400" dirty="0"/>
              <a:t> u obyvatel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cs-CZ" sz="1800" dirty="0"/>
              <a:t>Najít fungující cestu k lidem, většina nebude sama od sebe iniciativně vyhledávat informace o OH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cs-CZ" sz="2400" dirty="0"/>
              <a:t>Využívat</a:t>
            </a:r>
            <a:r>
              <a:rPr lang="en-US" sz="2400" dirty="0"/>
              <a:t> </a:t>
            </a:r>
            <a:r>
              <a:rPr lang="cs-CZ" sz="2400" b="1" u="sng" dirty="0"/>
              <a:t>moderní technologie</a:t>
            </a:r>
            <a:r>
              <a:rPr lang="cs-CZ" sz="2400" dirty="0"/>
              <a:t> </a:t>
            </a:r>
            <a:r>
              <a:rPr lang="en-US" sz="2400" dirty="0"/>
              <a:t>–</a:t>
            </a:r>
            <a:r>
              <a:rPr lang="cs-CZ" sz="2400" dirty="0"/>
              <a:t> mobilní aplikace telefonech</a:t>
            </a:r>
            <a:r>
              <a:rPr lang="en-US" sz="2400" dirty="0"/>
              <a:t>, </a:t>
            </a:r>
            <a:r>
              <a:rPr lang="cs-CZ" sz="2400" dirty="0"/>
              <a:t>sociální sítě</a:t>
            </a:r>
            <a:r>
              <a:rPr lang="en-US" sz="2400" dirty="0"/>
              <a:t>, </a:t>
            </a:r>
            <a:r>
              <a:rPr lang="cs-CZ" sz="2400" dirty="0"/>
              <a:t>nová média</a:t>
            </a:r>
            <a:r>
              <a:rPr lang="en-US" sz="2400" dirty="0"/>
              <a:t>…</a:t>
            </a:r>
          </a:p>
          <a:p>
            <a:pPr>
              <a:lnSpc>
                <a:spcPct val="110000"/>
              </a:lnSpc>
            </a:pPr>
            <a:r>
              <a:rPr lang="cs-CZ" sz="2400" b="1" u="sng" dirty="0"/>
              <a:t>Aktivně</a:t>
            </a:r>
            <a:r>
              <a:rPr lang="cs-CZ" sz="2400" dirty="0"/>
              <a:t> zapojovat lidi</a:t>
            </a:r>
            <a:r>
              <a:rPr lang="en-US" sz="2400" dirty="0"/>
              <a:t> – </a:t>
            </a:r>
            <a:r>
              <a:rPr lang="cs-CZ" sz="2400" dirty="0"/>
              <a:t>vytvořit platformu pro sdílení informací</a:t>
            </a:r>
            <a:r>
              <a:rPr lang="en-US" sz="2400" dirty="0"/>
              <a:t>, </a:t>
            </a:r>
            <a:r>
              <a:rPr lang="cs-CZ" sz="2400" dirty="0"/>
              <a:t>ale také osobní kontakt</a:t>
            </a:r>
            <a:r>
              <a:rPr lang="en-US" sz="2400" dirty="0"/>
              <a:t>, </a:t>
            </a:r>
            <a:r>
              <a:rPr lang="cs-CZ" sz="2400" dirty="0"/>
              <a:t>vytvořit </a:t>
            </a:r>
            <a:r>
              <a:rPr lang="en-US" sz="2400" dirty="0"/>
              <a:t>hands-on </a:t>
            </a:r>
            <a:r>
              <a:rPr lang="cs-CZ" sz="2400" dirty="0"/>
              <a:t>přístup</a:t>
            </a:r>
            <a:r>
              <a:rPr lang="en-US" sz="2400" dirty="0"/>
              <a:t>, </a:t>
            </a:r>
            <a:r>
              <a:rPr lang="cs-CZ" sz="2400" dirty="0"/>
              <a:t>možnost vidět a ptát se na prvky systému OH</a:t>
            </a:r>
            <a:r>
              <a:rPr lang="en-US" sz="2400" dirty="0"/>
              <a:t>, </a:t>
            </a:r>
            <a:r>
              <a:rPr lang="cs-CZ" sz="2400" dirty="0"/>
              <a:t>praktické ukázky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cs-CZ" sz="2400" b="1" u="sng" dirty="0"/>
              <a:t>Lokálně</a:t>
            </a:r>
            <a:r>
              <a:rPr lang="en-US" sz="2400" dirty="0"/>
              <a:t> </a:t>
            </a:r>
            <a:r>
              <a:rPr lang="cs-CZ" sz="2400" dirty="0"/>
              <a:t>přizpůsobená komunikace místo obecných rad a instrukcí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cs-CZ" sz="3600" dirty="0"/>
              <a:t>Vysvětlovat, ukazovat, diskutovat</a:t>
            </a:r>
            <a:r>
              <a:rPr lang="en-US" sz="3600" dirty="0"/>
              <a:t>, </a:t>
            </a:r>
            <a:r>
              <a:rPr lang="cs-CZ" sz="3600" dirty="0"/>
              <a:t>opakovat, opakovat</a:t>
            </a:r>
            <a:r>
              <a:rPr lang="en-US" sz="3600" dirty="0"/>
              <a:t>…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Nekončící proces, který v případě dobré realizace produkuje skvělé výsledky, ale vyžaduje aktivní zapojení ze strany vedení obce a současně skutečnou snahu o spolupráci s obyvateli</a:t>
            </a:r>
            <a:endParaRPr lang="en-US" sz="18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3095312" progId="AcroExch.Document.DC">
                  <p:embed/>
                </p:oleObj>
              </mc:Choice>
              <mc:Fallback>
                <p:oleObj name="Acrobat Document" r:id="rId2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D7DD-AB4A-AC40-C10F-0F6DE6EF8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175" y="272503"/>
            <a:ext cx="9144000" cy="1861097"/>
          </a:xfrm>
        </p:spPr>
        <p:txBody>
          <a:bodyPr>
            <a:noAutofit/>
          </a:bodyPr>
          <a:lstStyle/>
          <a:p>
            <a:pPr algn="l"/>
            <a:r>
              <a:rPr lang="cs-CZ" dirty="0"/>
              <a:t>Děkujeme za </a:t>
            </a:r>
            <a:br>
              <a:rPr lang="cs-CZ" dirty="0"/>
            </a:br>
            <a:r>
              <a:rPr lang="cs-CZ" dirty="0"/>
              <a:t>pozornost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E84DD-103E-0CDA-4E74-EE9FD5E76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622" y="292185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cs-CZ" sz="3600" dirty="0"/>
              <a:t>Kontaktovat nás můžete na</a:t>
            </a:r>
            <a:endParaRPr lang="en-US" sz="3600" dirty="0"/>
          </a:p>
          <a:p>
            <a:pPr algn="l"/>
            <a:r>
              <a:rPr lang="en-US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struk@muni.cz</a:t>
            </a:r>
            <a:r>
              <a:rPr lang="en-US" sz="3600" dirty="0"/>
              <a:t> </a:t>
            </a:r>
          </a:p>
        </p:txBody>
      </p:sp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2C3A5BC-2312-19D7-1BD8-8EA649FAA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32" y="4872790"/>
            <a:ext cx="2101348" cy="1600200"/>
          </a:xfrm>
          <a:prstGeom prst="rect">
            <a:avLst/>
          </a:prstGeom>
          <a:ln>
            <a:noFill/>
          </a:ln>
        </p:spPr>
      </p:pic>
      <p:graphicFrame>
        <p:nvGraphicFramePr>
          <p:cNvPr id="5" name="Zástupný obsah 3">
            <a:extLst>
              <a:ext uri="{FF2B5EF4-FFF2-40B4-BE49-F238E27FC236}">
                <a16:creationId xmlns:a16="http://schemas.microsoft.com/office/drawing/2014/main" id="{529D3E32-F992-4094-3193-AC6747EF7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2222" y="4872378"/>
          <a:ext cx="2931022" cy="1601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363" imgH="3095312" progId="AcroExch.Document.DC">
                  <p:embed/>
                </p:oleObj>
              </mc:Choice>
              <mc:Fallback>
                <p:oleObj name="Acrobat Document" r:id="rId4" imgW="5667363" imgH="3095312" progId="AcroExch.Document.DC">
                  <p:embed/>
                  <p:pic>
                    <p:nvPicPr>
                      <p:cNvPr id="5" name="Zástupný obsah 3">
                        <a:extLst>
                          <a:ext uri="{FF2B5EF4-FFF2-40B4-BE49-F238E27FC236}">
                            <a16:creationId xmlns:a16="http://schemas.microsoft.com/office/drawing/2014/main" id="{529D3E32-F992-4094-3193-AC6747EF79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2222" y="4872378"/>
                        <a:ext cx="2931022" cy="1601024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Exkurze a zážitky - Čistá Plzeň">
            <a:extLst>
              <a:ext uri="{FF2B5EF4-FFF2-40B4-BE49-F238E27FC236}">
                <a16:creationId xmlns:a16="http://schemas.microsoft.com/office/drawing/2014/main" id="{8419A739-893C-3F47-50EF-351E2FD6A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37" y="272503"/>
            <a:ext cx="5869387" cy="43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EB214-0AA3-F7D2-7060-80AF74EF96A3}"/>
              </a:ext>
            </a:extLst>
          </p:cNvPr>
          <p:cNvSpPr txBox="1"/>
          <p:nvPr/>
        </p:nvSpPr>
        <p:spPr>
          <a:xfrm>
            <a:off x="2517708" y="6472990"/>
            <a:ext cx="7122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i="0" dirty="0">
                <a:solidFill>
                  <a:srgbClr val="004990"/>
                </a:solidFill>
                <a:effectLst/>
                <a:latin typeface="Arial" panose="020B0604020202020204" pitchFamily="34" charset="0"/>
              </a:rPr>
              <a:t>Symposium ODPADOVÉ FÓRUM, 13. </a:t>
            </a:r>
            <a:r>
              <a:rPr lang="cs-CZ" sz="1400" b="1" dirty="0">
                <a:solidFill>
                  <a:srgbClr val="004990"/>
                </a:solidFill>
                <a:latin typeface="Arial" panose="020B0604020202020204" pitchFamily="34" charset="0"/>
              </a:rPr>
              <a:t>11.</a:t>
            </a:r>
            <a:r>
              <a:rPr lang="cs-CZ" sz="1400" b="1" i="0" dirty="0">
                <a:solidFill>
                  <a:srgbClr val="004990"/>
                </a:solidFill>
                <a:effectLst/>
                <a:latin typeface="Arial" panose="020B0604020202020204" pitchFamily="34" charset="0"/>
              </a:rPr>
              <a:t> 2024, Hustopeče</a:t>
            </a:r>
          </a:p>
        </p:txBody>
      </p:sp>
    </p:spTree>
    <p:extLst>
      <p:ext uri="{BB962C8B-B14F-4D97-AF65-F5344CB8AC3E}">
        <p14:creationId xmlns:p14="http://schemas.microsoft.com/office/powerpoint/2010/main" val="11446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/>
          <a:lstStyle/>
          <a:p>
            <a:r>
              <a:rPr lang="cs-CZ" b="1" dirty="0"/>
              <a:t>Třídění odpadu v </a:t>
            </a:r>
            <a:r>
              <a:rPr lang="en-US" b="1" dirty="0"/>
              <a:t>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097073"/>
              </p:ext>
            </p:extLst>
          </p:nvPr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3095312" progId="AcroExch.Document.DC">
                  <p:embed/>
                </p:oleObj>
              </mc:Choice>
              <mc:Fallback>
                <p:oleObj name="Acrobat Document" r:id="rId2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CAE4FA9-52B7-0CAC-ABC5-6108522235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737996"/>
              </p:ext>
            </p:extLst>
          </p:nvPr>
        </p:nvGraphicFramePr>
        <p:xfrm>
          <a:off x="536028" y="1359933"/>
          <a:ext cx="10893971" cy="5219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5F3DDD33-ABC6-D867-C6DB-B803784809B0}"/>
              </a:ext>
            </a:extLst>
          </p:cNvPr>
          <p:cNvSpPr/>
          <p:nvPr/>
        </p:nvSpPr>
        <p:spPr>
          <a:xfrm rot="2508150">
            <a:off x="7622143" y="5486449"/>
            <a:ext cx="481345" cy="85935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/>
          <a:lstStyle/>
          <a:p>
            <a:r>
              <a:rPr lang="cs-CZ" b="1" dirty="0"/>
              <a:t>Identifikace problému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3200" dirty="0"/>
              <a:t>Třídění odpadu se za posledních dvacet let nejen v ČR ale i v mnoha dalších zemích významně zlepšuje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cs-CZ" dirty="0"/>
              <a:t>Některé země se dostaly v podstatě z nuly na více než </a:t>
            </a:r>
            <a:r>
              <a:rPr lang="en-US" dirty="0"/>
              <a:t>40%</a:t>
            </a:r>
            <a:r>
              <a:rPr lang="cs-CZ" dirty="0"/>
              <a:t> míru díky různým postupům třídění</a:t>
            </a:r>
            <a:endParaRPr lang="en-US" sz="1800" dirty="0"/>
          </a:p>
          <a:p>
            <a:pPr lvl="1">
              <a:lnSpc>
                <a:spcPct val="110000"/>
              </a:lnSpc>
            </a:pPr>
            <a:r>
              <a:rPr lang="cs-CZ" dirty="0"/>
              <a:t>Avšak v posledních letech lze u mnoha zemí pozorovat spíše stagnaci a i ty nejlepší země nedosahují hodnot o moc lepších než </a:t>
            </a:r>
            <a:r>
              <a:rPr lang="en-US" dirty="0"/>
              <a:t>50–60</a:t>
            </a:r>
            <a:r>
              <a:rPr lang="cs-CZ" dirty="0"/>
              <a:t> </a:t>
            </a:r>
            <a:r>
              <a:rPr lang="en-US" dirty="0"/>
              <a:t>%</a:t>
            </a:r>
          </a:p>
          <a:p>
            <a:pPr>
              <a:lnSpc>
                <a:spcPct val="110000"/>
              </a:lnSpc>
            </a:pP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Jak postupovat dál a dosáhnout na cíle pro třídění stanovené EU?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cs-CZ" dirty="0"/>
              <a:t>Více nádob a kontejnerů?</a:t>
            </a:r>
            <a:r>
              <a:rPr lang="en-US" dirty="0"/>
              <a:t> </a:t>
            </a:r>
            <a:r>
              <a:rPr lang="cs-CZ" dirty="0"/>
              <a:t>Častější svoz odpadu?</a:t>
            </a:r>
            <a:r>
              <a:rPr lang="en-US" dirty="0"/>
              <a:t> </a:t>
            </a:r>
            <a:r>
              <a:rPr lang="cs-CZ" dirty="0"/>
              <a:t>Více míst na třídění</a:t>
            </a:r>
            <a:r>
              <a:rPr lang="en-US" dirty="0"/>
              <a:t>?</a:t>
            </a:r>
          </a:p>
          <a:p>
            <a:pPr>
              <a:lnSpc>
                <a:spcPct val="110000"/>
              </a:lnSpc>
            </a:pP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Lze se místo kvantitativních změn zaměřit na změny kvalitativní</a:t>
            </a:r>
            <a:r>
              <a:rPr lang="en-US" sz="3200" dirty="0"/>
              <a:t>?</a:t>
            </a:r>
            <a:br>
              <a:rPr lang="cs-CZ" sz="3200" dirty="0"/>
            </a:br>
            <a:endParaRPr lang="en-US" sz="32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3095312" progId="AcroExch.Document.DC">
                  <p:embed/>
                </p:oleObj>
              </mc:Choice>
              <mc:Fallback>
                <p:oleObj name="Acrobat Document" r:id="rId2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ero Waste to Landfill: The Waste Hierarchy | Coppermill Ltd">
            <a:extLst>
              <a:ext uri="{FF2B5EF4-FFF2-40B4-BE49-F238E27FC236}">
                <a16:creationId xmlns:a16="http://schemas.microsoft.com/office/drawing/2014/main" id="{E8EC5518-727C-15A6-F6FC-E700502B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11" y="1359933"/>
            <a:ext cx="4201953" cy="398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/>
          <a:lstStyle/>
          <a:p>
            <a:r>
              <a:rPr lang="cs-CZ" b="1" dirty="0"/>
              <a:t>Na co se zaměřit</a:t>
            </a:r>
            <a:r>
              <a:rPr lang="en-US" b="1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sz="3200" dirty="0"/>
              <a:t>Analogie s hierarchií nakládání s odpady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cs-CZ" dirty="0"/>
              <a:t>Čím výše v hierarchii</a:t>
            </a:r>
            <a:r>
              <a:rPr lang="en-US" dirty="0"/>
              <a:t> – </a:t>
            </a:r>
            <a:r>
              <a:rPr lang="cs-CZ" dirty="0"/>
              <a:t>tím méně technické a více </a:t>
            </a:r>
            <a:br>
              <a:rPr lang="cs-CZ" dirty="0"/>
            </a:br>
            <a:r>
              <a:rPr lang="cs-CZ" dirty="0"/>
              <a:t>behaviorální (netechnické) postupy lze aplikovat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cs-CZ" dirty="0"/>
              <a:t>Konkrétně např. v podobě </a:t>
            </a:r>
            <a:r>
              <a:rPr lang="cs-CZ" b="1" u="sng" dirty="0"/>
              <a:t>komunikace</a:t>
            </a:r>
            <a:r>
              <a:rPr lang="cs-CZ" dirty="0"/>
              <a:t> a </a:t>
            </a:r>
            <a:r>
              <a:rPr lang="cs-CZ" b="1" u="sng" dirty="0"/>
              <a:t>vzdělávání</a:t>
            </a:r>
            <a:endParaRPr lang="en-US" b="1" u="sng" dirty="0"/>
          </a:p>
          <a:p>
            <a:pPr>
              <a:lnSpc>
                <a:spcPct val="110000"/>
              </a:lnSpc>
            </a:pP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Další posun za pomoci kvantitativních </a:t>
            </a:r>
            <a:br>
              <a:rPr lang="cs-CZ" sz="3200" dirty="0"/>
            </a:br>
            <a:r>
              <a:rPr lang="cs-CZ" sz="3200" dirty="0"/>
              <a:t>a technologických řešením bývá spíše </a:t>
            </a:r>
            <a:br>
              <a:rPr lang="cs-CZ" sz="3200" dirty="0"/>
            </a:br>
            <a:r>
              <a:rPr lang="cs-CZ" sz="3200" dirty="0"/>
              <a:t>menší, avšak u behaviorálních přístupů </a:t>
            </a:r>
            <a:br>
              <a:rPr lang="cs-CZ" sz="3200" dirty="0"/>
            </a:br>
            <a:r>
              <a:rPr lang="cs-CZ" sz="3200" dirty="0"/>
              <a:t>lze dále předpokládat významná vylepšení</a:t>
            </a:r>
            <a:endParaRPr lang="en-US" sz="3200" dirty="0"/>
          </a:p>
          <a:p>
            <a:pPr lvl="1">
              <a:lnSpc>
                <a:spcPct val="110000"/>
              </a:lnSpc>
            </a:pPr>
            <a:r>
              <a:rPr lang="cs-CZ" dirty="0"/>
              <a:t>Zeptejme se sami sebe, zda je nyní překážkou pro vyšší míru třídění nedostatečná infrastruktura (počet a rozmístění nádob na odpad) nebo spíše něco jiného</a:t>
            </a:r>
            <a:r>
              <a:rPr lang="en-US" dirty="0"/>
              <a:t>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373394"/>
              </p:ext>
            </p:extLst>
          </p:nvPr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63" imgH="3095312" progId="AcroExch.Document.DC">
                  <p:embed/>
                </p:oleObj>
              </mc:Choice>
              <mc:Fallback>
                <p:oleObj name="Acrobat Document" r:id="rId3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/>
          <a:lstStyle/>
          <a:p>
            <a:r>
              <a:rPr lang="cs-CZ" b="1" dirty="0"/>
              <a:t>Zadání úkolu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sz="3200" dirty="0"/>
              <a:t>Určit efektivní způsoby zlepšování </a:t>
            </a:r>
            <a:br>
              <a:rPr lang="cs-CZ" sz="3200" dirty="0"/>
            </a:br>
            <a:r>
              <a:rPr lang="cs-CZ" sz="3200" dirty="0"/>
              <a:t>odpadového hospodářství obcí </a:t>
            </a:r>
            <a:br>
              <a:rPr lang="cs-CZ" sz="3200" dirty="0"/>
            </a:br>
            <a:r>
              <a:rPr lang="cs-CZ" sz="3200" dirty="0"/>
              <a:t>skrze komunikační a vzdělávací nástroje</a:t>
            </a:r>
            <a:endParaRPr lang="en-US" sz="3200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cs-CZ" sz="3200" dirty="0"/>
              <a:t>Vytvořit praktického průvodce pro obce </a:t>
            </a:r>
            <a:br>
              <a:rPr lang="cs-CZ" sz="3200" dirty="0"/>
            </a:br>
            <a:r>
              <a:rPr lang="cs-CZ" sz="3200" dirty="0"/>
              <a:t>jak komunikovat a vzdělávat obyvatele </a:t>
            </a:r>
            <a:br>
              <a:rPr lang="cs-CZ" sz="3200" dirty="0"/>
            </a:br>
            <a:r>
              <a:rPr lang="cs-CZ" sz="3200" dirty="0"/>
              <a:t>v problematiku odpadového hospodářství</a:t>
            </a:r>
            <a:endParaRPr lang="en-US" sz="3200" dirty="0"/>
          </a:p>
          <a:p>
            <a:pPr>
              <a:lnSpc>
                <a:spcPct val="110000"/>
              </a:lnSpc>
            </a:pP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Jaké komunikační nástroje máme použít</a:t>
            </a:r>
            <a:r>
              <a:rPr lang="en-US" sz="3200" dirty="0"/>
              <a:t>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3095312" progId="AcroExch.Document.DC">
                  <p:embed/>
                </p:oleObj>
              </mc:Choice>
              <mc:Fallback>
                <p:oleObj name="Acrobat Document" r:id="rId2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BFD18B-C092-1EF6-EC30-3EAD4223F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575" y="1413560"/>
            <a:ext cx="3335018" cy="1354968"/>
          </a:xfrm>
          <a:prstGeom prst="rect">
            <a:avLst/>
          </a:prstGeom>
        </p:spPr>
      </p:pic>
      <p:pic>
        <p:nvPicPr>
          <p:cNvPr id="7" name="Picture 6" descr="A person in hardhats standing next to a trash can&#10;&#10;Description automatically generated">
            <a:extLst>
              <a:ext uri="{FF2B5EF4-FFF2-40B4-BE49-F238E27FC236}">
                <a16:creationId xmlns:a16="http://schemas.microsoft.com/office/drawing/2014/main" id="{19FC13D6-8D74-2AE2-3E8C-4992F27AE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606" y="3058164"/>
            <a:ext cx="3578956" cy="35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1A8B3-057D-F587-36BA-4B0611E2D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EE762-589B-7782-272C-5669DA0C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>
            <a:normAutofit/>
          </a:bodyPr>
          <a:lstStyle/>
          <a:p>
            <a:r>
              <a:rPr lang="cs-CZ" b="1" dirty="0"/>
              <a:t>Příklady komunikačních nástrojů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F8B856-ABC7-3ED1-0E0E-EF71FE80C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041" y="1272618"/>
            <a:ext cx="10434076" cy="55853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3200" dirty="0"/>
              <a:t>Webové stránky obce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Letáky 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Nálepky na nádobách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Místní tisk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Sociální sítě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cs-CZ" sz="3200" dirty="0"/>
              <a:t>Školy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en-US" sz="3200" dirty="0"/>
              <a:t>Doorstepping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Nudging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40114EE-372B-010D-D7DB-DDC1A637C6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3095312" progId="AcroExch.Document.DC">
                  <p:embed/>
                </p:oleObj>
              </mc:Choice>
              <mc:Fallback>
                <p:oleObj name="Acrobat Document" r:id="rId2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640114EE-372B-010D-D7DB-DDC1A637C6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CEDA6B7-1E1C-AF2A-89E7-F6A44B67E8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  <p:pic>
        <p:nvPicPr>
          <p:cNvPr id="9" name="Picture 8" descr="A green trash can with many different icons around it&#10;&#10;Description automatically generated">
            <a:extLst>
              <a:ext uri="{FF2B5EF4-FFF2-40B4-BE49-F238E27FC236}">
                <a16:creationId xmlns:a16="http://schemas.microsoft.com/office/drawing/2014/main" id="{E3ED0C3F-9329-0D81-C363-6FCB01E1C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48" y="1492148"/>
            <a:ext cx="5146320" cy="51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/>
          <a:lstStyle/>
          <a:p>
            <a:r>
              <a:rPr lang="cs-CZ" b="1" dirty="0"/>
              <a:t>Postup výzkumu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400" dirty="0"/>
              <a:t>K dispozici je široká paleta různých komunikačních nástrojů, avšak jak v praxi fungují</a:t>
            </a:r>
            <a:r>
              <a:rPr lang="en-US" sz="2400" dirty="0"/>
              <a:t>?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Zeptejme se těch, kteří je primárně využívají</a:t>
            </a:r>
            <a:r>
              <a:rPr lang="en-US" sz="1800" dirty="0"/>
              <a:t> – </a:t>
            </a:r>
            <a:r>
              <a:rPr lang="cs-CZ" sz="1800" dirty="0"/>
              <a:t>obce a města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cs-CZ" sz="2400" dirty="0"/>
              <a:t>Výzkumná otázka</a:t>
            </a:r>
            <a:r>
              <a:rPr lang="en-US" sz="2400" dirty="0"/>
              <a:t>: </a:t>
            </a:r>
            <a:r>
              <a:rPr lang="cs-CZ" sz="2400" dirty="0"/>
              <a:t>Jaké jsou osvědčené komunikační strategie v odpadovém hospodářství </a:t>
            </a:r>
            <a:br>
              <a:rPr lang="cs-CZ" sz="2400" dirty="0"/>
            </a:br>
            <a:r>
              <a:rPr lang="cs-CZ" sz="2400" dirty="0"/>
              <a:t>dle obcí s nejlepšími výsledky v této oblasti</a:t>
            </a:r>
            <a:r>
              <a:rPr lang="en-US" sz="2400" dirty="0"/>
              <a:t>?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Využití benchmarking/</a:t>
            </a:r>
            <a:r>
              <a:rPr lang="cs-CZ" sz="1800" dirty="0" err="1"/>
              <a:t>benchlearning</a:t>
            </a:r>
            <a:r>
              <a:rPr lang="cs-CZ" sz="1800" dirty="0"/>
              <a:t> přístupu</a:t>
            </a:r>
            <a:endParaRPr lang="en-US" sz="1800" dirty="0"/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cs-CZ" sz="2400" dirty="0"/>
              <a:t>Jak získat data</a:t>
            </a:r>
            <a:r>
              <a:rPr lang="en-US" sz="2400" dirty="0"/>
              <a:t>?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cs-CZ" sz="2000" dirty="0"/>
              <a:t>Identifikovat obce s nejlepšími výsledky v OH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cs-CZ" sz="1600" dirty="0"/>
              <a:t>Recipienti ceny </a:t>
            </a:r>
            <a:r>
              <a:rPr lang="en-US" sz="1600" dirty="0"/>
              <a:t>„</a:t>
            </a:r>
            <a:r>
              <a:rPr lang="cs-CZ" sz="1600" dirty="0"/>
              <a:t>Odpadový Oskar</a:t>
            </a:r>
            <a:r>
              <a:rPr lang="en-US" sz="1600" dirty="0"/>
              <a:t>“</a:t>
            </a:r>
            <a:r>
              <a:rPr lang="cs-CZ" sz="1600" dirty="0"/>
              <a:t> od organizace </a:t>
            </a:r>
            <a:r>
              <a:rPr lang="en-US" sz="1600" dirty="0" err="1"/>
              <a:t>Arnika</a:t>
            </a:r>
            <a:endParaRPr lang="en-US" sz="1600" dirty="0"/>
          </a:p>
          <a:p>
            <a:pPr lvl="3">
              <a:lnSpc>
                <a:spcPct val="110000"/>
              </a:lnSpc>
            </a:pPr>
            <a:r>
              <a:rPr lang="cs-CZ" sz="1400" dirty="0"/>
              <a:t>Samostatně pro jednotlivé kraje, několik velikostních kategorií</a:t>
            </a:r>
            <a:endParaRPr lang="en-US" sz="1400" dirty="0"/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cs-CZ" sz="2000" dirty="0"/>
              <a:t>Pozvat tyto obce na workshop aby se podělily se svými zkušenostmi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cs-CZ" sz="1600" dirty="0"/>
              <a:t>Dobré a špatné praxe</a:t>
            </a:r>
            <a:r>
              <a:rPr lang="en-US" sz="1600" dirty="0"/>
              <a:t>, </a:t>
            </a:r>
            <a:r>
              <a:rPr lang="cs-CZ" sz="1600" dirty="0"/>
              <a:t>vzájemné sdílení poznatků a zkušeností za účelem vzájemné inspirace</a:t>
            </a:r>
            <a:endParaRPr lang="en-US" sz="1600" dirty="0"/>
          </a:p>
          <a:p>
            <a:pPr marL="800100" lvl="1" indent="-342900">
              <a:lnSpc>
                <a:spcPct val="110000"/>
              </a:lnSpc>
              <a:buFont typeface="+mj-lt"/>
              <a:buAutoNum type="arabicPeriod"/>
            </a:pPr>
            <a:r>
              <a:rPr lang="cs-CZ" sz="2000" dirty="0"/>
              <a:t>Průběžně zaznamenávat zjištění pro pozdější analýzu</a:t>
            </a:r>
            <a:endParaRPr lang="en-US" sz="20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3095312" progId="AcroExch.Document.DC">
                  <p:embed/>
                </p:oleObj>
              </mc:Choice>
              <mc:Fallback>
                <p:oleObj name="Acrobat Document" r:id="rId2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  <p:pic>
        <p:nvPicPr>
          <p:cNvPr id="5" name="Picture 4" descr="A group of people in a village&#10;&#10;Description automatically generated">
            <a:extLst>
              <a:ext uri="{FF2B5EF4-FFF2-40B4-BE49-F238E27FC236}">
                <a16:creationId xmlns:a16="http://schemas.microsoft.com/office/drawing/2014/main" id="{043518AB-EBDC-2CCD-235F-9495775E4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34" y="2948969"/>
            <a:ext cx="4860762" cy="24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C13AF4-A367-621F-7C47-DF290E35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684" y="1230887"/>
            <a:ext cx="4340190" cy="356072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>
            <a:normAutofit/>
          </a:bodyPr>
          <a:lstStyle/>
          <a:p>
            <a:r>
              <a:rPr lang="cs-CZ" b="1" dirty="0"/>
              <a:t>Standardní</a:t>
            </a:r>
            <a:r>
              <a:rPr lang="en-US" b="1" dirty="0"/>
              <a:t> </a:t>
            </a:r>
            <a:r>
              <a:rPr lang="cs-CZ" b="1" dirty="0"/>
              <a:t>komunikační nástroje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Webové stránky obcí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Letáky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Místní tisk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Polepy nádob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933027"/>
              </p:ext>
            </p:extLst>
          </p:nvPr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63" imgH="3095312" progId="AcroExch.Document.DC">
                  <p:embed/>
                </p:oleObj>
              </mc:Choice>
              <mc:Fallback>
                <p:oleObj name="Acrobat Document" r:id="rId3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  <p:pic>
        <p:nvPicPr>
          <p:cNvPr id="5" name="Picture 2" descr="Leták Jak můžeme sami snížit množství našeho odpadu, ulevit ...">
            <a:extLst>
              <a:ext uri="{FF2B5EF4-FFF2-40B4-BE49-F238E27FC236}">
                <a16:creationId xmlns:a16="http://schemas.microsoft.com/office/drawing/2014/main" id="{E7FEE702-2445-F8FF-D76A-19792043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92" y="3134640"/>
            <a:ext cx="3581392" cy="25427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OVÉ POLEPY. Žluté kontejnery na plast a nápojové kartony se už v Chrudimi dočkaly dalšího polepu, upozorňujícího i na kovový odpad.">
            <a:extLst>
              <a:ext uri="{FF2B5EF4-FFF2-40B4-BE49-F238E27FC236}">
                <a16:creationId xmlns:a16="http://schemas.microsoft.com/office/drawing/2014/main" id="{24057806-5E08-3468-E38C-C8565BC8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8" y="4065308"/>
            <a:ext cx="4088570" cy="22973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chivy: Zpravodaj - Obec Bašť">
            <a:extLst>
              <a:ext uri="{FF2B5EF4-FFF2-40B4-BE49-F238E27FC236}">
                <a16:creationId xmlns:a16="http://schemas.microsoft.com/office/drawing/2014/main" id="{8CB981C8-54CA-5356-2CEF-F22EE518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969" y="2142342"/>
            <a:ext cx="3063809" cy="43338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9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1765-541F-488A-41DB-3C038889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8DCF4-FE9F-B591-9B7D-DF981EDD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63890"/>
            <a:ext cx="10515600" cy="1039469"/>
          </a:xfrm>
        </p:spPr>
        <p:txBody>
          <a:bodyPr>
            <a:normAutofit/>
          </a:bodyPr>
          <a:lstStyle/>
          <a:p>
            <a:r>
              <a:rPr lang="cs-CZ" b="1" dirty="0"/>
              <a:t>Inovativní komunikační nástroje</a:t>
            </a:r>
            <a:endParaRPr lang="en-US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CBE30-80CA-088E-9CA6-1E4D9A02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49" y="1272618"/>
            <a:ext cx="11567268" cy="558538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dirty="0"/>
              <a:t>Lokalizované mobilní aplikace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Spolupráce se školami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Sociální sítě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Místní média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Exkurze do provozů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Cílená zpětná vazba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cs-CZ" dirty="0"/>
              <a:t>Kontaktní kampaně/akce</a:t>
            </a:r>
            <a:endParaRPr lang="en-US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AB40A0D-C7EE-2D76-00AB-A61D29BEC2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82638"/>
              </p:ext>
            </p:extLst>
          </p:nvPr>
        </p:nvGraphicFramePr>
        <p:xfrm>
          <a:off x="10552287" y="0"/>
          <a:ext cx="1639713" cy="89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3095312" progId="AcroExch.Document.DC">
                  <p:embed/>
                </p:oleObj>
              </mc:Choice>
              <mc:Fallback>
                <p:oleObj name="Acrobat Document" r:id="rId2" imgW="5667363" imgH="3095312" progId="AcroExch.Document.DC">
                  <p:embed/>
                  <p:pic>
                    <p:nvPicPr>
                      <p:cNvPr id="4" name="Zástupný obsah 3">
                        <a:extLst>
                          <a:ext uri="{FF2B5EF4-FFF2-40B4-BE49-F238E27FC236}">
                            <a16:creationId xmlns:a16="http://schemas.microsoft.com/office/drawing/2014/main" id="{8AB40A0D-C7EE-2D76-00AB-A61D29BEC2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52287" y="0"/>
                        <a:ext cx="1639713" cy="895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6CA87ED-C2DC-4E36-8A9F-981798E667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9" y="0"/>
            <a:ext cx="1290831" cy="982982"/>
          </a:xfrm>
          <a:prstGeom prst="rect">
            <a:avLst/>
          </a:prstGeom>
        </p:spPr>
      </p:pic>
      <p:pic>
        <p:nvPicPr>
          <p:cNvPr id="7" name="Picture 8" descr="Informace pro občany - mobilní aplikace Česká obec: Ruda nad Moravou">
            <a:extLst>
              <a:ext uri="{FF2B5EF4-FFF2-40B4-BE49-F238E27FC236}">
                <a16:creationId xmlns:a16="http://schemas.microsoft.com/office/drawing/2014/main" id="{3A587A38-3222-1FA7-BF0B-3898CA878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64" y="1103359"/>
            <a:ext cx="2136492" cy="302611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Jeden koš nestačí!? | Střední zdravotnická škola, Turnov">
            <a:extLst>
              <a:ext uri="{FF2B5EF4-FFF2-40B4-BE49-F238E27FC236}">
                <a16:creationId xmlns:a16="http://schemas.microsoft.com/office/drawing/2014/main" id="{56989707-3B83-9901-9566-6194BD8A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02" y="1472953"/>
            <a:ext cx="3393846" cy="253212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28279F-340D-4525-588E-E9499A7EC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950" y="1250158"/>
            <a:ext cx="3120312" cy="330067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E1868F-1A8B-82FE-4811-7006E1037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262" y="1629682"/>
            <a:ext cx="3743440" cy="30261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848750-1CB2-31DA-4296-9CFCEE86C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790" y="1833427"/>
            <a:ext cx="5404241" cy="4350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Picture 15" descr="A group of people in yellow helmets&#10;&#10;Description automatically generated">
            <a:extLst>
              <a:ext uri="{FF2B5EF4-FFF2-40B4-BE49-F238E27FC236}">
                <a16:creationId xmlns:a16="http://schemas.microsoft.com/office/drawing/2014/main" id="{1B41E107-8BD8-0AB5-7A5B-AE6CAA340F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88" y="1286722"/>
            <a:ext cx="5333826" cy="40003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8" descr="Tag on your wheelie bin? Here's what it means - Horsham Rural City ...">
            <a:extLst>
              <a:ext uri="{FF2B5EF4-FFF2-40B4-BE49-F238E27FC236}">
                <a16:creationId xmlns:a16="http://schemas.microsoft.com/office/drawing/2014/main" id="{AEC8D289-2504-ABEC-EC7A-F47EC77C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90" y="1232620"/>
            <a:ext cx="4930769" cy="505359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en otevřených dveří 2013 | SAKO - svoz a zpracování odpadu Brno">
            <a:extLst>
              <a:ext uri="{FF2B5EF4-FFF2-40B4-BE49-F238E27FC236}">
                <a16:creationId xmlns:a16="http://schemas.microsoft.com/office/drawing/2014/main" id="{D52E1F1A-C88E-CC5A-C30C-A99C1AD7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35" y="1180551"/>
            <a:ext cx="5405280" cy="40539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0EBD24-0976-825E-CA9F-86A46B440E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8770" y="5301197"/>
            <a:ext cx="7369462" cy="14316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55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B2ED4E4CDE9445AD3E34FB123F9833" ma:contentTypeVersion="6" ma:contentTypeDescription="Vytvoří nový dokument" ma:contentTypeScope="" ma:versionID="4a97f102d13aaea9a225444aae419b89">
  <xsd:schema xmlns:xsd="http://www.w3.org/2001/XMLSchema" xmlns:xs="http://www.w3.org/2001/XMLSchema" xmlns:p="http://schemas.microsoft.com/office/2006/metadata/properties" xmlns:ns2="523dff7f-fab8-4b40-8561-5a1eac610509" xmlns:ns3="08d0d9d9-bfec-444c-af98-ba0b3fcb3aa9" targetNamespace="http://schemas.microsoft.com/office/2006/metadata/properties" ma:root="true" ma:fieldsID="33e53fa902fa1fe1421f65697fd5201f" ns2:_="" ns3:_="">
    <xsd:import namespace="523dff7f-fab8-4b40-8561-5a1eac610509"/>
    <xsd:import namespace="08d0d9d9-bfec-444c-af98-ba0b3fcb3a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dff7f-fab8-4b40-8561-5a1eac6105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d0d9d9-bfec-444c-af98-ba0b3fcb3aa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04EC28-7BD7-4B43-8AD7-FE6B52642A22}">
  <ds:schemaRefs>
    <ds:schemaRef ds:uri="http://schemas.microsoft.com/office/2006/metadata/properties"/>
    <ds:schemaRef ds:uri="http://www.w3.org/XML/1998/namespace"/>
    <ds:schemaRef ds:uri="523dff7f-fab8-4b40-8561-5a1eac610509"/>
    <ds:schemaRef ds:uri="http://schemas.microsoft.com/office/2006/documentManagement/types"/>
    <ds:schemaRef ds:uri="08d0d9d9-bfec-444c-af98-ba0b3fcb3aa9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F9E7A60-3488-4C94-BB29-E95BFF31C2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3dff7f-fab8-4b40-8561-5a1eac610509"/>
    <ds:schemaRef ds:uri="08d0d9d9-bfec-444c-af98-ba0b3fcb3a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326A2F-A45E-451E-AA79-F97F8F46931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4248</TotalTime>
  <Words>751</Words>
  <Application>Microsoft Office PowerPoint</Application>
  <PresentationFormat>Widescreen</PresentationFormat>
  <Paragraphs>96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Acrobat Document</vt:lpstr>
      <vt:lpstr>Komunikace problematiky oběhového hospodářství obyvatelům měst a obcí</vt:lpstr>
      <vt:lpstr>Třídění odpadu v EU</vt:lpstr>
      <vt:lpstr>Identifikace problému</vt:lpstr>
      <vt:lpstr>Na co se zaměřit?</vt:lpstr>
      <vt:lpstr>Zadání úkolu</vt:lpstr>
      <vt:lpstr>Příklady komunikačních nástrojů</vt:lpstr>
      <vt:lpstr>Postup výzkumu</vt:lpstr>
      <vt:lpstr>Standardní komunikační nástroje</vt:lpstr>
      <vt:lpstr>Inovativní komunikační nástroje</vt:lpstr>
      <vt:lpstr>Doporučení pro komunikaci</vt:lpstr>
      <vt:lpstr>Výsledky</vt:lpstr>
      <vt:lpstr>Shrnutí</vt:lpstr>
      <vt:lpstr>Děkujeme za 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environmentálního výzkumu:  Odpadové a oběhové hospodářství a environmentální bezpečnost  (CEVOOH)</dc:title>
  <dc:creator/>
  <cp:lastModifiedBy>Michal Struk</cp:lastModifiedBy>
  <cp:revision>105</cp:revision>
  <dcterms:created xsi:type="dcterms:W3CDTF">2021-02-02T09:27:19Z</dcterms:created>
  <dcterms:modified xsi:type="dcterms:W3CDTF">2024-11-12T13:39:49Z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0x01010075B2ED4E4CDE9445AD3E34FB123F9833</vt:lpwstr>
  </property>
</Properties>
</file>