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662" r:id="rId5"/>
  </p:sldMasterIdLst>
  <p:notesMasterIdLst>
    <p:notesMasterId r:id="rId24"/>
  </p:notesMasterIdLst>
  <p:sldIdLst>
    <p:sldId id="265" r:id="rId6"/>
    <p:sldId id="548" r:id="rId7"/>
    <p:sldId id="546" r:id="rId8"/>
    <p:sldId id="549" r:id="rId9"/>
    <p:sldId id="550" r:id="rId10"/>
    <p:sldId id="544" r:id="rId11"/>
    <p:sldId id="539" r:id="rId12"/>
    <p:sldId id="384" r:id="rId13"/>
    <p:sldId id="258" r:id="rId14"/>
    <p:sldId id="535" r:id="rId15"/>
    <p:sldId id="534" r:id="rId16"/>
    <p:sldId id="328" r:id="rId17"/>
    <p:sldId id="485" r:id="rId18"/>
    <p:sldId id="483" r:id="rId19"/>
    <p:sldId id="545" r:id="rId20"/>
    <p:sldId id="552" r:id="rId21"/>
    <p:sldId id="551" r:id="rId22"/>
    <p:sldId id="470" r:id="rId23"/>
  </p:sldIdLst>
  <p:sldSz cx="12192000" cy="6858000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F3D9"/>
    <a:srgbClr val="156A3C"/>
    <a:srgbClr val="DAE3F3"/>
    <a:srgbClr val="627494"/>
    <a:srgbClr val="96C22B"/>
    <a:srgbClr val="FF6600"/>
    <a:srgbClr val="4472C4"/>
    <a:srgbClr val="7F6000"/>
    <a:srgbClr val="B3D17C"/>
    <a:srgbClr val="D4C6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A8FBCA-F198-4523-AC01-6C1A74079C07}" v="7" dt="2024-11-11T09:23:54.2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A63D0F-1A41-4C8D-A04E-E3C18D1D3CE5}" type="datetimeFigureOut">
              <a:rPr lang="cs-CZ" smtClean="0"/>
              <a:t>11.11.2024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9952CF-B391-4368-AC8E-9CAC7C3501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6628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EEE88F-5C25-48F3-866D-1221BFE010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6BCE4B2-13C2-4A23-A40B-5ECD16EB91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AAA0240-8698-4648-B501-01B06B327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6740A-796B-4F42-AEA9-EE2D646AB7F7}" type="datetime1">
              <a:rPr lang="cs-CZ" smtClean="0"/>
              <a:t>11.11.2024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85FFCDB-45C6-456C-9B37-9562C0A70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FE4F2F0-C061-4D90-AC7E-301D2B59C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7678F-A158-4981-B3C5-C4F04BC1936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6656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B985B3-2486-44E8-B488-BCFBFD1E9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E9C4DFA-EF73-42A2-9BDB-0C6DE9FD5B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E5B7B52-D5EB-48D7-A8A3-7140A00F9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5B439-73BB-4899-8BA6-8B54663F9532}" type="datetime1">
              <a:rPr lang="cs-CZ" smtClean="0"/>
              <a:t>11.11.2024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A98B658-2249-4B98-A6D4-73AC0B617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98463E3-B90F-494E-B12A-66D6A577B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7678F-A158-4981-B3C5-C4F04BC1936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0102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8CFFA91-3E88-41CD-9C91-6A11E5B61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F622781-D604-4262-852C-DCA50A2EB3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3658422-32F2-47C3-B8E4-2E0EF66FB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BF501-C16B-4C42-95F1-7B7351162ECA}" type="datetime1">
              <a:rPr lang="cs-CZ" smtClean="0"/>
              <a:t>11.11.2024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3C06148-EB28-4936-9206-393AF3D7B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9ACDABD-F3BB-4314-98F4-0A9D7B4FB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7678F-A158-4981-B3C5-C4F04BC1936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96859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19651819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2018604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85852" y="1825625"/>
            <a:ext cx="4933948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545318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4361579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87394" y="365125"/>
            <a:ext cx="10495006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87395" y="1681163"/>
            <a:ext cx="491018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087395" y="2505075"/>
            <a:ext cx="491018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4102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41020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7178294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AFE896-4FCD-4EF8-8F73-2B240492052D}" type="datetime1">
              <a:rPr lang="cs-CZ" smtClean="0"/>
              <a:t>11.11.2024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B16E51-0E28-488D-8BB5-DF71A97FE4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19543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121380E-514C-4F09-9592-D7CA2C7E4F3C}" type="datetime1">
              <a:rPr lang="cs-CZ" smtClean="0"/>
              <a:t>11.11.2024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B16E51-0E28-488D-8BB5-DF71A97FE4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20131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59368" y="457200"/>
            <a:ext cx="3687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059368" y="2057400"/>
            <a:ext cx="3687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B16E51-0E28-488D-8BB5-DF71A97FE4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0920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55802" y="457200"/>
            <a:ext cx="371622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055802" y="2057400"/>
            <a:ext cx="371622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824612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444563-0F69-466C-86DE-21132B464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1F111E1-B187-4BAC-9C35-DCA3FEEBF1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D089E00-86D5-4EEA-8E61-E5E797813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84C3-ECC0-48C3-ADFF-0924EF1E377A}" type="datetime1">
              <a:rPr lang="cs-CZ" smtClean="0"/>
              <a:t>11.11.2024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2C23609-5FC6-4C21-A608-801134181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0B7398A-2B8D-4067-B535-80EBC2158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7678F-A158-4981-B3C5-C4F04BC1936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02541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9790610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079156" y="365125"/>
            <a:ext cx="7493343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572104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0B3DC4-2FC4-4238-A2F0-2181A7C31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3A6C2FC-3EA3-4988-80BD-559F6E78C1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32F571E-3E2A-4137-B961-52B6F17FF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14D5F-92EF-4652-9729-DCD3051E0437}" type="datetime1">
              <a:rPr lang="cs-CZ" smtClean="0"/>
              <a:t>11.11.2024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D717490-CC29-48FF-A981-02F826A1E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F11F16F-8CFB-4E94-A300-A48823713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7678F-A158-4981-B3C5-C4F04BC1936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2244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5914BB-72D7-48E5-AC69-B3581B148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A324704-0327-41E8-893B-1D5E19EF24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AD429DA-59C7-4DE0-A223-04E493F5AD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AF1A4AF-2F2E-4F55-B906-BEDEABEEB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3AD33-DDCF-4550-80E0-47BD7B730774}" type="datetime1">
              <a:rPr lang="cs-CZ" smtClean="0"/>
              <a:t>11.11.2024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A065DD3-7D3F-4F1E-94A3-9875F8E53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FF5BA30-6438-42FE-AB60-C68D93B05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7678F-A158-4981-B3C5-C4F04BC1936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1335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1D10547-798C-403E-A1A2-7C93EA9D6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3CC4860-D1B3-433C-BA79-9B4AE5B384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D3177E8-4C59-4CF5-BB3C-4F46E48F3B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8EA7182-2589-43C9-9513-EA2F7E7313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B8C2916F-0906-462E-A69C-5E32589F0E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496F0085-8DAC-4406-8FF8-E9FF1310B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B5B20-5505-40EA-96FF-E38C19EDE957}" type="datetime1">
              <a:rPr lang="cs-CZ" smtClean="0"/>
              <a:t>11.11.2024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6E9800B0-A2EC-4287-9CFB-EA8CB489A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8D3646D-05C0-498E-AEBF-FFD630A6F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7678F-A158-4981-B3C5-C4F04BC1936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2975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CC5108-94E1-4026-AE1F-0087D3911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11A2EB5-E426-49D0-8462-DF314E6F9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95E42-E267-42EC-B058-E92AD06AFD98}" type="datetime1">
              <a:rPr lang="cs-CZ" smtClean="0"/>
              <a:t>11.11.2024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908824B-9149-47E1-97EC-73B21DB0C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3FE8C70-CE60-449C-BCD5-8CAF8BA60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7678F-A158-4981-B3C5-C4F04BC1936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0892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70FA923-58FC-4DE4-B8BC-9D86D39FB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883BB-A6F2-4401-9AF4-EE4BC593EA33}" type="datetime1">
              <a:rPr lang="cs-CZ" smtClean="0"/>
              <a:t>11.11.2024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AE6EDCA-91C0-4F47-9505-BF5341E11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6392D5B-7DF0-479B-9913-86C504A13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7678F-A158-4981-B3C5-C4F04BC1936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8709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598B33-A4E5-4448-AE90-60BDE73F6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CAAA29-AE6D-4BF2-964E-F702E5244A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F45F957-6DD0-4D78-B75B-254D7244A4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0D63DC7-AE26-4D24-ACE4-CC074D19F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A4D4D-6759-49AF-8BAD-42C6AAC44358}" type="datetime1">
              <a:rPr lang="cs-CZ" smtClean="0"/>
              <a:t>11.11.2024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AA64C3B-180B-412B-9731-B6BFE9668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C4A0D32-4D81-4A5C-800C-B1993809C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7678F-A158-4981-B3C5-C4F04BC1936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1731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5D0794-294F-49E9-ACE0-F0C30B3BC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0C796AB-D29F-4D84-B13D-1D21E842F5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F51D435-AE86-44F4-B663-684AEE86E0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6B773B5-B4F5-45CD-8ADD-52B38E4F3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CF68C-6137-44A0-B999-46C3FF2C62AE}" type="datetime1">
              <a:rPr lang="cs-CZ" smtClean="0"/>
              <a:t>11.11.2024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0B1C9B0-CFBF-4FAE-AC6C-9E23ABC8D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FBBF5C9-C793-42CD-ABE1-D027237E5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7678F-A158-4981-B3C5-C4F04BC1936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7378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FF7D626-8894-4466-911A-BBDABFB68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2124747-E069-4E2E-A5FC-B9C41448D6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F09A115-A460-4525-9994-101C2324E7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9444A-B760-4BD7-BBAB-5BB27D5B8F4B}" type="datetime1">
              <a:rPr lang="cs-CZ" smtClean="0"/>
              <a:t>11.11.2024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D0535E9-F580-40BE-8BEB-39709D9BAA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D3B138F-D308-493F-A5BD-72914D3C51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47678F-A158-4981-B3C5-C4F04BC1936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8157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4000">
              <a:schemeClr val="accent3">
                <a:lumMod val="5000"/>
                <a:lumOff val="9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085852" y="365125"/>
            <a:ext cx="1063166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85852" y="1825625"/>
            <a:ext cx="10631666" cy="46467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Obdélník 6"/>
          <p:cNvSpPr/>
          <p:nvPr userDrawn="1"/>
        </p:nvSpPr>
        <p:spPr>
          <a:xfrm>
            <a:off x="257174" y="0"/>
            <a:ext cx="285750" cy="5014913"/>
          </a:xfrm>
          <a:prstGeom prst="rect">
            <a:avLst/>
          </a:prstGeom>
          <a:solidFill>
            <a:srgbClr val="156A3C"/>
          </a:solidFill>
          <a:ln>
            <a:solidFill>
              <a:srgbClr val="156A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Lichoběžník 7"/>
          <p:cNvSpPr/>
          <p:nvPr userDrawn="1"/>
        </p:nvSpPr>
        <p:spPr>
          <a:xfrm rot="19892771">
            <a:off x="914073" y="4763094"/>
            <a:ext cx="511065" cy="3281081"/>
          </a:xfrm>
          <a:prstGeom prst="trapezoid">
            <a:avLst>
              <a:gd name="adj" fmla="val 22535"/>
            </a:avLst>
          </a:prstGeom>
          <a:solidFill>
            <a:srgbClr val="156A3C"/>
          </a:solidFill>
          <a:ln>
            <a:solidFill>
              <a:srgbClr val="156A3C"/>
            </a:solidFill>
          </a:ln>
          <a:effectLst>
            <a:outerShdw blurRad="50800" dist="50800" dir="5400000" sx="1000" sy="1000" algn="ctr" rotWithShape="0">
              <a:srgbClr val="000000">
                <a:alpha val="43137"/>
              </a:srgbClr>
            </a:outerShdw>
            <a:reflection stA="45000"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 userDrawn="1"/>
        </p:nvSpPr>
        <p:spPr>
          <a:xfrm>
            <a:off x="671513" y="-1"/>
            <a:ext cx="285750" cy="5014913"/>
          </a:xfrm>
          <a:prstGeom prst="rect">
            <a:avLst/>
          </a:prstGeom>
          <a:solidFill>
            <a:srgbClr val="96C22B"/>
          </a:solidFill>
          <a:ln>
            <a:solidFill>
              <a:srgbClr val="96C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Lichoběžník 9"/>
          <p:cNvSpPr/>
          <p:nvPr userDrawn="1"/>
        </p:nvSpPr>
        <p:spPr>
          <a:xfrm rot="19534915">
            <a:off x="1257450" y="4706589"/>
            <a:ext cx="589573" cy="2761468"/>
          </a:xfrm>
          <a:prstGeom prst="trapezoid">
            <a:avLst>
              <a:gd name="adj" fmla="val 29511"/>
            </a:avLst>
          </a:prstGeom>
          <a:solidFill>
            <a:srgbClr val="96C22B"/>
          </a:solidFill>
          <a:ln>
            <a:solidFill>
              <a:srgbClr val="96C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/>
          <p:cNvSpPr txBox="1"/>
          <p:nvPr userDrawn="1"/>
        </p:nvSpPr>
        <p:spPr>
          <a:xfrm rot="3604379">
            <a:off x="213571" y="6012401"/>
            <a:ext cx="1721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>
                <a:solidFill>
                  <a:schemeClr val="bg1"/>
                </a:solidFill>
              </a:rPr>
              <a:t>www.ukzuz.cz</a:t>
            </a:r>
            <a:endParaRPr lang="cs-CZ" sz="1600" b="1">
              <a:solidFill>
                <a:schemeClr val="bg1"/>
              </a:solidFill>
            </a:endParaRPr>
          </a:p>
        </p:txBody>
      </p:sp>
      <p:pic>
        <p:nvPicPr>
          <p:cNvPr id="12" name="Obrázek 11"/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2813" y="5848019"/>
            <a:ext cx="721270" cy="802255"/>
          </a:xfrm>
          <a:prstGeom prst="rect">
            <a:avLst/>
          </a:prstGeom>
        </p:spPr>
      </p:pic>
      <p:sp>
        <p:nvSpPr>
          <p:cNvPr id="13" name="Obdélník 12"/>
          <p:cNvSpPr/>
          <p:nvPr userDrawn="1"/>
        </p:nvSpPr>
        <p:spPr>
          <a:xfrm>
            <a:off x="361393" y="6868170"/>
            <a:ext cx="4417997" cy="1157414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0667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mailto:jaroslav.houcek@ukzuz.gov.cz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élník 16">
            <a:extLst>
              <a:ext uri="{FF2B5EF4-FFF2-40B4-BE49-F238E27FC236}">
                <a16:creationId xmlns:a16="http://schemas.microsoft.com/office/drawing/2014/main" id="{A1D98128-A9AD-4C97-AA9B-6389A95ED589}"/>
              </a:ext>
            </a:extLst>
          </p:cNvPr>
          <p:cNvSpPr/>
          <p:nvPr/>
        </p:nvSpPr>
        <p:spPr>
          <a:xfrm>
            <a:off x="1777587" y="2567078"/>
            <a:ext cx="9226115" cy="2862322"/>
          </a:xfrm>
          <a:prstGeom prst="rect">
            <a:avLst/>
          </a:prstGeom>
          <a:ln>
            <a:noFill/>
          </a:ln>
          <a:effectLst>
            <a:glow>
              <a:schemeClr val="accent1"/>
            </a:glow>
          </a:effectLst>
        </p:spPr>
        <p:txBody>
          <a:bodyPr wrap="none">
            <a:spAutoFit/>
          </a:bodyPr>
          <a:lstStyle/>
          <a:p>
            <a:pPr lvl="0" algn="ctr"/>
            <a:r>
              <a:rPr lang="cs-CZ" sz="3600" b="1">
                <a:ln w="28575">
                  <a:noFill/>
                  <a:prstDash val="solid"/>
                </a:ln>
                <a:effectLst>
                  <a:glow rad="114300">
                    <a:schemeClr val="bg1">
                      <a:alpha val="54000"/>
                    </a:schemeClr>
                  </a:glow>
                </a:effectLst>
              </a:rPr>
              <a:t>Možnosti využití vedlejších produktů a odpadů </a:t>
            </a:r>
          </a:p>
          <a:p>
            <a:pPr lvl="0" algn="ctr"/>
            <a:r>
              <a:rPr lang="cs-CZ" sz="3600" b="1">
                <a:ln w="28575">
                  <a:noFill/>
                  <a:prstDash val="solid"/>
                </a:ln>
                <a:effectLst>
                  <a:glow rad="114300">
                    <a:schemeClr val="bg1">
                      <a:alpha val="54000"/>
                    </a:schemeClr>
                  </a:glow>
                </a:effectLst>
              </a:rPr>
              <a:t>z potravinářské výroby </a:t>
            </a:r>
          </a:p>
          <a:p>
            <a:pPr lvl="0" algn="ctr"/>
            <a:r>
              <a:rPr lang="cs-CZ" sz="3600" b="1">
                <a:ln w="28575">
                  <a:noFill/>
                  <a:prstDash val="solid"/>
                </a:ln>
                <a:effectLst>
                  <a:glow rad="114300">
                    <a:schemeClr val="bg1">
                      <a:alpha val="54000"/>
                    </a:schemeClr>
                  </a:glow>
                </a:effectLst>
              </a:rPr>
              <a:t>a zemědělství při výrobě hnojiv</a:t>
            </a:r>
          </a:p>
          <a:p>
            <a:pPr lvl="0" algn="ctr"/>
            <a:endParaRPr lang="cs-CZ" sz="3600" b="1">
              <a:ln w="28575">
                <a:noFill/>
                <a:prstDash val="solid"/>
              </a:ln>
              <a:effectLst>
                <a:glow rad="114300">
                  <a:schemeClr val="bg1">
                    <a:alpha val="54000"/>
                  </a:schemeClr>
                </a:glow>
              </a:effectLst>
            </a:endParaRPr>
          </a:p>
          <a:p>
            <a:pPr lvl="0" algn="ctr"/>
            <a:endParaRPr lang="cs-CZ" sz="3600" b="1">
              <a:ln w="28575">
                <a:noFill/>
                <a:prstDash val="solid"/>
              </a:ln>
              <a:effectLst>
                <a:glow rad="114300">
                  <a:schemeClr val="bg1">
                    <a:alpha val="54000"/>
                  </a:schemeClr>
                </a:glow>
              </a:effectLst>
            </a:endParaRPr>
          </a:p>
        </p:txBody>
      </p:sp>
      <p:pic>
        <p:nvPicPr>
          <p:cNvPr id="10" name="Obrázek 9" descr="Obsah obrázku kreslení&#10;&#10;Popis byl vytvořen automaticky">
            <a:extLst>
              <a:ext uri="{FF2B5EF4-FFF2-40B4-BE49-F238E27FC236}">
                <a16:creationId xmlns:a16="http://schemas.microsoft.com/office/drawing/2014/main" id="{EE9891A8-4D24-4EBF-B8EC-A1BA4D126C1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337" y="179822"/>
            <a:ext cx="3082980" cy="1885397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052522BC-36E2-460C-B65B-CA1B53A0B852}"/>
              </a:ext>
            </a:extLst>
          </p:cNvPr>
          <p:cNvSpPr/>
          <p:nvPr/>
        </p:nvSpPr>
        <p:spPr>
          <a:xfrm>
            <a:off x="0" y="0"/>
            <a:ext cx="360000" cy="6858000"/>
          </a:xfrm>
          <a:prstGeom prst="rect">
            <a:avLst/>
          </a:prstGeom>
          <a:solidFill>
            <a:srgbClr val="156A3C"/>
          </a:solidFill>
          <a:ln>
            <a:solidFill>
              <a:srgbClr val="156A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95EF129B-6F2A-4998-8365-FCBDE24D43A9}"/>
              </a:ext>
            </a:extLst>
          </p:cNvPr>
          <p:cNvSpPr/>
          <p:nvPr/>
        </p:nvSpPr>
        <p:spPr>
          <a:xfrm>
            <a:off x="1342337" y="1640872"/>
            <a:ext cx="18473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endParaRPr lang="cs-CZ" sz="2800" b="1" u="sng">
              <a:ln w="10160">
                <a:solidFill>
                  <a:schemeClr val="tx1"/>
                </a:solidFill>
                <a:prstDash val="solid"/>
              </a:ln>
              <a:solidFill>
                <a:sysClr val="windowText" lastClr="000000"/>
              </a:solidFill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70FEA136-9830-4D84-88C5-BEC730957BD4}"/>
              </a:ext>
            </a:extLst>
          </p:cNvPr>
          <p:cNvSpPr/>
          <p:nvPr/>
        </p:nvSpPr>
        <p:spPr>
          <a:xfrm>
            <a:off x="370239" y="0"/>
            <a:ext cx="360000" cy="6858000"/>
          </a:xfrm>
          <a:prstGeom prst="rect">
            <a:avLst/>
          </a:prstGeom>
          <a:solidFill>
            <a:srgbClr val="96C22B"/>
          </a:solidFill>
          <a:ln>
            <a:solidFill>
              <a:srgbClr val="96C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84D92D1C-A732-1BE0-3028-588EEA2781E4}"/>
              </a:ext>
            </a:extLst>
          </p:cNvPr>
          <p:cNvSpPr/>
          <p:nvPr/>
        </p:nvSpPr>
        <p:spPr>
          <a:xfrm>
            <a:off x="8746298" y="6184672"/>
            <a:ext cx="32319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b="1">
                <a:ln w="28575">
                  <a:noFill/>
                  <a:prstDash val="solid"/>
                </a:ln>
                <a:effectLst>
                  <a:glow rad="114300">
                    <a:schemeClr val="bg1">
                      <a:alpha val="54000"/>
                    </a:schemeClr>
                  </a:glow>
                </a:effectLst>
              </a:rPr>
              <a:t>12. 11. 2024, Hustopeče</a:t>
            </a:r>
            <a:endParaRPr lang="cs-CZ" sz="2400"/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985B57FD-574B-17A5-0760-2BDAB0193ADC}"/>
              </a:ext>
            </a:extLst>
          </p:cNvPr>
          <p:cNvSpPr txBox="1">
            <a:spLocks noChangeArrowheads="1"/>
          </p:cNvSpPr>
          <p:nvPr/>
        </p:nvSpPr>
        <p:spPr>
          <a:xfrm>
            <a:off x="2834716" y="4973890"/>
            <a:ext cx="7111854" cy="82718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defTabSz="685800" eaLnBrk="1" hangingPunct="1">
              <a:spcBef>
                <a:spcPts val="0"/>
              </a:spcBef>
              <a:buNone/>
              <a:defRPr/>
            </a:pPr>
            <a:r>
              <a:rPr lang="cs-CZ" sz="2800" b="1">
                <a:ln w="28575">
                  <a:noFill/>
                  <a:prstDash val="solid"/>
                </a:ln>
                <a:effectLst>
                  <a:glow rad="114300">
                    <a:schemeClr val="bg1">
                      <a:alpha val="54000"/>
                    </a:schemeClr>
                  </a:glow>
                </a:effectLst>
              </a:rPr>
              <a:t>Jaroslav Houček</a:t>
            </a:r>
          </a:p>
          <a:p>
            <a:pPr marL="0" indent="0" algn="ctr" defTabSz="68580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cs-CZ" sz="2800">
                <a:ln w="28575">
                  <a:noFill/>
                  <a:prstDash val="solid"/>
                </a:ln>
                <a:solidFill>
                  <a:prstClr val="black"/>
                </a:solidFill>
                <a:effectLst>
                  <a:glow rad="114300">
                    <a:prstClr val="white">
                      <a:alpha val="54000"/>
                    </a:prstClr>
                  </a:glow>
                </a:effectLst>
                <a:latin typeface="Calibri" panose="020F0502020204030204"/>
              </a:rPr>
              <a:t>ÚKZÚZ - Oddělení hnojiv</a:t>
            </a:r>
          </a:p>
        </p:txBody>
      </p:sp>
    </p:spTree>
    <p:extLst>
      <p:ext uri="{BB962C8B-B14F-4D97-AF65-F5344CB8AC3E}">
        <p14:creationId xmlns:p14="http://schemas.microsoft.com/office/powerpoint/2010/main" val="2688989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15">
            <a:extLst>
              <a:ext uri="{FF2B5EF4-FFF2-40B4-BE49-F238E27FC236}">
                <a16:creationId xmlns:a16="http://schemas.microsoft.com/office/drawing/2014/main" id="{98C2B846-6F85-4C03-A3B5-12C39B7D3DE0}"/>
              </a:ext>
            </a:extLst>
          </p:cNvPr>
          <p:cNvSpPr/>
          <p:nvPr/>
        </p:nvSpPr>
        <p:spPr>
          <a:xfrm>
            <a:off x="0" y="0"/>
            <a:ext cx="698740" cy="6858000"/>
          </a:xfrm>
          <a:prstGeom prst="rect">
            <a:avLst/>
          </a:prstGeom>
          <a:solidFill>
            <a:srgbClr val="156A3C"/>
          </a:solidFill>
          <a:ln>
            <a:solidFill>
              <a:srgbClr val="156A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360000" rIns="0" rtlCol="0" anchor="ctr"/>
          <a:lstStyle/>
          <a:p>
            <a:pPr algn="r"/>
            <a:r>
              <a:rPr lang="cs-CZ" sz="4800" b="1"/>
              <a:t>Registrace - proces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624528B8-4DA0-0BB9-8C83-20BA884A6688}"/>
              </a:ext>
            </a:extLst>
          </p:cNvPr>
          <p:cNvSpPr/>
          <p:nvPr/>
        </p:nvSpPr>
        <p:spPr>
          <a:xfrm>
            <a:off x="1343014" y="4954330"/>
            <a:ext cx="22924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>
                <a:solidFill>
                  <a:prstClr val="black"/>
                </a:solidFill>
              </a:rPr>
              <a:t>1. Podmínky</a:t>
            </a:r>
            <a:endParaRPr lang="cs-CZ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30DDCF10-A0FE-C8A4-1630-AD031D4CAD58}"/>
              </a:ext>
            </a:extLst>
          </p:cNvPr>
          <p:cNvSpPr/>
          <p:nvPr/>
        </p:nvSpPr>
        <p:spPr>
          <a:xfrm>
            <a:off x="5425732" y="1184555"/>
            <a:ext cx="2307427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>
                <a:solidFill>
                  <a:prstClr val="black"/>
                </a:solidFill>
              </a:rPr>
              <a:t>2. Závěrečný</a:t>
            </a:r>
          </a:p>
          <a:p>
            <a:pPr algn="ctr"/>
            <a:r>
              <a:rPr lang="cs-CZ" sz="3200" b="1">
                <a:solidFill>
                  <a:prstClr val="black"/>
                </a:solidFill>
              </a:rPr>
              <a:t>protokol</a:t>
            </a:r>
            <a:endParaRPr lang="cs-CZ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C2802553-F005-AE12-D2F7-51B76D41E3EA}"/>
              </a:ext>
            </a:extLst>
          </p:cNvPr>
          <p:cNvSpPr/>
          <p:nvPr/>
        </p:nvSpPr>
        <p:spPr>
          <a:xfrm>
            <a:off x="9196675" y="5000496"/>
            <a:ext cx="268695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3200" b="1">
                <a:solidFill>
                  <a:prstClr val="black"/>
                </a:solidFill>
              </a:rPr>
              <a:t>3. Rozhodnutí</a:t>
            </a:r>
          </a:p>
          <a:p>
            <a:pPr algn="ctr"/>
            <a:r>
              <a:rPr lang="cs-CZ" sz="3200" b="1">
                <a:solidFill>
                  <a:prstClr val="black"/>
                </a:solidFill>
              </a:rPr>
              <a:t>o registraci</a:t>
            </a:r>
          </a:p>
          <a:p>
            <a:pPr algn="ctr"/>
            <a:r>
              <a:rPr lang="cs-CZ" sz="3200" b="1">
                <a:solidFill>
                  <a:prstClr val="black"/>
                </a:solidFill>
              </a:rPr>
              <a:t>(platnost 5 let)</a:t>
            </a:r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AF61F6A-90B7-1FC8-37B3-274A11C759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87" t="16775" r="34680" b="4803"/>
          <a:stretch/>
        </p:blipFill>
        <p:spPr>
          <a:xfrm>
            <a:off x="1051679" y="429319"/>
            <a:ext cx="3242657" cy="447945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3D43EE2-FD50-6E0D-EBB3-4333121EE5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07" t="17061" r="33790" b="7384"/>
          <a:stretch/>
        </p:blipFill>
        <p:spPr>
          <a:xfrm>
            <a:off x="4867948" y="2344406"/>
            <a:ext cx="3391329" cy="43804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4DE48FE5-D07A-2E52-40A0-62D2769AEA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391" t="17625" r="34378" b="4240"/>
          <a:stretch/>
        </p:blipFill>
        <p:spPr>
          <a:xfrm>
            <a:off x="8864555" y="429319"/>
            <a:ext cx="3183030" cy="44794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2C8DC69F-52E4-FD68-1DD9-8D8C0785C959}"/>
              </a:ext>
            </a:extLst>
          </p:cNvPr>
          <p:cNvSpPr txBox="1"/>
          <p:nvPr/>
        </p:nvSpPr>
        <p:spPr>
          <a:xfrm>
            <a:off x="883933" y="6627168"/>
            <a:ext cx="2235200" cy="2308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900" i="1">
                <a:solidFill>
                  <a:prstClr val="black"/>
                </a:solidFill>
              </a:rPr>
              <a:t>Zdroj obrázků: archiv autora</a:t>
            </a:r>
            <a:endParaRPr lang="cs-CZ" sz="900" i="1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014EA40-623D-96F6-CBCA-15AB93AA7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7678F-A158-4981-B3C5-C4F04BC19360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20071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15">
            <a:extLst>
              <a:ext uri="{FF2B5EF4-FFF2-40B4-BE49-F238E27FC236}">
                <a16:creationId xmlns:a16="http://schemas.microsoft.com/office/drawing/2014/main" id="{98C2B846-6F85-4C03-A3B5-12C39B7D3DE0}"/>
              </a:ext>
            </a:extLst>
          </p:cNvPr>
          <p:cNvSpPr/>
          <p:nvPr/>
        </p:nvSpPr>
        <p:spPr>
          <a:xfrm>
            <a:off x="0" y="0"/>
            <a:ext cx="698740" cy="6858000"/>
          </a:xfrm>
          <a:prstGeom prst="rect">
            <a:avLst/>
          </a:prstGeom>
          <a:solidFill>
            <a:srgbClr val="156A3C"/>
          </a:solidFill>
          <a:ln>
            <a:solidFill>
              <a:srgbClr val="156A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360000" rIns="0" rtlCol="0" anchor="ctr"/>
          <a:lstStyle/>
          <a:p>
            <a:pPr algn="r"/>
            <a:r>
              <a:rPr lang="cs-CZ" sz="4800" b="1"/>
              <a:t>Registrace - proces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15D4712-DD15-A22C-7184-485F20BA6F5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740" y="0"/>
            <a:ext cx="25368134" cy="6858000"/>
          </a:xfrm>
          <a:prstGeom prst="rect">
            <a:avLst/>
          </a:prstGeom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AB872807-2052-6A80-3071-DC43C2C7B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910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 L -1.18269 0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14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/>
          <p:nvPr/>
        </p:nvSpPr>
        <p:spPr>
          <a:xfrm>
            <a:off x="0" y="0"/>
            <a:ext cx="698740" cy="6858000"/>
          </a:xfrm>
          <a:prstGeom prst="rect">
            <a:avLst/>
          </a:prstGeom>
          <a:solidFill>
            <a:srgbClr val="96C22B"/>
          </a:solidFill>
          <a:ln>
            <a:solidFill>
              <a:srgbClr val="96C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360000" rIns="0" rtlCol="0" anchor="ctr"/>
          <a:lstStyle/>
          <a:p>
            <a:pPr algn="r"/>
            <a:r>
              <a:rPr lang="cs-CZ" sz="4800" b="1"/>
              <a:t>Ohlašování hnojiv</a:t>
            </a:r>
          </a:p>
        </p:txBody>
      </p:sp>
      <p:sp>
        <p:nvSpPr>
          <p:cNvPr id="5" name="Obdélník 4"/>
          <p:cNvSpPr/>
          <p:nvPr/>
        </p:nvSpPr>
        <p:spPr>
          <a:xfrm>
            <a:off x="959941" y="173990"/>
            <a:ext cx="11130459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>
              <a:spcBef>
                <a:spcPts val="800"/>
              </a:spcBef>
              <a:buBlip>
                <a:blip r:embed="rId2"/>
              </a:buBlip>
            </a:pPr>
            <a:r>
              <a:rPr lang="pl-PL" sz="2800" b="1">
                <a:solidFill>
                  <a:schemeClr val="dk1"/>
                </a:solidFill>
              </a:rPr>
              <a:t>dle § 3a zákona č. 156/1998 Sb. o hnojivech</a:t>
            </a:r>
          </a:p>
          <a:p>
            <a:pPr indent="-457200">
              <a:spcBef>
                <a:spcPts val="800"/>
              </a:spcBef>
              <a:buBlip>
                <a:blip r:embed="rId2"/>
              </a:buBlip>
            </a:pPr>
            <a:endParaRPr lang="pl-PL" sz="1400" b="1">
              <a:solidFill>
                <a:schemeClr val="dk1"/>
              </a:solidFill>
            </a:endParaRPr>
          </a:p>
          <a:p>
            <a:pPr indent="-457200">
              <a:spcBef>
                <a:spcPts val="800"/>
              </a:spcBef>
              <a:buBlip>
                <a:blip r:embed="rId2"/>
              </a:buBlip>
            </a:pPr>
            <a:r>
              <a:rPr lang="cs-CZ" sz="2800" b="1">
                <a:solidFill>
                  <a:schemeClr val="dk1"/>
                </a:solidFill>
              </a:rPr>
              <a:t>příloha č. 3 vyhlášky č. 474/2000 Sb. o stanovení požadavků na hnojiva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85942DA-53C3-18F3-6ED3-E2091FDB378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rgbClr val="D4C6A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1372" y="1879599"/>
            <a:ext cx="2872778" cy="4719563"/>
          </a:xfrm>
          <a:prstGeom prst="rect">
            <a:avLst/>
          </a:prstGeom>
        </p:spPr>
      </p:pic>
      <p:pic>
        <p:nvPicPr>
          <p:cNvPr id="11" name="Obrázek 10" descr="Obsah obrázku text, Písmo, Tisk, Obdélník&#10;&#10;Popis byl vytvořen automaticky">
            <a:extLst>
              <a:ext uri="{FF2B5EF4-FFF2-40B4-BE49-F238E27FC236}">
                <a16:creationId xmlns:a16="http://schemas.microsoft.com/office/drawing/2014/main" id="{5C6F29CD-3E21-618F-EF58-1FE5B9A9F94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0640" y="2397759"/>
            <a:ext cx="4490720" cy="3588237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EB763A94-2410-E0F4-31ED-182D9EA7B518}"/>
              </a:ext>
            </a:extLst>
          </p:cNvPr>
          <p:cNvSpPr txBox="1"/>
          <p:nvPr/>
        </p:nvSpPr>
        <p:spPr>
          <a:xfrm>
            <a:off x="721890" y="6667207"/>
            <a:ext cx="2235200" cy="2308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900" i="1">
                <a:solidFill>
                  <a:prstClr val="black"/>
                </a:solidFill>
              </a:rPr>
              <a:t>Zdroj obrázků: AV ČR - DNNT</a:t>
            </a:r>
            <a:endParaRPr lang="cs-CZ" sz="900" i="1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B29E4774-B73D-F536-CB40-F6F584826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7678F-A158-4981-B3C5-C4F04BC19360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6736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5E57D33B-5167-7C0F-B269-F1A58D10F49A}"/>
              </a:ext>
            </a:extLst>
          </p:cNvPr>
          <p:cNvSpPr/>
          <p:nvPr/>
        </p:nvSpPr>
        <p:spPr>
          <a:xfrm>
            <a:off x="0" y="0"/>
            <a:ext cx="698740" cy="6858000"/>
          </a:xfrm>
          <a:prstGeom prst="rect">
            <a:avLst/>
          </a:prstGeom>
          <a:solidFill>
            <a:srgbClr val="96C22B"/>
          </a:solidFill>
          <a:ln>
            <a:solidFill>
              <a:srgbClr val="96C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360000" rIns="0" rtlCol="0" anchor="ctr"/>
          <a:lstStyle/>
          <a:p>
            <a:pPr algn="r"/>
            <a:r>
              <a:rPr lang="cs-CZ" sz="4800" b="1"/>
              <a:t>Ohlašování hnojiv</a:t>
            </a:r>
          </a:p>
        </p:txBody>
      </p:sp>
      <p:sp>
        <p:nvSpPr>
          <p:cNvPr id="7168" name="TextovéPole 7167">
            <a:extLst>
              <a:ext uri="{FF2B5EF4-FFF2-40B4-BE49-F238E27FC236}">
                <a16:creationId xmlns:a16="http://schemas.microsoft.com/office/drawing/2014/main" id="{3B5306C4-8606-1FFD-4FEB-D036C21F3A31}"/>
              </a:ext>
            </a:extLst>
          </p:cNvPr>
          <p:cNvSpPr txBox="1"/>
          <p:nvPr/>
        </p:nvSpPr>
        <p:spPr>
          <a:xfrm>
            <a:off x="883933" y="578085"/>
            <a:ext cx="9845799" cy="58580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800"/>
              </a:spcBef>
              <a:defRPr/>
            </a:pPr>
            <a:endParaRPr kumimoji="0" lang="cs-CZ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lvl="0">
              <a:spcBef>
                <a:spcPts val="800"/>
              </a:spcBef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Ústav rozhodne o </a:t>
            </a:r>
            <a:r>
              <a:rPr lang="cs-CZ" sz="2800" b="1" dirty="0">
                <a:solidFill>
                  <a:prstClr val="black"/>
                </a:solidFill>
              </a:rPr>
              <a:t>uvádění výrobku do oběhu: </a:t>
            </a:r>
            <a:endParaRPr kumimoji="0" lang="cs-CZ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717550" lvl="3" indent="-450850">
              <a:spcBef>
                <a:spcPts val="800"/>
              </a:spcBef>
              <a:buBlip>
                <a:blip r:embed="rId2"/>
              </a:buBlip>
              <a:defRPr/>
            </a:pPr>
            <a:endParaRPr lang="cs-CZ" sz="2800" b="1" dirty="0">
              <a:solidFill>
                <a:prstClr val="black"/>
              </a:solidFill>
              <a:latin typeface="Calibri" panose="020F0502020204030204"/>
            </a:endParaRPr>
          </a:p>
          <a:p>
            <a:pPr marL="717550" lvl="3" indent="-450850">
              <a:spcBef>
                <a:spcPts val="800"/>
              </a:spcBef>
              <a:buBlip>
                <a:blip r:embed="rId2"/>
              </a:buBlip>
              <a:defRPr/>
            </a:pPr>
            <a:r>
              <a:rPr lang="cs-CZ" sz="2800" b="1" dirty="0">
                <a:solidFill>
                  <a:prstClr val="black"/>
                </a:solidFill>
                <a:latin typeface="Calibri" panose="020F0502020204030204"/>
              </a:rPr>
              <a:t>odpovídá typu dle vyhlášky</a:t>
            </a:r>
          </a:p>
          <a:p>
            <a:pPr marL="717550" lvl="3" indent="-450850">
              <a:spcBef>
                <a:spcPts val="800"/>
              </a:spcBef>
              <a:buBlip>
                <a:blip r:embed="rId2"/>
              </a:buBlip>
              <a:defRPr/>
            </a:pPr>
            <a:r>
              <a:rPr lang="cs-CZ" sz="2800" b="1" dirty="0">
                <a:solidFill>
                  <a:prstClr val="black"/>
                </a:solidFill>
                <a:latin typeface="Calibri" panose="020F0502020204030204"/>
              </a:rPr>
              <a:t>etiketa/příbalový leták</a:t>
            </a:r>
          </a:p>
          <a:p>
            <a:pPr marL="717550" lvl="3" indent="-450850">
              <a:spcBef>
                <a:spcPts val="800"/>
              </a:spcBef>
              <a:buBlip>
                <a:blip r:embed="rId2"/>
              </a:buBlip>
              <a:defRPr/>
            </a:pPr>
            <a:endParaRPr lang="cs-CZ" sz="2800" b="1" dirty="0">
              <a:solidFill>
                <a:prstClr val="black"/>
              </a:solidFill>
              <a:latin typeface="Calibri" panose="020F0502020204030204"/>
            </a:endParaRPr>
          </a:p>
          <a:p>
            <a:pPr marL="717550" lvl="3" indent="-450850">
              <a:spcBef>
                <a:spcPts val="800"/>
              </a:spcBef>
              <a:buBlip>
                <a:blip r:embed="rId2"/>
              </a:buBlip>
              <a:defRPr/>
            </a:pPr>
            <a:r>
              <a:rPr lang="cs-CZ" sz="2800" b="1" dirty="0">
                <a:solidFill>
                  <a:prstClr val="black"/>
                </a:solidFill>
                <a:latin typeface="Calibri" panose="020F0502020204030204"/>
              </a:rPr>
              <a:t>platnost 5 let</a:t>
            </a:r>
          </a:p>
          <a:p>
            <a:pPr marL="717550" lvl="3" indent="-450850">
              <a:spcBef>
                <a:spcPts val="800"/>
              </a:spcBef>
              <a:buBlip>
                <a:blip r:embed="rId2"/>
              </a:buBlip>
              <a:defRPr/>
            </a:pPr>
            <a:r>
              <a:rPr lang="cs-CZ" sz="2800" b="1" dirty="0">
                <a:solidFill>
                  <a:prstClr val="black"/>
                </a:solidFill>
                <a:latin typeface="Calibri" panose="020F0502020204030204"/>
              </a:rPr>
              <a:t>akce – ohlášení zdarma již od 1 ks</a:t>
            </a:r>
            <a:r>
              <a:rPr lang="cs-CZ" sz="2800" b="1" dirty="0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</a:t>
            </a:r>
            <a:r>
              <a:rPr lang="cs-CZ" sz="28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marL="0" lvl="3">
              <a:spcBef>
                <a:spcPts val="800"/>
              </a:spcBef>
              <a:defRPr/>
            </a:pPr>
            <a:r>
              <a:rPr lang="cs-CZ" sz="2800" b="1" dirty="0">
                <a:solidFill>
                  <a:prstClr val="black"/>
                </a:solidFill>
                <a:latin typeface="Calibri" panose="020F0502020204030204"/>
              </a:rPr>
              <a:t>  </a:t>
            </a:r>
          </a:p>
          <a:p>
            <a:pPr marL="0" lvl="3">
              <a:spcBef>
                <a:spcPts val="800"/>
              </a:spcBef>
              <a:defRPr/>
            </a:pPr>
            <a:r>
              <a:rPr lang="cs-CZ" sz="2800" b="1" dirty="0">
                <a:solidFill>
                  <a:prstClr val="black"/>
                </a:solidFill>
                <a:latin typeface="Calibri" panose="020F0502020204030204"/>
              </a:rPr>
              <a:t>                             </a:t>
            </a:r>
          </a:p>
          <a:p>
            <a:pPr lvl="3" indent="-457200">
              <a:spcBef>
                <a:spcPts val="800"/>
              </a:spcBef>
              <a:buBlip>
                <a:blip r:embed="rId2"/>
              </a:buBlip>
              <a:defRPr/>
            </a:pPr>
            <a:endParaRPr kumimoji="0" lang="cs-CZ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EA9CBBFC-B501-0BD2-4903-CF1E6D02E200}"/>
              </a:ext>
            </a:extLst>
          </p:cNvPr>
          <p:cNvSpPr txBox="1"/>
          <p:nvPr/>
        </p:nvSpPr>
        <p:spPr>
          <a:xfrm>
            <a:off x="883933" y="6627168"/>
            <a:ext cx="2235200" cy="2308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900" i="1">
                <a:solidFill>
                  <a:prstClr val="black"/>
                </a:solidFill>
              </a:rPr>
              <a:t>Zdroj obrázků: archiv autora</a:t>
            </a:r>
            <a:endParaRPr lang="cs-CZ" sz="900" i="1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3614864-CDFA-8DEF-176D-477CCB672B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50" t="14532" r="35125" b="14582"/>
          <a:stretch/>
        </p:blipFill>
        <p:spPr>
          <a:xfrm>
            <a:off x="7883329" y="1399560"/>
            <a:ext cx="3813047" cy="5132073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855440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>
            <a:extLst>
              <a:ext uri="{FF2B5EF4-FFF2-40B4-BE49-F238E27FC236}">
                <a16:creationId xmlns:a16="http://schemas.microsoft.com/office/drawing/2014/main" id="{AB7900F8-D194-69AD-3FC0-40AD8C5BC7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9361971"/>
              </p:ext>
            </p:extLst>
          </p:nvPr>
        </p:nvGraphicFramePr>
        <p:xfrm>
          <a:off x="873760" y="609025"/>
          <a:ext cx="11054080" cy="5487790"/>
        </p:xfrm>
        <a:graphic>
          <a:graphicData uri="http://schemas.openxmlformats.org/drawingml/2006/table">
            <a:tbl>
              <a:tblPr firstRow="1" firstCol="1" bandRow="1"/>
              <a:tblGrid>
                <a:gridCol w="726440">
                  <a:extLst>
                    <a:ext uri="{9D8B030D-6E8A-4147-A177-3AD203B41FA5}">
                      <a16:colId xmlns:a16="http://schemas.microsoft.com/office/drawing/2014/main" val="2173101499"/>
                    </a:ext>
                  </a:extLst>
                </a:gridCol>
                <a:gridCol w="1252728">
                  <a:extLst>
                    <a:ext uri="{9D8B030D-6E8A-4147-A177-3AD203B41FA5}">
                      <a16:colId xmlns:a16="http://schemas.microsoft.com/office/drawing/2014/main" val="2927327800"/>
                    </a:ext>
                  </a:extLst>
                </a:gridCol>
                <a:gridCol w="1546352">
                  <a:extLst>
                    <a:ext uri="{9D8B030D-6E8A-4147-A177-3AD203B41FA5}">
                      <a16:colId xmlns:a16="http://schemas.microsoft.com/office/drawing/2014/main" val="2635346678"/>
                    </a:ext>
                  </a:extLst>
                </a:gridCol>
                <a:gridCol w="1737360">
                  <a:extLst>
                    <a:ext uri="{9D8B030D-6E8A-4147-A177-3AD203B41FA5}">
                      <a16:colId xmlns:a16="http://schemas.microsoft.com/office/drawing/2014/main" val="752734864"/>
                    </a:ext>
                  </a:extLst>
                </a:gridCol>
                <a:gridCol w="2794000">
                  <a:extLst>
                    <a:ext uri="{9D8B030D-6E8A-4147-A177-3AD203B41FA5}">
                      <a16:colId xmlns:a16="http://schemas.microsoft.com/office/drawing/2014/main" val="4003689880"/>
                    </a:ext>
                  </a:extLst>
                </a:gridCol>
                <a:gridCol w="1747520">
                  <a:extLst>
                    <a:ext uri="{9D8B030D-6E8A-4147-A177-3AD203B41FA5}">
                      <a16:colId xmlns:a16="http://schemas.microsoft.com/office/drawing/2014/main" val="3263029413"/>
                    </a:ext>
                  </a:extLst>
                </a:gridCol>
                <a:gridCol w="1249680">
                  <a:extLst>
                    <a:ext uri="{9D8B030D-6E8A-4147-A177-3AD203B41FA5}">
                      <a16:colId xmlns:a16="http://schemas.microsoft.com/office/drawing/2014/main" val="1340900768"/>
                    </a:ext>
                  </a:extLst>
                </a:gridCol>
              </a:tblGrid>
              <a:tr h="986904">
                <a:tc>
                  <a:txBody>
                    <a:bodyPr/>
                    <a:lstStyle/>
                    <a:p>
                      <a:pPr algn="ctr"/>
                      <a:r>
                        <a:rPr lang="cs-CZ" sz="1800" i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typ</a:t>
                      </a:r>
                      <a:endParaRPr lang="cs-CZ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i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označení typu</a:t>
                      </a:r>
                      <a:endParaRPr lang="cs-CZ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i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požadovaná hodnota</a:t>
                      </a:r>
                      <a:endParaRPr lang="cs-CZ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i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součásti určující typ, formy a rozpustnost živin</a:t>
                      </a:r>
                      <a:endParaRPr lang="cs-CZ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i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hodnocené součásti a další požadavky</a:t>
                      </a:r>
                      <a:endParaRPr lang="cs-CZ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i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složení, způsob výroby</a:t>
                      </a:r>
                      <a:endParaRPr lang="cs-CZ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i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zvláštní ustanovení</a:t>
                      </a:r>
                      <a:endParaRPr lang="cs-CZ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807630"/>
                  </a:ext>
                </a:extLst>
              </a:tr>
              <a:tr h="246726">
                <a:tc>
                  <a:txBody>
                    <a:bodyPr/>
                    <a:lstStyle/>
                    <a:p>
                      <a:pPr algn="ctr"/>
                      <a:r>
                        <a:rPr lang="cs-CZ" sz="1800" i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</a:t>
                      </a:r>
                      <a:endParaRPr lang="cs-CZ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i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</a:t>
                      </a:r>
                      <a:endParaRPr lang="cs-CZ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i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</a:t>
                      </a:r>
                      <a:endParaRPr lang="cs-CZ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i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</a:t>
                      </a:r>
                      <a:endParaRPr lang="cs-CZ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i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</a:t>
                      </a:r>
                      <a:endParaRPr lang="cs-CZ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i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</a:t>
                      </a:r>
                      <a:endParaRPr lang="cs-CZ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i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</a:t>
                      </a:r>
                      <a:endParaRPr lang="cs-CZ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7636866"/>
                  </a:ext>
                </a:extLst>
              </a:tr>
              <a:tr h="1436510">
                <a:tc rowSpan="4">
                  <a:txBody>
                    <a:bodyPr/>
                    <a:lstStyle/>
                    <a:p>
                      <a:r>
                        <a:rPr lang="cs-CZ" sz="1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18.3</a:t>
                      </a:r>
                    </a:p>
                  </a:txBody>
                  <a:tcPr marL="36195" marR="36195" marT="19050" marB="190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r>
                        <a:rPr lang="cs-CZ" sz="1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lihovarnické výpalky</a:t>
                      </a:r>
                    </a:p>
                    <a:p>
                      <a:r>
                        <a:rPr lang="cs-CZ" sz="1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cs-CZ" sz="1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cs-CZ" sz="1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cs-CZ" sz="1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cs-CZ" sz="1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cs-CZ" sz="1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cs-CZ" sz="1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  <a:p>
                      <a:r>
                        <a:rPr lang="cs-CZ" sz="1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36195" marR="36195" marT="19050" marB="190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3-13 %</a:t>
                      </a:r>
                    </a:p>
                  </a:txBody>
                  <a:tcPr marL="36195" marR="36195" marT="19050" marB="190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sušina</a:t>
                      </a:r>
                    </a:p>
                  </a:txBody>
                  <a:tcPr marL="36195" marR="36195" marT="19050" marB="190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36195" marR="36195" marT="19050" marB="190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r>
                        <a:rPr lang="cs-CZ" sz="1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hnojivo vzniklé jako zbytek po vykvašení a vypálení ovoce, jako zbytek po destilaci </a:t>
                      </a:r>
                      <a:br>
                        <a:rPr lang="cs-CZ" sz="1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cs-CZ" sz="1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 odpadních škrobů, jako zbytek po destilaci </a:t>
                      </a:r>
                      <a:br>
                        <a:rPr lang="cs-CZ" sz="1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cs-CZ" sz="1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 výroby lihu z obilovin; hodnota pH je upravena vápněním</a:t>
                      </a:r>
                      <a:endParaRPr lang="cs-CZ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endParaRPr lang="cs-CZ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6195" marR="36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5869829"/>
                  </a:ext>
                </a:extLst>
              </a:tr>
              <a:tr h="143651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min. 0,1 %</a:t>
                      </a:r>
                    </a:p>
                  </a:txBody>
                  <a:tcPr marL="36195" marR="36195" marT="19050" marB="190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celkový dusík</a:t>
                      </a:r>
                    </a:p>
                  </a:txBody>
                  <a:tcPr marL="36195" marR="36195" marT="19050" marB="190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dusík hodnocený jako celkový ve vzorku</a:t>
                      </a:r>
                    </a:p>
                  </a:txBody>
                  <a:tcPr marL="36195" marR="36195" marT="19050" marB="190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0401769"/>
                  </a:ext>
                </a:extLst>
              </a:tr>
              <a:tr h="820862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min. 0,2 %</a:t>
                      </a:r>
                    </a:p>
                  </a:txBody>
                  <a:tcPr marL="36195" marR="36195" marT="19050" marB="190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celkový draslík</a:t>
                      </a:r>
                    </a:p>
                  </a:txBody>
                  <a:tcPr marL="36195" marR="36195" marT="19050" marB="190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draslík hodnocený jako celkový oxid draselný ve vzorku</a:t>
                      </a:r>
                    </a:p>
                  </a:txBody>
                  <a:tcPr marL="36195" marR="36195" marT="19050" marB="190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96570"/>
                  </a:ext>
                </a:extLst>
              </a:tr>
              <a:tr h="38211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6,0 – 8,0</a:t>
                      </a:r>
                    </a:p>
                  </a:txBody>
                  <a:tcPr marL="36195" marR="36195" marT="19050" marB="190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</a:t>
                      </a:r>
                    </a:p>
                  </a:txBody>
                  <a:tcPr marL="36195" marR="36195" marT="19050" marB="190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 ve vodném výluhu</a:t>
                      </a:r>
                    </a:p>
                  </a:txBody>
                  <a:tcPr marL="36195" marR="36195" marT="19050" marB="190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4392111"/>
                  </a:ext>
                </a:extLst>
              </a:tr>
            </a:tbl>
          </a:graphicData>
        </a:graphic>
      </p:graphicFrame>
      <p:sp>
        <p:nvSpPr>
          <p:cNvPr id="7" name="Obdélník 6">
            <a:extLst>
              <a:ext uri="{FF2B5EF4-FFF2-40B4-BE49-F238E27FC236}">
                <a16:creationId xmlns:a16="http://schemas.microsoft.com/office/drawing/2014/main" id="{79987CD4-C27D-0E5A-6806-F52CBE10DDC0}"/>
              </a:ext>
            </a:extLst>
          </p:cNvPr>
          <p:cNvSpPr/>
          <p:nvPr/>
        </p:nvSpPr>
        <p:spPr>
          <a:xfrm>
            <a:off x="0" y="0"/>
            <a:ext cx="698740" cy="6858000"/>
          </a:xfrm>
          <a:prstGeom prst="rect">
            <a:avLst/>
          </a:prstGeom>
          <a:solidFill>
            <a:srgbClr val="96C22B"/>
          </a:solidFill>
          <a:ln>
            <a:solidFill>
              <a:srgbClr val="96C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360000" rIns="0" rtlCol="0" anchor="ctr"/>
          <a:lstStyle/>
          <a:p>
            <a:pPr algn="r"/>
            <a:r>
              <a:rPr lang="cs-CZ" sz="4800" b="1"/>
              <a:t>Ohlašování hnojiv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3ABD954-E5A7-FEF6-9D0B-27AAEA512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7678F-A158-4981-B3C5-C4F04BC19360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21722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5B5B443B-4E70-4BA7-A478-F13DB6E83FDE}"/>
              </a:ext>
            </a:extLst>
          </p:cNvPr>
          <p:cNvSpPr/>
          <p:nvPr/>
        </p:nvSpPr>
        <p:spPr>
          <a:xfrm>
            <a:off x="1913199" y="764657"/>
            <a:ext cx="8421426" cy="497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Bef>
                <a:spcPts val="800"/>
              </a:spcBef>
              <a:buBlip>
                <a:blip r:embed="rId2"/>
              </a:buBlip>
              <a:defRPr/>
            </a:pPr>
            <a:endParaRPr lang="cs-CZ" sz="1400" b="1"/>
          </a:p>
          <a:p>
            <a:pPr marL="457200" indent="-457200" algn="just">
              <a:spcBef>
                <a:spcPts val="800"/>
              </a:spcBef>
              <a:buBlip>
                <a:blip r:embed="rId2"/>
              </a:buBlip>
              <a:defRPr/>
            </a:pPr>
            <a:r>
              <a:rPr lang="cs-CZ" sz="2400" b="1"/>
              <a:t>Kategorie hnojivých výrobků</a:t>
            </a:r>
          </a:p>
          <a:p>
            <a:pPr marL="914400" lvl="1" indent="-457200" algn="just">
              <a:spcBef>
                <a:spcPts val="800"/>
              </a:spcBef>
              <a:buBlip>
                <a:blip r:embed="rId2"/>
              </a:buBlip>
              <a:defRPr/>
            </a:pPr>
            <a:r>
              <a:rPr lang="cs-CZ" sz="2000"/>
              <a:t>hnojiva, vápenaté materiály, pomocné půdní látky...</a:t>
            </a:r>
          </a:p>
          <a:p>
            <a:pPr marL="457200" indent="-457200" algn="just">
              <a:spcBef>
                <a:spcPts val="1500"/>
              </a:spcBef>
              <a:buBlip>
                <a:blip r:embed="rId2"/>
              </a:buBlip>
              <a:defRPr/>
            </a:pPr>
            <a:r>
              <a:rPr lang="cs-CZ" sz="2400" b="1"/>
              <a:t>Kategorie složkových materiálů</a:t>
            </a:r>
          </a:p>
          <a:p>
            <a:pPr marL="914400" lvl="1" indent="-457200" algn="just">
              <a:spcBef>
                <a:spcPts val="800"/>
              </a:spcBef>
              <a:buBlip>
                <a:blip r:embed="rId2"/>
              </a:buBlip>
              <a:defRPr/>
            </a:pPr>
            <a:r>
              <a:rPr lang="cs-CZ" altLang="cs-CZ" sz="2000"/>
              <a:t>výpalky, rostliny, mikroorganismy...</a:t>
            </a:r>
            <a:endParaRPr lang="cs-CZ" sz="2000"/>
          </a:p>
          <a:p>
            <a:pPr marL="457200" indent="-457200" algn="just">
              <a:spcBef>
                <a:spcPts val="1500"/>
              </a:spcBef>
              <a:buBlip>
                <a:blip r:embed="rId2"/>
              </a:buBlip>
              <a:defRPr/>
            </a:pPr>
            <a:r>
              <a:rPr lang="cs-CZ" sz="2400" b="1">
                <a:solidFill>
                  <a:prstClr val="black"/>
                </a:solidFill>
                <a:latin typeface="Calibri" panose="020F0502020204030204"/>
              </a:rPr>
              <a:t>Technická dokumentace</a:t>
            </a:r>
          </a:p>
          <a:p>
            <a:pPr marL="457200" indent="-457200" algn="just">
              <a:spcBef>
                <a:spcPts val="1500"/>
              </a:spcBef>
              <a:buBlip>
                <a:blip r:embed="rId2"/>
              </a:buBlip>
              <a:defRPr/>
            </a:pPr>
            <a:r>
              <a:rPr lang="cs-CZ" sz="2400" b="1" err="1">
                <a:solidFill>
                  <a:prstClr val="black"/>
                </a:solidFill>
                <a:latin typeface="Calibri" panose="020F0502020204030204"/>
              </a:rPr>
              <a:t>Samocertifikace</a:t>
            </a:r>
            <a:endParaRPr lang="cs-CZ" sz="2400" b="1">
              <a:solidFill>
                <a:prstClr val="black"/>
              </a:solidFill>
              <a:latin typeface="Calibri" panose="020F0502020204030204"/>
            </a:endParaRPr>
          </a:p>
          <a:p>
            <a:pPr marL="457200" indent="-457200" algn="just">
              <a:spcBef>
                <a:spcPts val="1500"/>
              </a:spcBef>
              <a:buBlip>
                <a:blip r:embed="rId2"/>
              </a:buBlip>
              <a:defRPr/>
            </a:pPr>
            <a:r>
              <a:rPr lang="cs-CZ" sz="2400" b="1">
                <a:solidFill>
                  <a:prstClr val="black"/>
                </a:solidFill>
                <a:latin typeface="Calibri" panose="020F0502020204030204"/>
              </a:rPr>
              <a:t>Oznámený subjekt =&gt; certifikát (3 roky)</a:t>
            </a:r>
          </a:p>
          <a:p>
            <a:pPr marL="457200" indent="-457200" algn="just">
              <a:spcBef>
                <a:spcPts val="1500"/>
              </a:spcBef>
              <a:buBlip>
                <a:blip r:embed="rId2"/>
              </a:buBlip>
              <a:defRPr/>
            </a:pPr>
            <a:r>
              <a:rPr lang="cs-CZ" sz="2400" b="1">
                <a:solidFill>
                  <a:prstClr val="black"/>
                </a:solidFill>
                <a:latin typeface="Calibri" panose="020F0502020204030204"/>
              </a:rPr>
              <a:t>Prohlášení o shodě + značka CE</a:t>
            </a:r>
          </a:p>
          <a:p>
            <a:pPr marL="457200" indent="-457200" algn="just">
              <a:spcBef>
                <a:spcPts val="1500"/>
              </a:spcBef>
              <a:buBlip>
                <a:blip r:embed="rId2"/>
              </a:buBlip>
              <a:defRPr/>
            </a:pPr>
            <a:r>
              <a:rPr lang="cs-CZ" sz="2400" b="1">
                <a:solidFill>
                  <a:prstClr val="black"/>
                </a:solidFill>
                <a:latin typeface="Calibri" panose="020F0502020204030204"/>
              </a:rPr>
              <a:t>Cena certifikace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BDAB3EA3-3C12-CAB7-1E03-219A4C1F8833}"/>
              </a:ext>
            </a:extLst>
          </p:cNvPr>
          <p:cNvSpPr/>
          <p:nvPr/>
        </p:nvSpPr>
        <p:spPr>
          <a:xfrm>
            <a:off x="0" y="-23150"/>
            <a:ext cx="698740" cy="685800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360000" rIns="0" rtlCol="0" anchor="ctr"/>
          <a:lstStyle/>
          <a:p>
            <a:pPr algn="r"/>
            <a:r>
              <a:rPr lang="cs-CZ" sz="4800" b="1"/>
              <a:t>CE hnojiva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E7FB9C7-79F9-0255-6175-612509CD3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4100" y="4644008"/>
            <a:ext cx="1582500" cy="113652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8F4A33A8-1467-EB58-B5A4-6701654A0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7678F-A158-4981-B3C5-C4F04BC19360}" type="slidenum">
              <a:rPr lang="cs-CZ" smtClean="0"/>
              <a:t>15</a:t>
            </a:fld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B895695-5906-B930-B650-FD4F922970A6}"/>
              </a:ext>
            </a:extLst>
          </p:cNvPr>
          <p:cNvSpPr txBox="1"/>
          <p:nvPr/>
        </p:nvSpPr>
        <p:spPr>
          <a:xfrm>
            <a:off x="691862" y="6648170"/>
            <a:ext cx="22352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900" i="1">
                <a:solidFill>
                  <a:prstClr val="black"/>
                </a:solidFill>
              </a:rPr>
              <a:t>Zdroj obrázků: internet</a:t>
            </a:r>
            <a:endParaRPr lang="cs-CZ" sz="900" i="1"/>
          </a:p>
        </p:txBody>
      </p:sp>
    </p:spTree>
    <p:extLst>
      <p:ext uri="{BB962C8B-B14F-4D97-AF65-F5344CB8AC3E}">
        <p14:creationId xmlns:p14="http://schemas.microsoft.com/office/powerpoint/2010/main" val="30706463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5B5B443B-4E70-4BA7-A478-F13DB6E83FDE}"/>
              </a:ext>
            </a:extLst>
          </p:cNvPr>
          <p:cNvSpPr/>
          <p:nvPr/>
        </p:nvSpPr>
        <p:spPr>
          <a:xfrm>
            <a:off x="1913199" y="764657"/>
            <a:ext cx="842142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Bef>
                <a:spcPts val="800"/>
              </a:spcBef>
              <a:buBlip>
                <a:blip r:embed="rId2"/>
              </a:buBlip>
              <a:defRPr/>
            </a:pPr>
            <a:endParaRPr lang="cs-CZ" sz="2000" b="1"/>
          </a:p>
          <a:p>
            <a:pPr marL="457200" indent="-457200" algn="just">
              <a:spcBef>
                <a:spcPts val="800"/>
              </a:spcBef>
              <a:buBlip>
                <a:blip r:embed="rId2"/>
              </a:buBlip>
              <a:defRPr/>
            </a:pPr>
            <a:r>
              <a:rPr lang="cs-CZ" sz="3600" b="1"/>
              <a:t>Označování</a:t>
            </a:r>
          </a:p>
          <a:p>
            <a:pPr marL="914400" lvl="1" indent="-457200" algn="just">
              <a:spcBef>
                <a:spcPts val="800"/>
              </a:spcBef>
              <a:buBlip>
                <a:blip r:embed="rId2"/>
              </a:buBlip>
              <a:defRPr/>
            </a:pPr>
            <a:r>
              <a:rPr lang="cs-CZ" sz="3200"/>
              <a:t>etiketa, příbalový leták</a:t>
            </a:r>
          </a:p>
          <a:p>
            <a:pPr marL="457200" indent="-457200" algn="just">
              <a:spcBef>
                <a:spcPts val="2400"/>
              </a:spcBef>
              <a:buBlip>
                <a:blip r:embed="rId2"/>
              </a:buBlip>
              <a:defRPr/>
            </a:pPr>
            <a:r>
              <a:rPr lang="cs-CZ" sz="3600" b="1">
                <a:solidFill>
                  <a:prstClr val="black"/>
                </a:solidFill>
                <a:latin typeface="Calibri" panose="020F0502020204030204"/>
              </a:rPr>
              <a:t>Skladování</a:t>
            </a:r>
            <a:endParaRPr lang="cs-CZ" sz="3600" b="1"/>
          </a:p>
          <a:p>
            <a:pPr marL="457200" indent="-457200" algn="just">
              <a:spcBef>
                <a:spcPts val="2400"/>
              </a:spcBef>
              <a:buBlip>
                <a:blip r:embed="rId2"/>
              </a:buBlip>
              <a:defRPr/>
            </a:pPr>
            <a:r>
              <a:rPr lang="cs-CZ" sz="3600" b="1">
                <a:solidFill>
                  <a:prstClr val="black"/>
                </a:solidFill>
                <a:latin typeface="Calibri" panose="020F0502020204030204"/>
              </a:rPr>
              <a:t>Používání</a:t>
            </a:r>
            <a:endParaRPr lang="cs-CZ" sz="3600" b="1"/>
          </a:p>
          <a:p>
            <a:pPr marL="914400" lvl="1" indent="-457200" algn="just">
              <a:spcBef>
                <a:spcPts val="800"/>
              </a:spcBef>
              <a:buBlip>
                <a:blip r:embed="rId2"/>
              </a:buBlip>
              <a:defRPr/>
            </a:pPr>
            <a:r>
              <a:rPr lang="cs-CZ" altLang="cs-CZ" sz="3200"/>
              <a:t>doba zapravení</a:t>
            </a:r>
            <a:endParaRPr lang="cs-CZ" sz="3200"/>
          </a:p>
          <a:p>
            <a:pPr marL="457200" indent="-457200" algn="just">
              <a:spcBef>
                <a:spcPts val="2400"/>
              </a:spcBef>
              <a:buBlip>
                <a:blip r:embed="rId2"/>
              </a:buBlip>
              <a:defRPr/>
            </a:pPr>
            <a:r>
              <a:rPr lang="cs-CZ" sz="3600" b="1">
                <a:solidFill>
                  <a:prstClr val="black"/>
                </a:solidFill>
                <a:latin typeface="Calibri" panose="020F0502020204030204"/>
              </a:rPr>
              <a:t>Evidence použití hnojiv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BDAB3EA3-3C12-CAB7-1E03-219A4C1F8833}"/>
              </a:ext>
            </a:extLst>
          </p:cNvPr>
          <p:cNvSpPr/>
          <p:nvPr/>
        </p:nvSpPr>
        <p:spPr>
          <a:xfrm>
            <a:off x="0" y="-23150"/>
            <a:ext cx="698740" cy="6858000"/>
          </a:xfrm>
          <a:prstGeom prst="rect">
            <a:avLst/>
          </a:prstGeom>
          <a:solidFill>
            <a:srgbClr val="7030A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360000" rIns="0" rtlCol="0" anchor="ctr"/>
          <a:lstStyle/>
          <a:p>
            <a:pPr algn="r"/>
            <a:r>
              <a:rPr lang="cs-CZ" sz="4800" b="1"/>
              <a:t>Další povinnosti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E88D8D13-9448-A715-84B4-DDCAD58B0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7678F-A158-4981-B3C5-C4F04BC19360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40838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5336F4FE-CB55-8FE7-3CA2-84E44D0B97D8}"/>
              </a:ext>
            </a:extLst>
          </p:cNvPr>
          <p:cNvSpPr/>
          <p:nvPr/>
        </p:nvSpPr>
        <p:spPr>
          <a:xfrm>
            <a:off x="0" y="0"/>
            <a:ext cx="698740" cy="6858000"/>
          </a:xfrm>
          <a:prstGeom prst="rect">
            <a:avLst/>
          </a:prstGeom>
          <a:solidFill>
            <a:srgbClr val="FF000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360000" rIns="0" rtlCol="0" anchor="ctr"/>
          <a:lstStyle/>
          <a:p>
            <a:pPr algn="r"/>
            <a:r>
              <a:rPr lang="cs-CZ" sz="4400" b="1">
                <a:solidFill>
                  <a:prstClr val="white"/>
                </a:solidFill>
                <a:latin typeface="Calibri" panose="020F0502020204030204"/>
              </a:rPr>
              <a:t>Shrnutí</a:t>
            </a:r>
            <a:endParaRPr lang="cs-CZ" sz="3600" b="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6203950F-FFE7-BA26-46C9-D9636A067EBC}"/>
              </a:ext>
            </a:extLst>
          </p:cNvPr>
          <p:cNvSpPr/>
          <p:nvPr/>
        </p:nvSpPr>
        <p:spPr>
          <a:xfrm>
            <a:off x="845792" y="687980"/>
            <a:ext cx="1105156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3" indent="-457200">
              <a:spcBef>
                <a:spcPts val="800"/>
              </a:spcBef>
              <a:buBlip>
                <a:blip r:embed="rId2"/>
              </a:buBlip>
            </a:pPr>
            <a:endParaRPr lang="cs-CZ" sz="3200"/>
          </a:p>
          <a:p>
            <a:pPr lvl="3" indent="-457200">
              <a:spcBef>
                <a:spcPts val="2400"/>
              </a:spcBef>
              <a:buBlip>
                <a:blip r:embed="rId2"/>
              </a:buBlip>
            </a:pPr>
            <a:r>
              <a:rPr lang="cs-CZ" sz="3600" b="1"/>
              <a:t>Přímá aplikace &amp; přepracování</a:t>
            </a:r>
          </a:p>
          <a:p>
            <a:pPr lvl="3" indent="-457200">
              <a:spcBef>
                <a:spcPts val="4200"/>
              </a:spcBef>
              <a:buBlip>
                <a:blip r:embed="rId2"/>
              </a:buBlip>
            </a:pPr>
            <a:r>
              <a:rPr lang="cs-CZ" sz="3600" b="1"/>
              <a:t>Aplikace na vlastní pozemky – bez schválení</a:t>
            </a:r>
          </a:p>
          <a:p>
            <a:pPr lvl="3" indent="-457200">
              <a:spcBef>
                <a:spcPts val="4200"/>
              </a:spcBef>
              <a:buBlip>
                <a:blip r:embed="rId2"/>
              </a:buBlip>
            </a:pPr>
            <a:r>
              <a:rPr lang="cs-CZ" sz="3600" b="1"/>
              <a:t>Uvedení hnojiva do oběhu – schválení</a:t>
            </a:r>
          </a:p>
          <a:p>
            <a:pPr lvl="4" indent="-457200">
              <a:spcBef>
                <a:spcPts val="600"/>
              </a:spcBef>
              <a:buBlip>
                <a:blip r:embed="rId2"/>
              </a:buBlip>
            </a:pPr>
            <a:r>
              <a:rPr lang="cs-CZ" sz="2800"/>
              <a:t>možnost volby </a:t>
            </a:r>
          </a:p>
          <a:p>
            <a:pPr lvl="4" indent="-457200">
              <a:spcBef>
                <a:spcPts val="600"/>
              </a:spcBef>
              <a:buBlip>
                <a:blip r:embed="rId2"/>
              </a:buBlip>
            </a:pPr>
            <a:r>
              <a:rPr lang="cs-CZ" sz="2800"/>
              <a:t>ohlášení &amp; registrace &amp; EU certifikace</a:t>
            </a:r>
          </a:p>
          <a:p>
            <a:pPr algn="just"/>
            <a:r>
              <a:rPr lang="cs-CZ" sz="3200" b="1"/>
              <a:t>	</a:t>
            </a:r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5FE5D0E7-BABA-07CC-C8F5-AE6C9CC6F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7678F-A158-4981-B3C5-C4F04BC19360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56344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15">
            <a:extLst>
              <a:ext uri="{FF2B5EF4-FFF2-40B4-BE49-F238E27FC236}">
                <a16:creationId xmlns:a16="http://schemas.microsoft.com/office/drawing/2014/main" id="{46FFB5CE-93CD-49C5-A72F-C519DB3EB4EE}"/>
              </a:ext>
            </a:extLst>
          </p:cNvPr>
          <p:cNvSpPr/>
          <p:nvPr/>
        </p:nvSpPr>
        <p:spPr>
          <a:xfrm>
            <a:off x="2158750" y="2617410"/>
            <a:ext cx="8270543" cy="1015663"/>
          </a:xfrm>
          <a:prstGeom prst="rect">
            <a:avLst/>
          </a:prstGeom>
          <a:ln>
            <a:noFill/>
          </a:ln>
          <a:effectLst>
            <a:glow>
              <a:schemeClr val="accent1"/>
            </a:glow>
          </a:effectLst>
        </p:spPr>
        <p:txBody>
          <a:bodyPr wrap="square">
            <a:spAutoFit/>
          </a:bodyPr>
          <a:lstStyle/>
          <a:p>
            <a:pPr lvl="0" algn="ctr"/>
            <a:r>
              <a:rPr lang="cs-CZ" sz="6000" b="1">
                <a:ln w="28575">
                  <a:noFill/>
                  <a:prstDash val="solid"/>
                </a:ln>
                <a:effectLst>
                  <a:glow rad="114300">
                    <a:schemeClr val="bg1">
                      <a:alpha val="54000"/>
                    </a:schemeClr>
                  </a:glow>
                </a:effectLst>
              </a:rPr>
              <a:t>Dotazy?</a:t>
            </a: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81AD2698-2579-4C55-BD71-5B7B491D8EBB}"/>
              </a:ext>
            </a:extLst>
          </p:cNvPr>
          <p:cNvSpPr/>
          <p:nvPr/>
        </p:nvSpPr>
        <p:spPr>
          <a:xfrm>
            <a:off x="2536140" y="1684256"/>
            <a:ext cx="18473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endParaRPr lang="cs-CZ" sz="2800" b="1" u="sng">
              <a:ln w="10160">
                <a:solidFill>
                  <a:schemeClr val="tx1"/>
                </a:solidFill>
                <a:prstDash val="solid"/>
              </a:ln>
              <a:solidFill>
                <a:sysClr val="windowText" lastClr="000000"/>
              </a:solidFill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E85BE7DF-F07C-1F1D-6F1A-E3A3EB4C9AA1}"/>
              </a:ext>
            </a:extLst>
          </p:cNvPr>
          <p:cNvSpPr/>
          <p:nvPr/>
        </p:nvSpPr>
        <p:spPr>
          <a:xfrm>
            <a:off x="0" y="0"/>
            <a:ext cx="360000" cy="6858000"/>
          </a:xfrm>
          <a:prstGeom prst="rect">
            <a:avLst/>
          </a:prstGeom>
          <a:solidFill>
            <a:srgbClr val="156A3C"/>
          </a:solidFill>
          <a:ln>
            <a:solidFill>
              <a:srgbClr val="156A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415A6E96-7F3F-F6E1-C199-6854290FD53C}"/>
              </a:ext>
            </a:extLst>
          </p:cNvPr>
          <p:cNvSpPr/>
          <p:nvPr/>
        </p:nvSpPr>
        <p:spPr>
          <a:xfrm>
            <a:off x="370239" y="0"/>
            <a:ext cx="360000" cy="6858000"/>
          </a:xfrm>
          <a:prstGeom prst="rect">
            <a:avLst/>
          </a:prstGeom>
          <a:solidFill>
            <a:srgbClr val="96C22B"/>
          </a:solidFill>
          <a:ln>
            <a:solidFill>
              <a:srgbClr val="96C22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E09EAD94-CB15-4475-87DA-7A1496F0FC6A}"/>
              </a:ext>
            </a:extLst>
          </p:cNvPr>
          <p:cNvSpPr txBox="1">
            <a:spLocks noChangeArrowheads="1"/>
          </p:cNvSpPr>
          <p:nvPr/>
        </p:nvSpPr>
        <p:spPr>
          <a:xfrm>
            <a:off x="5715982" y="5263316"/>
            <a:ext cx="7111854" cy="108263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defTabSz="685800" eaLnBrk="1" hangingPunct="1">
              <a:spcBef>
                <a:spcPts val="0"/>
              </a:spcBef>
              <a:buNone/>
              <a:defRPr/>
            </a:pPr>
            <a:r>
              <a:rPr lang="cs-CZ" sz="2400" b="1">
                <a:ln w="28575">
                  <a:noFill/>
                  <a:prstDash val="solid"/>
                </a:ln>
                <a:effectLst>
                  <a:glow rad="114300">
                    <a:schemeClr val="bg1">
                      <a:alpha val="54000"/>
                    </a:schemeClr>
                  </a:glow>
                </a:effectLst>
              </a:rPr>
              <a:t>Jaroslav Houček</a:t>
            </a:r>
          </a:p>
          <a:p>
            <a:pPr marL="0" indent="0" algn="ctr" defTabSz="685800" eaLnBrk="1" hangingPunct="1">
              <a:spcBef>
                <a:spcPts val="0"/>
              </a:spcBef>
              <a:buNone/>
              <a:defRPr/>
            </a:pPr>
            <a:r>
              <a:rPr lang="cs-CZ" sz="1800" i="1">
                <a:ln w="28575">
                  <a:noFill/>
                  <a:prstDash val="solid"/>
                </a:ln>
                <a:solidFill>
                  <a:srgbClr val="156A3C"/>
                </a:solidFill>
                <a:effectLst>
                  <a:glow rad="114300">
                    <a:schemeClr val="bg1">
                      <a:alpha val="54000"/>
                    </a:schemeClr>
                  </a:glow>
                </a:effectLst>
                <a:hlinkClick r:id="rId2"/>
              </a:rPr>
              <a:t>jaroslav.houcek@ukzuz.gov.cz</a:t>
            </a:r>
            <a:endParaRPr lang="cs-CZ" sz="1800" i="1">
              <a:ln w="28575">
                <a:noFill/>
                <a:prstDash val="solid"/>
              </a:ln>
              <a:solidFill>
                <a:srgbClr val="156A3C"/>
              </a:solidFill>
              <a:effectLst>
                <a:glow rad="114300">
                  <a:schemeClr val="bg1">
                    <a:alpha val="54000"/>
                  </a:schemeClr>
                </a:glow>
              </a:effectLst>
            </a:endParaRPr>
          </a:p>
          <a:p>
            <a:pPr marL="0" indent="0" algn="ctr" defTabSz="685800" eaLnBrk="1" hangingPunct="1">
              <a:spcBef>
                <a:spcPts val="0"/>
              </a:spcBef>
              <a:buNone/>
              <a:defRPr/>
            </a:pPr>
            <a:r>
              <a:rPr lang="cs-CZ" sz="1800" i="1">
                <a:ln w="28575">
                  <a:noFill/>
                  <a:prstDash val="solid"/>
                </a:ln>
                <a:effectLst>
                  <a:glow rad="114300">
                    <a:schemeClr val="bg1">
                      <a:alpha val="54000"/>
                    </a:schemeClr>
                  </a:glow>
                </a:effectLst>
              </a:rPr>
              <a:t>737 267 194</a:t>
            </a:r>
          </a:p>
          <a:p>
            <a:pPr marL="0" indent="0" algn="ctr" defTabSz="685800" eaLnBrk="1" hangingPunct="1">
              <a:spcBef>
                <a:spcPts val="0"/>
              </a:spcBef>
              <a:buNone/>
              <a:defRPr/>
            </a:pPr>
            <a:endParaRPr lang="cs-CZ" sz="1400" i="1">
              <a:ln w="28575">
                <a:noFill/>
                <a:prstDash val="solid"/>
              </a:ln>
              <a:effectLst>
                <a:glow rad="114300">
                  <a:schemeClr val="bg1">
                    <a:alpha val="54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61767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5336F4FE-CB55-8FE7-3CA2-84E44D0B97D8}"/>
              </a:ext>
            </a:extLst>
          </p:cNvPr>
          <p:cNvSpPr/>
          <p:nvPr/>
        </p:nvSpPr>
        <p:spPr>
          <a:xfrm>
            <a:off x="0" y="0"/>
            <a:ext cx="698740" cy="6858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360000" rIns="0" rtlCol="0" anchor="ctr"/>
          <a:lstStyle/>
          <a:p>
            <a:pPr algn="r"/>
            <a:r>
              <a:rPr lang="cs-CZ" sz="4000" b="1">
                <a:solidFill>
                  <a:prstClr val="white"/>
                </a:solidFill>
                <a:latin typeface="Calibri" panose="020F0502020204030204"/>
              </a:rPr>
              <a:t>Obsah prezentace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E157ED59-F3AB-7361-686E-81468AC8E64A}"/>
              </a:ext>
            </a:extLst>
          </p:cNvPr>
          <p:cNvSpPr/>
          <p:nvPr/>
        </p:nvSpPr>
        <p:spPr>
          <a:xfrm>
            <a:off x="1950290" y="1216660"/>
            <a:ext cx="887620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>
              <a:spcBef>
                <a:spcPts val="800"/>
              </a:spcBef>
              <a:buBlip>
                <a:blip r:embed="rId2"/>
              </a:buBlip>
            </a:pPr>
            <a:r>
              <a:rPr lang="cs-CZ" sz="3600" b="1">
                <a:solidFill>
                  <a:schemeClr val="dk1"/>
                </a:solidFill>
              </a:rPr>
              <a:t>Vymezení produktů</a:t>
            </a:r>
          </a:p>
          <a:p>
            <a:pPr indent="-457200">
              <a:spcBef>
                <a:spcPts val="3600"/>
              </a:spcBef>
              <a:buBlip>
                <a:blip r:embed="rId2"/>
              </a:buBlip>
            </a:pPr>
            <a:r>
              <a:rPr lang="cs-CZ" sz="3600" b="1">
                <a:solidFill>
                  <a:schemeClr val="dk1"/>
                </a:solidFill>
              </a:rPr>
              <a:t>Aplikace produktů na vlastní pozemky</a:t>
            </a:r>
          </a:p>
          <a:p>
            <a:pPr indent="-457200">
              <a:spcBef>
                <a:spcPts val="3600"/>
              </a:spcBef>
              <a:buBlip>
                <a:blip r:embed="rId2"/>
              </a:buBlip>
            </a:pPr>
            <a:r>
              <a:rPr lang="cs-CZ" sz="3600" b="1">
                <a:solidFill>
                  <a:schemeClr val="dk1"/>
                </a:solidFill>
              </a:rPr>
              <a:t>Schvalovací proces při uvedení do oběhu</a:t>
            </a:r>
          </a:p>
          <a:p>
            <a:pPr indent="-457200">
              <a:spcBef>
                <a:spcPts val="3600"/>
              </a:spcBef>
              <a:buBlip>
                <a:blip r:embed="rId2"/>
              </a:buBlip>
            </a:pPr>
            <a:r>
              <a:rPr lang="cs-CZ" sz="3600" b="1">
                <a:solidFill>
                  <a:schemeClr val="dk1"/>
                </a:solidFill>
              </a:rPr>
              <a:t>Shrnutí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4A93465-1BC7-4A45-FF7A-1F2A592D9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7678F-A158-4981-B3C5-C4F04BC19360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801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5336F4FE-CB55-8FE7-3CA2-84E44D0B97D8}"/>
              </a:ext>
            </a:extLst>
          </p:cNvPr>
          <p:cNvSpPr/>
          <p:nvPr/>
        </p:nvSpPr>
        <p:spPr>
          <a:xfrm>
            <a:off x="0" y="0"/>
            <a:ext cx="698740" cy="6858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360000" rIns="0" rtlCol="0" anchor="ctr"/>
          <a:lstStyle/>
          <a:p>
            <a:pPr algn="r"/>
            <a:r>
              <a:rPr lang="cs-CZ" sz="4000" b="1"/>
              <a:t>Vymezení produktů</a:t>
            </a:r>
            <a:endParaRPr lang="cs-CZ" sz="4000" b="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6203950F-FFE7-BA26-46C9-D9636A067EBC}"/>
              </a:ext>
            </a:extLst>
          </p:cNvPr>
          <p:cNvSpPr/>
          <p:nvPr/>
        </p:nvSpPr>
        <p:spPr>
          <a:xfrm>
            <a:off x="845792" y="644029"/>
            <a:ext cx="11051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b="1"/>
              <a:t>Vedl. produkty &amp; odpady - </a:t>
            </a:r>
            <a:r>
              <a:rPr lang="cs-CZ" sz="3600" b="1">
                <a:ln w="28575">
                  <a:noFill/>
                  <a:prstDash val="solid"/>
                </a:ln>
                <a:effectLst>
                  <a:glow rad="114300">
                    <a:schemeClr val="bg1">
                      <a:alpha val="54000"/>
                    </a:schemeClr>
                  </a:glow>
                </a:effectLst>
              </a:rPr>
              <a:t>potravinářská výroba</a:t>
            </a:r>
            <a:endParaRPr lang="cs-CZ" sz="280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E157ED59-F3AB-7361-686E-81468AC8E64A}"/>
              </a:ext>
            </a:extLst>
          </p:cNvPr>
          <p:cNvSpPr/>
          <p:nvPr/>
        </p:nvSpPr>
        <p:spPr>
          <a:xfrm>
            <a:off x="1950290" y="1253048"/>
            <a:ext cx="7541182" cy="5668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800"/>
              </a:spcBef>
            </a:pPr>
            <a:endParaRPr lang="pl-PL" sz="1100" b="1">
              <a:solidFill>
                <a:schemeClr val="dk1"/>
              </a:solidFill>
            </a:endParaRPr>
          </a:p>
          <a:p>
            <a:pPr indent="-457200">
              <a:spcBef>
                <a:spcPts val="800"/>
              </a:spcBef>
              <a:buBlip>
                <a:blip r:embed="rId2"/>
              </a:buBlip>
            </a:pPr>
            <a:r>
              <a:rPr lang="cs-CZ" sz="2000" b="1">
                <a:solidFill>
                  <a:schemeClr val="dk1"/>
                </a:solidFill>
              </a:rPr>
              <a:t>Cukrovarnická </a:t>
            </a:r>
            <a:r>
              <a:rPr lang="cs-CZ" sz="2000" b="1" err="1">
                <a:solidFill>
                  <a:schemeClr val="dk1"/>
                </a:solidFill>
              </a:rPr>
              <a:t>šáma</a:t>
            </a:r>
            <a:endParaRPr lang="cs-CZ" sz="2000" b="1">
              <a:solidFill>
                <a:schemeClr val="dk1"/>
              </a:solidFill>
            </a:endParaRPr>
          </a:p>
          <a:p>
            <a:pPr indent="-457200">
              <a:spcBef>
                <a:spcPts val="1200"/>
              </a:spcBef>
              <a:buBlip>
                <a:blip r:embed="rId2"/>
              </a:buBlip>
            </a:pPr>
            <a:r>
              <a:rPr lang="cs-CZ" sz="2000" b="1">
                <a:solidFill>
                  <a:schemeClr val="dk1"/>
                </a:solidFill>
              </a:rPr>
              <a:t>Technologické vody</a:t>
            </a:r>
          </a:p>
          <a:p>
            <a:pPr lvl="3" indent="-457200">
              <a:buBlip>
                <a:blip r:embed="rId2"/>
              </a:buBlip>
            </a:pPr>
            <a:r>
              <a:rPr lang="cs-CZ" sz="2000">
                <a:solidFill>
                  <a:schemeClr val="dk1"/>
                </a:solidFill>
              </a:rPr>
              <a:t>jednoduché zpracování rostlinných produktů</a:t>
            </a:r>
          </a:p>
          <a:p>
            <a:pPr indent="-457200">
              <a:spcBef>
                <a:spcPts val="1200"/>
              </a:spcBef>
              <a:buBlip>
                <a:blip r:embed="rId2"/>
              </a:buBlip>
            </a:pPr>
            <a:r>
              <a:rPr lang="cs-CZ" sz="2000" b="1">
                <a:solidFill>
                  <a:schemeClr val="dk1"/>
                </a:solidFill>
              </a:rPr>
              <a:t>Výpalky </a:t>
            </a:r>
          </a:p>
          <a:p>
            <a:pPr lvl="3" indent="-457200">
              <a:buBlip>
                <a:blip r:embed="rId2"/>
              </a:buBlip>
            </a:pPr>
            <a:r>
              <a:rPr lang="cs-CZ" sz="2000">
                <a:solidFill>
                  <a:schemeClr val="dk1"/>
                </a:solidFill>
              </a:rPr>
              <a:t>melasové</a:t>
            </a:r>
          </a:p>
          <a:p>
            <a:pPr lvl="3" indent="-457200">
              <a:buBlip>
                <a:blip r:embed="rId2"/>
              </a:buBlip>
            </a:pPr>
            <a:r>
              <a:rPr lang="cs-CZ" sz="2000">
                <a:solidFill>
                  <a:schemeClr val="dk1"/>
                </a:solidFill>
              </a:rPr>
              <a:t>lihovarnické</a:t>
            </a:r>
          </a:p>
          <a:p>
            <a:pPr indent="-457200">
              <a:spcBef>
                <a:spcPts val="1200"/>
              </a:spcBef>
              <a:buBlip>
                <a:blip r:embed="rId2"/>
              </a:buBlip>
            </a:pPr>
            <a:r>
              <a:rPr lang="cs-CZ" sz="2000" b="1">
                <a:solidFill>
                  <a:schemeClr val="dk1"/>
                </a:solidFill>
              </a:rPr>
              <a:t>Vedlejší produkty rostlinného původu </a:t>
            </a:r>
          </a:p>
          <a:p>
            <a:pPr lvl="3" indent="-457200">
              <a:buBlip>
                <a:blip r:embed="rId2"/>
              </a:buBlip>
            </a:pPr>
            <a:r>
              <a:rPr lang="cs-CZ" sz="2000">
                <a:solidFill>
                  <a:schemeClr val="dk1"/>
                </a:solidFill>
              </a:rPr>
              <a:t>matoliny</a:t>
            </a:r>
          </a:p>
          <a:p>
            <a:pPr lvl="3" indent="-457200">
              <a:buBlip>
                <a:blip r:embed="rId2"/>
              </a:buBlip>
            </a:pPr>
            <a:r>
              <a:rPr lang="cs-CZ" sz="2000">
                <a:solidFill>
                  <a:schemeClr val="dk1"/>
                </a:solidFill>
              </a:rPr>
              <a:t>zbytky ovoce, zeleniny</a:t>
            </a:r>
          </a:p>
          <a:p>
            <a:pPr indent="-457200">
              <a:spcBef>
                <a:spcPts val="1200"/>
              </a:spcBef>
              <a:buBlip>
                <a:blip r:embed="rId2"/>
              </a:buBlip>
            </a:pPr>
            <a:r>
              <a:rPr lang="cs-CZ" sz="2000" b="1">
                <a:solidFill>
                  <a:schemeClr val="dk1"/>
                </a:solidFill>
              </a:rPr>
              <a:t>Vedlejší produkty živočišného původu</a:t>
            </a:r>
          </a:p>
          <a:p>
            <a:pPr lvl="3" indent="-457200">
              <a:buBlip>
                <a:blip r:embed="rId2"/>
              </a:buBlip>
            </a:pPr>
            <a:r>
              <a:rPr lang="cs-CZ" sz="2000">
                <a:solidFill>
                  <a:schemeClr val="dk1"/>
                </a:solidFill>
              </a:rPr>
              <a:t>maso nevhodné ke spotřebě</a:t>
            </a:r>
          </a:p>
          <a:p>
            <a:pPr lvl="3" indent="-457200">
              <a:buBlip>
                <a:blip r:embed="rId2"/>
              </a:buBlip>
            </a:pPr>
            <a:r>
              <a:rPr lang="cs-CZ" sz="2000">
                <a:solidFill>
                  <a:schemeClr val="dk1"/>
                </a:solidFill>
              </a:rPr>
              <a:t>peří, kůže, krev</a:t>
            </a:r>
          </a:p>
          <a:p>
            <a:pPr lvl="3" indent="-457200">
              <a:buBlip>
                <a:blip r:embed="rId2"/>
              </a:buBlip>
            </a:pPr>
            <a:r>
              <a:rPr lang="cs-CZ" sz="2000">
                <a:solidFill>
                  <a:schemeClr val="dk1"/>
                </a:solidFill>
              </a:rPr>
              <a:t>hmyzí trus potemníka moučného (moučný červ)</a:t>
            </a:r>
          </a:p>
          <a:p>
            <a:pPr lvl="3" indent="-457200">
              <a:buBlip>
                <a:blip r:embed="rId2"/>
              </a:buBlip>
            </a:pPr>
            <a:r>
              <a:rPr lang="cs-CZ" sz="2000">
                <a:solidFill>
                  <a:schemeClr val="dk1"/>
                </a:solidFill>
              </a:rPr>
              <a:t>schválení KVS</a:t>
            </a:r>
          </a:p>
          <a:p>
            <a:pPr lvl="3" indent="-457200">
              <a:spcBef>
                <a:spcPts val="800"/>
              </a:spcBef>
              <a:buBlip>
                <a:blip r:embed="rId2"/>
              </a:buBlip>
            </a:pPr>
            <a:endParaRPr lang="cs-CZ" sz="2000">
              <a:solidFill>
                <a:schemeClr val="dk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1713E30-9317-AF8D-1380-CEDFEDBAAC54}"/>
              </a:ext>
            </a:extLst>
          </p:cNvPr>
          <p:cNvSpPr txBox="1"/>
          <p:nvPr/>
        </p:nvSpPr>
        <p:spPr>
          <a:xfrm>
            <a:off x="691862" y="6648170"/>
            <a:ext cx="22352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900" i="1">
                <a:solidFill>
                  <a:prstClr val="black"/>
                </a:solidFill>
              </a:rPr>
              <a:t>Zdroj obrázků: internet</a:t>
            </a:r>
            <a:endParaRPr lang="cs-CZ" sz="900" i="1"/>
          </a:p>
        </p:txBody>
      </p:sp>
      <p:pic>
        <p:nvPicPr>
          <p:cNvPr id="6" name="Obrázek 5" descr="Obsah obrázku bezobratlý, brouk, hmyz, škůdce">
            <a:extLst>
              <a:ext uri="{FF2B5EF4-FFF2-40B4-BE49-F238E27FC236}">
                <a16:creationId xmlns:a16="http://schemas.microsoft.com/office/drawing/2014/main" id="{DA95CDBA-1F98-2049-3100-04FF4D637C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638" y="4498613"/>
            <a:ext cx="1489497" cy="964935"/>
          </a:xfrm>
          <a:prstGeom prst="rect">
            <a:avLst/>
          </a:prstGeom>
        </p:spPr>
      </p:pic>
      <p:pic>
        <p:nvPicPr>
          <p:cNvPr id="7" name="Obrázek 6" descr="Obsah obrázku text, jídlo">
            <a:extLst>
              <a:ext uri="{FF2B5EF4-FFF2-40B4-BE49-F238E27FC236}">
                <a16:creationId xmlns:a16="http://schemas.microsoft.com/office/drawing/2014/main" id="{FA9DEAAF-C66E-B28B-8542-896565E7B2B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7130" y="4784944"/>
            <a:ext cx="2177286" cy="1632964"/>
          </a:xfrm>
          <a:prstGeom prst="rect">
            <a:avLst/>
          </a:prstGeom>
          <a:effectLst>
            <a:glow rad="25400">
              <a:srgbClr val="B3D17C">
                <a:alpha val="60000"/>
              </a:srgbClr>
            </a:glow>
          </a:effectLst>
        </p:spPr>
      </p:pic>
      <p:pic>
        <p:nvPicPr>
          <p:cNvPr id="9" name="Obrázek 8" descr="Obsah obrázku koření, semeno, venku">
            <a:extLst>
              <a:ext uri="{FF2B5EF4-FFF2-40B4-BE49-F238E27FC236}">
                <a16:creationId xmlns:a16="http://schemas.microsoft.com/office/drawing/2014/main" id="{FED29210-29DE-7B07-FBF8-7045F39352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79" y="5601426"/>
            <a:ext cx="1574216" cy="104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6152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5336F4FE-CB55-8FE7-3CA2-84E44D0B97D8}"/>
              </a:ext>
            </a:extLst>
          </p:cNvPr>
          <p:cNvSpPr/>
          <p:nvPr/>
        </p:nvSpPr>
        <p:spPr>
          <a:xfrm>
            <a:off x="0" y="0"/>
            <a:ext cx="698740" cy="6858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360000" rIns="0" rtlCol="0" anchor="ctr"/>
          <a:lstStyle/>
          <a:p>
            <a:pPr algn="r"/>
            <a:r>
              <a:rPr lang="cs-CZ" sz="4000" b="1"/>
              <a:t>Vymezení produktů</a:t>
            </a:r>
            <a:endParaRPr lang="cs-CZ" sz="4000" b="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6203950F-FFE7-BA26-46C9-D9636A067EBC}"/>
              </a:ext>
            </a:extLst>
          </p:cNvPr>
          <p:cNvSpPr/>
          <p:nvPr/>
        </p:nvSpPr>
        <p:spPr>
          <a:xfrm>
            <a:off x="845792" y="644029"/>
            <a:ext cx="11051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b="1"/>
              <a:t>Vedl. produkty &amp; odpady - </a:t>
            </a:r>
            <a:r>
              <a:rPr lang="cs-CZ" sz="3600" b="1">
                <a:ln w="28575">
                  <a:noFill/>
                  <a:prstDash val="solid"/>
                </a:ln>
                <a:effectLst>
                  <a:glow rad="114300">
                    <a:schemeClr val="bg1">
                      <a:alpha val="54000"/>
                    </a:schemeClr>
                  </a:glow>
                </a:effectLst>
              </a:rPr>
              <a:t>zemědělství</a:t>
            </a:r>
            <a:endParaRPr lang="cs-CZ" sz="280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E157ED59-F3AB-7361-686E-81468AC8E64A}"/>
              </a:ext>
            </a:extLst>
          </p:cNvPr>
          <p:cNvSpPr/>
          <p:nvPr/>
        </p:nvSpPr>
        <p:spPr>
          <a:xfrm>
            <a:off x="1950290" y="1582232"/>
            <a:ext cx="6974254" cy="4319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800"/>
              </a:spcBef>
            </a:pPr>
            <a:endParaRPr lang="pl-PL" sz="1200" b="1">
              <a:solidFill>
                <a:schemeClr val="dk1"/>
              </a:solidFill>
            </a:endParaRPr>
          </a:p>
          <a:p>
            <a:pPr indent="-457200">
              <a:spcBef>
                <a:spcPts val="1200"/>
              </a:spcBef>
              <a:buBlip>
                <a:blip r:embed="rId2"/>
              </a:buBlip>
            </a:pPr>
            <a:r>
              <a:rPr lang="cs-CZ" sz="2400" b="1">
                <a:solidFill>
                  <a:schemeClr val="dk1"/>
                </a:solidFill>
              </a:rPr>
              <a:t>Statková hnojiva </a:t>
            </a:r>
          </a:p>
          <a:p>
            <a:pPr lvl="3" indent="-457200">
              <a:buBlip>
                <a:blip r:embed="rId2"/>
              </a:buBlip>
            </a:pPr>
            <a:r>
              <a:rPr lang="cs-CZ" sz="2400">
                <a:solidFill>
                  <a:schemeClr val="dk1"/>
                </a:solidFill>
              </a:rPr>
              <a:t>hnůj, kejda</a:t>
            </a:r>
          </a:p>
          <a:p>
            <a:pPr lvl="3" indent="-457200">
              <a:buBlip>
                <a:blip r:embed="rId2"/>
              </a:buBlip>
            </a:pPr>
            <a:r>
              <a:rPr lang="cs-CZ" sz="2400">
                <a:solidFill>
                  <a:schemeClr val="dk1"/>
                </a:solidFill>
              </a:rPr>
              <a:t>chrást, zbytky ovoce, zeleniny</a:t>
            </a:r>
          </a:p>
          <a:p>
            <a:pPr lvl="3" indent="-457200">
              <a:buBlip>
                <a:blip r:embed="rId2"/>
              </a:buBlip>
            </a:pPr>
            <a:endParaRPr lang="cs-CZ" sz="2400">
              <a:solidFill>
                <a:schemeClr val="dk1"/>
              </a:solidFill>
            </a:endParaRPr>
          </a:p>
          <a:p>
            <a:pPr indent="-457200">
              <a:spcBef>
                <a:spcPts val="1200"/>
              </a:spcBef>
              <a:buBlip>
                <a:blip r:embed="rId2"/>
              </a:buBlip>
            </a:pPr>
            <a:endParaRPr lang="cs-CZ" sz="2400" b="1">
              <a:solidFill>
                <a:schemeClr val="dk1"/>
              </a:solidFill>
            </a:endParaRPr>
          </a:p>
          <a:p>
            <a:pPr indent="-457200">
              <a:spcBef>
                <a:spcPts val="1200"/>
              </a:spcBef>
              <a:buBlip>
                <a:blip r:embed="rId2"/>
              </a:buBlip>
            </a:pPr>
            <a:endParaRPr lang="cs-CZ" sz="2400" b="1">
              <a:solidFill>
                <a:schemeClr val="dk1"/>
              </a:solidFill>
            </a:endParaRPr>
          </a:p>
          <a:p>
            <a:pPr indent="-457200">
              <a:spcBef>
                <a:spcPts val="1200"/>
              </a:spcBef>
              <a:buBlip>
                <a:blip r:embed="rId2"/>
              </a:buBlip>
            </a:pPr>
            <a:r>
              <a:rPr lang="cs-CZ" sz="2400" b="1">
                <a:solidFill>
                  <a:schemeClr val="dk1"/>
                </a:solidFill>
              </a:rPr>
              <a:t>Technologické vody</a:t>
            </a:r>
          </a:p>
          <a:p>
            <a:pPr lvl="3" indent="-457200">
              <a:buBlip>
                <a:blip r:embed="rId2"/>
              </a:buBlip>
            </a:pPr>
            <a:r>
              <a:rPr lang="cs-CZ" sz="2400">
                <a:solidFill>
                  <a:schemeClr val="dk1"/>
                </a:solidFill>
              </a:rPr>
              <a:t>výhradně při chovu hospodářských zvířat</a:t>
            </a:r>
          </a:p>
          <a:p>
            <a:pPr lvl="3" indent="-457200">
              <a:spcBef>
                <a:spcPts val="800"/>
              </a:spcBef>
              <a:buBlip>
                <a:blip r:embed="rId2"/>
              </a:buBlip>
            </a:pPr>
            <a:endParaRPr lang="cs-CZ" sz="2400">
              <a:solidFill>
                <a:schemeClr val="dk1"/>
              </a:solidFill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61713E30-9317-AF8D-1380-CEDFEDBAAC54}"/>
              </a:ext>
            </a:extLst>
          </p:cNvPr>
          <p:cNvSpPr txBox="1"/>
          <p:nvPr/>
        </p:nvSpPr>
        <p:spPr>
          <a:xfrm>
            <a:off x="691862" y="6648170"/>
            <a:ext cx="22352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900" i="1">
                <a:solidFill>
                  <a:prstClr val="black"/>
                </a:solidFill>
              </a:rPr>
              <a:t>Zdroj obrázků: internet</a:t>
            </a:r>
            <a:endParaRPr lang="cs-CZ" sz="900" i="1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42B656A-0477-8C6F-5C16-687ABD611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7678F-A158-4981-B3C5-C4F04BC19360}" type="slidenum">
              <a:rPr lang="cs-CZ" smtClean="0"/>
              <a:t>4</a:t>
            </a:fld>
            <a:endParaRPr lang="cs-CZ"/>
          </a:p>
        </p:txBody>
      </p:sp>
      <p:pic>
        <p:nvPicPr>
          <p:cNvPr id="1026" name="Picture 2" descr="Slupky z cibule nevyhazujte! Využijte je jako účinné hnojivo | Prima Living">
            <a:extLst>
              <a:ext uri="{FF2B5EF4-FFF2-40B4-BE49-F238E27FC236}">
                <a16:creationId xmlns:a16="http://schemas.microsoft.com/office/drawing/2014/main" id="{C0A683AD-D1EA-2D15-AF36-7C39371E4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0409" y="3657600"/>
            <a:ext cx="1948835" cy="194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CCDDD673-35B4-323B-2470-B36DE61AD4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8" b="12168"/>
          <a:stretch/>
        </p:blipFill>
        <p:spPr bwMode="auto">
          <a:xfrm>
            <a:off x="7645160" y="2040275"/>
            <a:ext cx="1930879" cy="2056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4134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5336F4FE-CB55-8FE7-3CA2-84E44D0B97D8}"/>
              </a:ext>
            </a:extLst>
          </p:cNvPr>
          <p:cNvSpPr/>
          <p:nvPr/>
        </p:nvSpPr>
        <p:spPr>
          <a:xfrm>
            <a:off x="0" y="0"/>
            <a:ext cx="698740" cy="6858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360000" rIns="0" rtlCol="0" anchor="ctr"/>
          <a:lstStyle/>
          <a:p>
            <a:pPr algn="r"/>
            <a:r>
              <a:rPr lang="cs-CZ" sz="3600" b="1"/>
              <a:t>Přímá aplikace &amp; přepracování</a:t>
            </a:r>
            <a:endParaRPr lang="cs-CZ" sz="280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6203950F-FFE7-BA26-46C9-D9636A067EBC}"/>
              </a:ext>
            </a:extLst>
          </p:cNvPr>
          <p:cNvSpPr/>
          <p:nvPr/>
        </p:nvSpPr>
        <p:spPr>
          <a:xfrm>
            <a:off x="845792" y="644029"/>
            <a:ext cx="110515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cs-CZ" sz="280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E157ED59-F3AB-7361-686E-81468AC8E64A}"/>
              </a:ext>
            </a:extLst>
          </p:cNvPr>
          <p:cNvSpPr/>
          <p:nvPr/>
        </p:nvSpPr>
        <p:spPr>
          <a:xfrm>
            <a:off x="1950290" y="420944"/>
            <a:ext cx="7541182" cy="62273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800"/>
              </a:spcBef>
            </a:pPr>
            <a:endParaRPr lang="pl-PL" sz="1200" b="1">
              <a:solidFill>
                <a:schemeClr val="dk1"/>
              </a:solidFill>
            </a:endParaRPr>
          </a:p>
          <a:p>
            <a:pPr indent="-457200">
              <a:spcBef>
                <a:spcPts val="1200"/>
              </a:spcBef>
              <a:buBlip>
                <a:blip r:embed="rId2"/>
              </a:buBlip>
            </a:pPr>
            <a:r>
              <a:rPr lang="cs-CZ" sz="2400" b="1">
                <a:solidFill>
                  <a:schemeClr val="dk1"/>
                </a:solidFill>
              </a:rPr>
              <a:t>Není nutné dále upravovat </a:t>
            </a:r>
          </a:p>
          <a:p>
            <a:pPr lvl="3" indent="-457200">
              <a:buBlip>
                <a:blip r:embed="rId2"/>
              </a:buBlip>
            </a:pPr>
            <a:r>
              <a:rPr lang="cs-CZ" sz="2400">
                <a:solidFill>
                  <a:schemeClr val="dk1"/>
                </a:solidFill>
              </a:rPr>
              <a:t>cukrovarnická </a:t>
            </a:r>
            <a:r>
              <a:rPr lang="cs-CZ" sz="2400" err="1">
                <a:solidFill>
                  <a:schemeClr val="dk1"/>
                </a:solidFill>
              </a:rPr>
              <a:t>šáma</a:t>
            </a:r>
            <a:endParaRPr lang="cs-CZ" sz="2400">
              <a:solidFill>
                <a:schemeClr val="dk1"/>
              </a:solidFill>
            </a:endParaRPr>
          </a:p>
          <a:p>
            <a:pPr lvl="3" indent="-457200">
              <a:buBlip>
                <a:blip r:embed="rId2"/>
              </a:buBlip>
            </a:pPr>
            <a:r>
              <a:rPr lang="cs-CZ" sz="2400">
                <a:solidFill>
                  <a:schemeClr val="dk1"/>
                </a:solidFill>
              </a:rPr>
              <a:t>melasové výpalky</a:t>
            </a:r>
          </a:p>
          <a:p>
            <a:pPr lvl="3" indent="-457200">
              <a:buBlip>
                <a:blip r:embed="rId2"/>
              </a:buBlip>
            </a:pPr>
            <a:r>
              <a:rPr lang="cs-CZ" sz="2400">
                <a:solidFill>
                  <a:schemeClr val="dk1"/>
                </a:solidFill>
              </a:rPr>
              <a:t>statková hnojiva</a:t>
            </a:r>
          </a:p>
          <a:p>
            <a:pPr lvl="3" indent="-457200">
              <a:buBlip>
                <a:blip r:embed="rId2"/>
              </a:buBlip>
            </a:pPr>
            <a:r>
              <a:rPr lang="cs-CZ" sz="2400">
                <a:solidFill>
                  <a:schemeClr val="dk1"/>
                </a:solidFill>
              </a:rPr>
              <a:t>technologické vody</a:t>
            </a:r>
          </a:p>
          <a:p>
            <a:pPr lvl="3" indent="-457200">
              <a:buBlip>
                <a:blip r:embed="rId2"/>
              </a:buBlip>
            </a:pPr>
            <a:endParaRPr lang="cs-CZ" sz="2400">
              <a:solidFill>
                <a:schemeClr val="dk1"/>
              </a:solidFill>
            </a:endParaRPr>
          </a:p>
          <a:p>
            <a:pPr indent="-457200">
              <a:spcBef>
                <a:spcPts val="1200"/>
              </a:spcBef>
              <a:buBlip>
                <a:blip r:embed="rId2"/>
              </a:buBlip>
            </a:pPr>
            <a:r>
              <a:rPr lang="cs-CZ" sz="2400" b="1">
                <a:solidFill>
                  <a:schemeClr val="dk1"/>
                </a:solidFill>
              </a:rPr>
              <a:t>Surovina pro další přepracování</a:t>
            </a:r>
          </a:p>
          <a:p>
            <a:pPr lvl="3" indent="-457200">
              <a:buBlip>
                <a:blip r:embed="rId2"/>
              </a:buBlip>
            </a:pPr>
            <a:r>
              <a:rPr lang="cs-CZ" sz="2400">
                <a:solidFill>
                  <a:schemeClr val="dk1"/>
                </a:solidFill>
              </a:rPr>
              <a:t>kompostování, BPS, sušení, peletizace...</a:t>
            </a:r>
          </a:p>
          <a:p>
            <a:pPr lvl="3" indent="-457200">
              <a:buBlip>
                <a:blip r:embed="rId2"/>
              </a:buBlip>
            </a:pPr>
            <a:endParaRPr lang="cs-CZ" sz="2400">
              <a:solidFill>
                <a:schemeClr val="dk1"/>
              </a:solidFill>
            </a:endParaRPr>
          </a:p>
          <a:p>
            <a:pPr lvl="3" indent="-457200">
              <a:buBlip>
                <a:blip r:embed="rId2"/>
              </a:buBlip>
            </a:pPr>
            <a:r>
              <a:rPr lang="cs-CZ" sz="2400">
                <a:solidFill>
                  <a:schemeClr val="dk1"/>
                </a:solidFill>
              </a:rPr>
              <a:t>statková hnojiva</a:t>
            </a:r>
          </a:p>
          <a:p>
            <a:pPr lvl="3" indent="-457200">
              <a:buBlip>
                <a:blip r:embed="rId2"/>
              </a:buBlip>
            </a:pPr>
            <a:r>
              <a:rPr lang="cs-CZ" sz="2400">
                <a:solidFill>
                  <a:schemeClr val="dk1"/>
                </a:solidFill>
              </a:rPr>
              <a:t>bioodpad</a:t>
            </a:r>
          </a:p>
          <a:p>
            <a:pPr lvl="3" indent="-457200">
              <a:buBlip>
                <a:blip r:embed="rId2"/>
              </a:buBlip>
            </a:pPr>
            <a:r>
              <a:rPr lang="cs-CZ" sz="2400">
                <a:solidFill>
                  <a:schemeClr val="dk1"/>
                </a:solidFill>
              </a:rPr>
              <a:t>lihovarské výpalky</a:t>
            </a:r>
          </a:p>
          <a:p>
            <a:pPr lvl="3" indent="-457200">
              <a:buBlip>
                <a:blip r:embed="rId2"/>
              </a:buBlip>
            </a:pPr>
            <a:r>
              <a:rPr lang="cs-CZ" sz="2400">
                <a:solidFill>
                  <a:schemeClr val="dk1"/>
                </a:solidFill>
              </a:rPr>
              <a:t>vedlejší živočišné produkty </a:t>
            </a:r>
          </a:p>
          <a:p>
            <a:pPr lvl="3" indent="-457200">
              <a:buBlip>
                <a:blip r:embed="rId2"/>
              </a:buBlip>
            </a:pPr>
            <a:endParaRPr lang="cs-CZ" sz="2400">
              <a:solidFill>
                <a:schemeClr val="dk1"/>
              </a:solidFill>
            </a:endParaRPr>
          </a:p>
          <a:p>
            <a:pPr lvl="3" indent="-457200">
              <a:spcBef>
                <a:spcPts val="800"/>
              </a:spcBef>
              <a:buBlip>
                <a:blip r:embed="rId2"/>
              </a:buBlip>
            </a:pPr>
            <a:endParaRPr lang="cs-CZ" sz="2400">
              <a:solidFill>
                <a:schemeClr val="dk1"/>
              </a:solidFill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57810DD-A5AB-BE0F-D424-3F2A29704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7678F-A158-4981-B3C5-C4F04BC19360}" type="slidenum">
              <a:rPr lang="cs-CZ" smtClean="0"/>
              <a:t>5</a:t>
            </a:fld>
            <a:endParaRPr lang="cs-CZ"/>
          </a:p>
        </p:txBody>
      </p:sp>
      <p:pic>
        <p:nvPicPr>
          <p:cNvPr id="7" name="Obrázek 6" descr="Obsah obrázku venku, území, obloha, půda">
            <a:extLst>
              <a:ext uri="{FF2B5EF4-FFF2-40B4-BE49-F238E27FC236}">
                <a16:creationId xmlns:a16="http://schemas.microsoft.com/office/drawing/2014/main" id="{D22865F7-F241-1F2A-E3D0-5843569F5B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10"/>
          <a:stretch/>
        </p:blipFill>
        <p:spPr>
          <a:xfrm>
            <a:off x="7277143" y="4086599"/>
            <a:ext cx="2666913" cy="1991063"/>
          </a:xfrm>
          <a:prstGeom prst="rect">
            <a:avLst/>
          </a:prstGeom>
        </p:spPr>
      </p:pic>
      <p:pic>
        <p:nvPicPr>
          <p:cNvPr id="9" name="Obrázek 8" descr="Obsah obrázku území, venku, ve vzduchu">
            <a:extLst>
              <a:ext uri="{FF2B5EF4-FFF2-40B4-BE49-F238E27FC236}">
                <a16:creationId xmlns:a16="http://schemas.microsoft.com/office/drawing/2014/main" id="{A03B7462-819E-FEFC-D141-30659ACE94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83" t="29766" r="-2206" b="7835"/>
          <a:stretch/>
        </p:blipFill>
        <p:spPr>
          <a:xfrm rot="16200000">
            <a:off x="10064362" y="2785404"/>
            <a:ext cx="1907408" cy="195279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155732B-AD72-97D0-BFBB-87C04C22B653}"/>
              </a:ext>
            </a:extLst>
          </p:cNvPr>
          <p:cNvSpPr txBox="1"/>
          <p:nvPr/>
        </p:nvSpPr>
        <p:spPr>
          <a:xfrm>
            <a:off x="691862" y="6648170"/>
            <a:ext cx="22352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900" i="1">
                <a:solidFill>
                  <a:prstClr val="black"/>
                </a:solidFill>
              </a:rPr>
              <a:t>Zdroj obrázků: internet</a:t>
            </a:r>
            <a:endParaRPr lang="cs-CZ" sz="900" i="1"/>
          </a:p>
        </p:txBody>
      </p:sp>
    </p:spTree>
    <p:extLst>
      <p:ext uri="{BB962C8B-B14F-4D97-AF65-F5344CB8AC3E}">
        <p14:creationId xmlns:p14="http://schemas.microsoft.com/office/powerpoint/2010/main" val="3706755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5336F4FE-CB55-8FE7-3CA2-84E44D0B97D8}"/>
              </a:ext>
            </a:extLst>
          </p:cNvPr>
          <p:cNvSpPr/>
          <p:nvPr/>
        </p:nvSpPr>
        <p:spPr>
          <a:xfrm>
            <a:off x="0" y="0"/>
            <a:ext cx="698740" cy="6858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360000" rIns="0" rtlCol="0" anchor="ctr"/>
          <a:lstStyle/>
          <a:p>
            <a:pPr algn="r"/>
            <a:r>
              <a:rPr lang="cs-CZ" sz="3600" b="1">
                <a:solidFill>
                  <a:prstClr val="white"/>
                </a:solidFill>
                <a:latin typeface="Calibri" panose="020F0502020204030204"/>
              </a:rPr>
              <a:t>Produkty na vlastní pozemky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6203950F-FFE7-BA26-46C9-D9636A067EBC}"/>
              </a:ext>
            </a:extLst>
          </p:cNvPr>
          <p:cNvSpPr/>
          <p:nvPr/>
        </p:nvSpPr>
        <p:spPr>
          <a:xfrm>
            <a:off x="845792" y="687980"/>
            <a:ext cx="11051568" cy="4457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b="1"/>
              <a:t>Hnojivo nebo odpad?</a:t>
            </a:r>
          </a:p>
          <a:p>
            <a:pPr lvl="3" indent="-457200">
              <a:spcBef>
                <a:spcPts val="800"/>
              </a:spcBef>
              <a:buBlip>
                <a:blip r:embed="rId2"/>
              </a:buBlip>
            </a:pPr>
            <a:endParaRPr lang="cs-CZ" sz="2800"/>
          </a:p>
          <a:p>
            <a:pPr lvl="3" indent="-457200">
              <a:spcBef>
                <a:spcPts val="2400"/>
              </a:spcBef>
              <a:buBlip>
                <a:blip r:embed="rId2"/>
              </a:buBlip>
            </a:pPr>
            <a:r>
              <a:rPr lang="cs-CZ" sz="3200"/>
              <a:t>Benefit pro půdu &amp; rostliny</a:t>
            </a:r>
          </a:p>
          <a:p>
            <a:pPr lvl="3" indent="-457200">
              <a:spcBef>
                <a:spcPts val="2400"/>
              </a:spcBef>
              <a:buBlip>
                <a:blip r:embed="rId2"/>
              </a:buBlip>
            </a:pPr>
            <a:r>
              <a:rPr lang="cs-CZ" sz="3200"/>
              <a:t>Bezpečné</a:t>
            </a:r>
          </a:p>
          <a:p>
            <a:pPr lvl="4" indent="-457200">
              <a:spcBef>
                <a:spcPts val="600"/>
              </a:spcBef>
              <a:buBlip>
                <a:blip r:embed="rId2"/>
              </a:buBlip>
            </a:pPr>
            <a:r>
              <a:rPr lang="cs-CZ" sz="2400"/>
              <a:t>rozbor &amp; posouzení na místě</a:t>
            </a:r>
          </a:p>
          <a:p>
            <a:pPr lvl="3" indent="-457200">
              <a:spcBef>
                <a:spcPts val="2400"/>
              </a:spcBef>
              <a:buBlip>
                <a:blip r:embed="rId2"/>
              </a:buBlip>
            </a:pPr>
            <a:r>
              <a:rPr lang="cs-CZ" sz="3200"/>
              <a:t>Rovnoměrně aplikovatelné</a:t>
            </a:r>
          </a:p>
          <a:p>
            <a:pPr algn="just"/>
            <a:r>
              <a:rPr lang="cs-CZ" sz="2800" b="1"/>
              <a:t>	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006416B-D347-BC7F-E734-5D3E0C4F7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7678F-A158-4981-B3C5-C4F04BC19360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82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5336F4FE-CB55-8FE7-3CA2-84E44D0B97D8}"/>
              </a:ext>
            </a:extLst>
          </p:cNvPr>
          <p:cNvSpPr/>
          <p:nvPr/>
        </p:nvSpPr>
        <p:spPr>
          <a:xfrm>
            <a:off x="0" y="0"/>
            <a:ext cx="698740" cy="6858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360000" rIns="0" rtlCol="0" anchor="ctr"/>
          <a:lstStyle/>
          <a:p>
            <a:pPr algn="r"/>
            <a:r>
              <a:rPr lang="cs-CZ" sz="4000" b="1">
                <a:solidFill>
                  <a:prstClr val="white"/>
                </a:solidFill>
                <a:latin typeface="Calibri" panose="020F0502020204030204"/>
              </a:rPr>
              <a:t>Hnojiva uváděná do oběhu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6203950F-FFE7-BA26-46C9-D9636A067EBC}"/>
              </a:ext>
            </a:extLst>
          </p:cNvPr>
          <p:cNvSpPr/>
          <p:nvPr/>
        </p:nvSpPr>
        <p:spPr>
          <a:xfrm>
            <a:off x="1750362" y="1809185"/>
            <a:ext cx="9025793" cy="2898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800" b="1"/>
              <a:t>Zákon č. 156/1998 Sb., o hnojivech</a:t>
            </a:r>
          </a:p>
          <a:p>
            <a:pPr lvl="3" indent="-457200">
              <a:spcBef>
                <a:spcPts val="800"/>
              </a:spcBef>
              <a:buBlip>
                <a:blip r:embed="rId2"/>
              </a:buBlip>
            </a:pPr>
            <a:r>
              <a:rPr lang="cs-CZ" sz="2800"/>
              <a:t>registrace (1.)</a:t>
            </a:r>
          </a:p>
          <a:p>
            <a:pPr lvl="3" indent="-457200">
              <a:spcBef>
                <a:spcPts val="800"/>
              </a:spcBef>
              <a:buBlip>
                <a:blip r:embed="rId2"/>
              </a:buBlip>
            </a:pPr>
            <a:r>
              <a:rPr lang="cs-CZ" sz="2800"/>
              <a:t>ohlášení (2.)</a:t>
            </a:r>
          </a:p>
          <a:p>
            <a:pPr marL="914400" lvl="3">
              <a:spcBef>
                <a:spcPts val="800"/>
              </a:spcBef>
            </a:pPr>
            <a:endParaRPr lang="cs-CZ" sz="900" b="1"/>
          </a:p>
          <a:p>
            <a:pPr marL="0" lvl="3">
              <a:spcBef>
                <a:spcPts val="800"/>
              </a:spcBef>
            </a:pPr>
            <a:r>
              <a:rPr lang="cs-CZ" sz="2800" b="1">
                <a:solidFill>
                  <a:prstClr val="black"/>
                </a:solidFill>
              </a:rPr>
              <a:t>Nařízení </a:t>
            </a:r>
            <a:r>
              <a:rPr lang="cs-CZ" sz="2800" b="1"/>
              <a:t>EP a Rady</a:t>
            </a:r>
            <a:r>
              <a:rPr lang="cs-CZ" sz="2800" b="1">
                <a:solidFill>
                  <a:prstClr val="black"/>
                </a:solidFill>
              </a:rPr>
              <a:t> (EU) 2019/1009, o hnojivech</a:t>
            </a:r>
          </a:p>
          <a:p>
            <a:pPr lvl="3" indent="-457200">
              <a:spcBef>
                <a:spcPts val="800"/>
              </a:spcBef>
              <a:buBlip>
                <a:blip r:embed="rId2"/>
              </a:buBlip>
            </a:pPr>
            <a:r>
              <a:rPr lang="cs-CZ" sz="2800">
                <a:solidFill>
                  <a:prstClr val="black"/>
                </a:solidFill>
              </a:rPr>
              <a:t>CE hnojiva (3.)</a:t>
            </a: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4568B5C3-D13C-F48F-4EE2-FAA70A22C53D}"/>
              </a:ext>
            </a:extLst>
          </p:cNvPr>
          <p:cNvSpPr/>
          <p:nvPr/>
        </p:nvSpPr>
        <p:spPr>
          <a:xfrm>
            <a:off x="845792" y="701667"/>
            <a:ext cx="110515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800" b="1"/>
              <a:t>Možnosti schválení</a:t>
            </a:r>
            <a:endParaRPr lang="cs-CZ" sz="4000"/>
          </a:p>
        </p:txBody>
      </p:sp>
      <p:pic>
        <p:nvPicPr>
          <p:cNvPr id="4" name="Picture 2" descr="Fifinka, Bobík, Myšpulín a Pinďa. Kdo by neznal Čtyřlístek. Víte, že mu je  už 50 let, a že jeho autor dnes slaví 75. narozeniny? | Náš REGION">
            <a:extLst>
              <a:ext uri="{FF2B5EF4-FFF2-40B4-BE49-F238E27FC236}">
                <a16:creationId xmlns:a16="http://schemas.microsoft.com/office/drawing/2014/main" id="{68323FEE-150C-77C9-ADEA-55CEC30623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0776" y="4393674"/>
            <a:ext cx="4074989" cy="2296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D9B1F12-6BC2-CFD1-BA76-F2460F060883}"/>
              </a:ext>
            </a:extLst>
          </p:cNvPr>
          <p:cNvSpPr txBox="1"/>
          <p:nvPr/>
        </p:nvSpPr>
        <p:spPr>
          <a:xfrm>
            <a:off x="691862" y="6648170"/>
            <a:ext cx="22352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900" i="1">
                <a:solidFill>
                  <a:prstClr val="black"/>
                </a:solidFill>
              </a:rPr>
              <a:t>Zdroj obrázků: internet</a:t>
            </a:r>
            <a:endParaRPr lang="cs-CZ" sz="900" i="1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A27FABA-B266-0D0C-9A48-6D5CD63AE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7678F-A158-4981-B3C5-C4F04BC19360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2314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15">
            <a:extLst>
              <a:ext uri="{FF2B5EF4-FFF2-40B4-BE49-F238E27FC236}">
                <a16:creationId xmlns:a16="http://schemas.microsoft.com/office/drawing/2014/main" id="{98C2B846-6F85-4C03-A3B5-12C39B7D3DE0}"/>
              </a:ext>
            </a:extLst>
          </p:cNvPr>
          <p:cNvSpPr/>
          <p:nvPr/>
        </p:nvSpPr>
        <p:spPr>
          <a:xfrm>
            <a:off x="0" y="0"/>
            <a:ext cx="698740" cy="6858000"/>
          </a:xfrm>
          <a:prstGeom prst="rect">
            <a:avLst/>
          </a:prstGeom>
          <a:solidFill>
            <a:srgbClr val="156A3C"/>
          </a:solidFill>
          <a:ln>
            <a:solidFill>
              <a:srgbClr val="156A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360000" rIns="0" rtlCol="0" anchor="ctr"/>
          <a:lstStyle/>
          <a:p>
            <a:pPr algn="r"/>
            <a:r>
              <a:rPr lang="cs-CZ" sz="4800" b="1"/>
              <a:t>Registrace - požadavky</a:t>
            </a:r>
          </a:p>
        </p:txBody>
      </p:sp>
      <p:grpSp>
        <p:nvGrpSpPr>
          <p:cNvPr id="1038" name="Skupina 1037">
            <a:extLst>
              <a:ext uri="{FF2B5EF4-FFF2-40B4-BE49-F238E27FC236}">
                <a16:creationId xmlns:a16="http://schemas.microsoft.com/office/drawing/2014/main" id="{D5E07B77-1CDA-BF78-3A61-8CEC68A72B7B}"/>
              </a:ext>
            </a:extLst>
          </p:cNvPr>
          <p:cNvGrpSpPr/>
          <p:nvPr/>
        </p:nvGrpSpPr>
        <p:grpSpPr>
          <a:xfrm>
            <a:off x="9350946" y="2476499"/>
            <a:ext cx="2772000" cy="3943193"/>
            <a:chOff x="985532" y="411275"/>
            <a:chExt cx="3600000" cy="4967386"/>
          </a:xfrm>
        </p:grpSpPr>
        <p:sp>
          <p:nvSpPr>
            <p:cNvPr id="1034" name="Obdélník 1033">
              <a:extLst>
                <a:ext uri="{FF2B5EF4-FFF2-40B4-BE49-F238E27FC236}">
                  <a16:creationId xmlns:a16="http://schemas.microsoft.com/office/drawing/2014/main" id="{8E5B5166-06ED-D918-2331-205659FC2CED}"/>
                </a:ext>
              </a:extLst>
            </p:cNvPr>
            <p:cNvSpPr/>
            <p:nvPr/>
          </p:nvSpPr>
          <p:spPr>
            <a:xfrm>
              <a:off x="985532" y="411275"/>
              <a:ext cx="3600000" cy="49673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1035" name="Obrázek 1034">
              <a:extLst>
                <a:ext uri="{FF2B5EF4-FFF2-40B4-BE49-F238E27FC236}">
                  <a16:creationId xmlns:a16="http://schemas.microsoft.com/office/drawing/2014/main" id="{BE4CCD9E-7ECC-14E0-835A-8AA731B03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1603" y="1972399"/>
              <a:ext cx="3127945" cy="3350435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043" name="Obdélník 1042">
            <a:extLst>
              <a:ext uri="{FF2B5EF4-FFF2-40B4-BE49-F238E27FC236}">
                <a16:creationId xmlns:a16="http://schemas.microsoft.com/office/drawing/2014/main" id="{C6FACE09-48E0-1F38-D909-9F2C4358CD7C}"/>
              </a:ext>
            </a:extLst>
          </p:cNvPr>
          <p:cNvSpPr/>
          <p:nvPr/>
        </p:nvSpPr>
        <p:spPr>
          <a:xfrm>
            <a:off x="1113829" y="4462913"/>
            <a:ext cx="17329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>
                <a:solidFill>
                  <a:prstClr val="black"/>
                </a:solidFill>
              </a:rPr>
              <a:t>1. Žádost</a:t>
            </a:r>
            <a:endParaRPr lang="cs-CZ"/>
          </a:p>
        </p:txBody>
      </p:sp>
      <p:sp>
        <p:nvSpPr>
          <p:cNvPr id="1044" name="Obdélník 1043">
            <a:extLst>
              <a:ext uri="{FF2B5EF4-FFF2-40B4-BE49-F238E27FC236}">
                <a16:creationId xmlns:a16="http://schemas.microsoft.com/office/drawing/2014/main" id="{8E26BD68-C067-9DD6-818A-DB95AD35CEE7}"/>
              </a:ext>
            </a:extLst>
          </p:cNvPr>
          <p:cNvSpPr/>
          <p:nvPr/>
        </p:nvSpPr>
        <p:spPr>
          <a:xfrm>
            <a:off x="3690282" y="2064755"/>
            <a:ext cx="25169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>
                <a:solidFill>
                  <a:prstClr val="black"/>
                </a:solidFill>
              </a:rPr>
              <a:t>2. Etiketa / PL</a:t>
            </a:r>
            <a:endParaRPr lang="cs-CZ"/>
          </a:p>
        </p:txBody>
      </p:sp>
      <p:sp>
        <p:nvSpPr>
          <p:cNvPr id="1046" name="Obdélník 1045">
            <a:extLst>
              <a:ext uri="{FF2B5EF4-FFF2-40B4-BE49-F238E27FC236}">
                <a16:creationId xmlns:a16="http://schemas.microsoft.com/office/drawing/2014/main" id="{31D3C30F-42AB-9E71-84CC-E0F4AEB28D1A}"/>
              </a:ext>
            </a:extLst>
          </p:cNvPr>
          <p:cNvSpPr/>
          <p:nvPr/>
        </p:nvSpPr>
        <p:spPr>
          <a:xfrm>
            <a:off x="6877383" y="4491846"/>
            <a:ext cx="225818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>
                <a:solidFill>
                  <a:prstClr val="black"/>
                </a:solidFill>
              </a:rPr>
              <a:t>3. Rozbor</a:t>
            </a:r>
          </a:p>
          <a:p>
            <a:r>
              <a:rPr lang="cs-CZ" sz="3200" b="1">
                <a:solidFill>
                  <a:prstClr val="black"/>
                </a:solidFill>
              </a:rPr>
              <a:t>nebo vzorek</a:t>
            </a:r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31A6C26-F9DC-E74D-A6A2-9064340935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021" t="16094" r="36155" b="9248"/>
          <a:stretch/>
        </p:blipFill>
        <p:spPr>
          <a:xfrm>
            <a:off x="801238" y="402184"/>
            <a:ext cx="2659132" cy="40136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EE1C812-D3CD-8F2A-7C29-43517A9F7A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019" t="16631" r="34265" b="6667"/>
          <a:stretch/>
        </p:blipFill>
        <p:spPr>
          <a:xfrm>
            <a:off x="6411733" y="477995"/>
            <a:ext cx="2880340" cy="37985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0F41818F-7DEC-E1EC-8284-E116CC47D4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995" t="17049" r="33654" b="4641"/>
          <a:stretch/>
        </p:blipFill>
        <p:spPr>
          <a:xfrm>
            <a:off x="3562868" y="2840271"/>
            <a:ext cx="2734801" cy="36119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6F105A2-A01E-8E2D-98CB-32B85FB44A9D}"/>
              </a:ext>
            </a:extLst>
          </p:cNvPr>
          <p:cNvSpPr txBox="1"/>
          <p:nvPr/>
        </p:nvSpPr>
        <p:spPr>
          <a:xfrm>
            <a:off x="883933" y="6627168"/>
            <a:ext cx="2235200" cy="2308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900" i="1">
                <a:solidFill>
                  <a:prstClr val="black"/>
                </a:solidFill>
              </a:rPr>
              <a:t>Zdroj obrázků: archiv autora, internet</a:t>
            </a:r>
            <a:endParaRPr lang="cs-CZ" sz="900" i="1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FE31FF04-925E-4770-472C-7C0156D7D550}"/>
              </a:ext>
            </a:extLst>
          </p:cNvPr>
          <p:cNvSpPr/>
          <p:nvPr/>
        </p:nvSpPr>
        <p:spPr>
          <a:xfrm>
            <a:off x="9534858" y="2472546"/>
            <a:ext cx="268714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>
                <a:solidFill>
                  <a:prstClr val="black"/>
                </a:solidFill>
              </a:rPr>
              <a:t>4. Výrobní </a:t>
            </a:r>
          </a:p>
          <a:p>
            <a:r>
              <a:rPr lang="cs-CZ" sz="3200" b="1">
                <a:solidFill>
                  <a:prstClr val="black"/>
                </a:solidFill>
              </a:rPr>
              <a:t>norma, postup</a:t>
            </a:r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865FFE1-BFCF-42A5-E2C6-0F72E8D9F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7678F-A158-4981-B3C5-C4F04BC19360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7909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>
            <a:extLst>
              <a:ext uri="{FF2B5EF4-FFF2-40B4-BE49-F238E27FC236}">
                <a16:creationId xmlns:a16="http://schemas.microsoft.com/office/drawing/2014/main" id="{3CB4DD54-BE10-4AC2-A336-402523FF3555}"/>
              </a:ext>
            </a:extLst>
          </p:cNvPr>
          <p:cNvSpPr/>
          <p:nvPr/>
        </p:nvSpPr>
        <p:spPr>
          <a:xfrm>
            <a:off x="1012188" y="231155"/>
            <a:ext cx="496174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cs-CZ" sz="4800" b="1">
                <a:ln w="0"/>
                <a:solidFill>
                  <a:srgbClr val="156A3C"/>
                </a:solidFill>
              </a:rPr>
              <a:t>NOVÁ REGISTRACE</a:t>
            </a:r>
            <a:endParaRPr lang="cs-CZ" sz="4800" b="1" cap="none" spc="0">
              <a:ln w="0"/>
              <a:solidFill>
                <a:srgbClr val="156A3C"/>
              </a:solidFill>
            </a:endParaRPr>
          </a:p>
        </p:txBody>
      </p:sp>
      <p:pic>
        <p:nvPicPr>
          <p:cNvPr id="2056" name="Picture 8" descr="Související obrázek">
            <a:extLst>
              <a:ext uri="{FF2B5EF4-FFF2-40B4-BE49-F238E27FC236}">
                <a16:creationId xmlns:a16="http://schemas.microsoft.com/office/drawing/2014/main" id="{7399B856-621B-4069-B8A0-6F747BCD05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0841203">
            <a:off x="7705402" y="471982"/>
            <a:ext cx="3348000" cy="1525765"/>
          </a:xfrm>
          <a:prstGeom prst="rect">
            <a:avLst/>
          </a:prstGeom>
          <a:noFill/>
          <a:ln>
            <a:solidFill>
              <a:srgbClr val="A5B1C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Související obrázek">
            <a:extLst>
              <a:ext uri="{FF2B5EF4-FFF2-40B4-BE49-F238E27FC236}">
                <a16:creationId xmlns:a16="http://schemas.microsoft.com/office/drawing/2014/main" id="{5D825ADD-EDFA-4934-8A64-52C0AF6E8D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437085">
            <a:off x="7713791" y="812679"/>
            <a:ext cx="3348000" cy="1525765"/>
          </a:xfrm>
          <a:prstGeom prst="rect">
            <a:avLst/>
          </a:prstGeom>
          <a:noFill/>
          <a:ln>
            <a:solidFill>
              <a:srgbClr val="A5B1C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bdélník 15">
            <a:extLst>
              <a:ext uri="{FF2B5EF4-FFF2-40B4-BE49-F238E27FC236}">
                <a16:creationId xmlns:a16="http://schemas.microsoft.com/office/drawing/2014/main" id="{B2AAADCF-CC0B-4BD5-BF4E-C17FDDC4035A}"/>
              </a:ext>
            </a:extLst>
          </p:cNvPr>
          <p:cNvSpPr/>
          <p:nvPr/>
        </p:nvSpPr>
        <p:spPr>
          <a:xfrm>
            <a:off x="1735655" y="922604"/>
            <a:ext cx="351480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6600" b="1">
                <a:ln w="0"/>
                <a:solidFill>
                  <a:srgbClr val="96C22B"/>
                </a:solidFill>
              </a:rPr>
              <a:t>10 000 Kč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F9CD31FC-B447-E2A8-C95B-6E50CF8999EE}"/>
              </a:ext>
            </a:extLst>
          </p:cNvPr>
          <p:cNvSpPr/>
          <p:nvPr/>
        </p:nvSpPr>
        <p:spPr>
          <a:xfrm>
            <a:off x="1047311" y="2755157"/>
            <a:ext cx="728879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cs-CZ" sz="4400" b="1">
                <a:ln w="0"/>
                <a:solidFill>
                  <a:srgbClr val="156A3C"/>
                </a:solidFill>
              </a:rPr>
              <a:t>ZMĚNA nebo/a PRODLOUŽENÍ</a:t>
            </a:r>
            <a:endParaRPr lang="cs-CZ" sz="4400" b="1" cap="none" spc="0">
              <a:ln w="0"/>
              <a:solidFill>
                <a:srgbClr val="156A3C"/>
              </a:solidFill>
            </a:endParaRPr>
          </a:p>
        </p:txBody>
      </p:sp>
      <p:pic>
        <p:nvPicPr>
          <p:cNvPr id="11" name="Picture 2" descr="Související obrázek">
            <a:extLst>
              <a:ext uri="{FF2B5EF4-FFF2-40B4-BE49-F238E27FC236}">
                <a16:creationId xmlns:a16="http://schemas.microsoft.com/office/drawing/2014/main" id="{FD6BF370-8F0D-1B8F-B458-D15EED16C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5655" y="4891788"/>
            <a:ext cx="3348000" cy="1456157"/>
          </a:xfrm>
          <a:prstGeom prst="rect">
            <a:avLst/>
          </a:prstGeom>
          <a:noFill/>
          <a:ln>
            <a:solidFill>
              <a:srgbClr val="76797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F91F1730-3DC3-2DD9-5D10-E16F081F538D}"/>
              </a:ext>
            </a:extLst>
          </p:cNvPr>
          <p:cNvSpPr/>
          <p:nvPr/>
        </p:nvSpPr>
        <p:spPr>
          <a:xfrm>
            <a:off x="1924027" y="3419809"/>
            <a:ext cx="289444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6600" b="1">
                <a:ln w="0"/>
                <a:solidFill>
                  <a:srgbClr val="96C22B"/>
                </a:solidFill>
              </a:rPr>
              <a:t>2000 Kč</a:t>
            </a:r>
          </a:p>
        </p:txBody>
      </p:sp>
      <p:pic>
        <p:nvPicPr>
          <p:cNvPr id="18" name="Picture 2" descr="Související obrázek">
            <a:extLst>
              <a:ext uri="{FF2B5EF4-FFF2-40B4-BE49-F238E27FC236}">
                <a16:creationId xmlns:a16="http://schemas.microsoft.com/office/drawing/2014/main" id="{318C1291-A852-05E2-5A40-9EE56A399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678810">
            <a:off x="7577295" y="4748776"/>
            <a:ext cx="3348000" cy="1456157"/>
          </a:xfrm>
          <a:prstGeom prst="rect">
            <a:avLst/>
          </a:prstGeom>
          <a:noFill/>
          <a:ln>
            <a:solidFill>
              <a:srgbClr val="76797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Obdélník 19">
            <a:extLst>
              <a:ext uri="{FF2B5EF4-FFF2-40B4-BE49-F238E27FC236}">
                <a16:creationId xmlns:a16="http://schemas.microsoft.com/office/drawing/2014/main" id="{CA51DD8C-0572-848A-3F83-E89BC2A5E978}"/>
              </a:ext>
            </a:extLst>
          </p:cNvPr>
          <p:cNvSpPr/>
          <p:nvPr/>
        </p:nvSpPr>
        <p:spPr>
          <a:xfrm>
            <a:off x="7557017" y="3419809"/>
            <a:ext cx="289444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6600" b="1">
                <a:ln w="0"/>
                <a:solidFill>
                  <a:srgbClr val="96C22B"/>
                </a:solidFill>
              </a:rPr>
              <a:t>4000 Kč</a:t>
            </a:r>
          </a:p>
        </p:txBody>
      </p:sp>
      <p:pic>
        <p:nvPicPr>
          <p:cNvPr id="22" name="Picture 2" descr="Související obrázek">
            <a:extLst>
              <a:ext uri="{FF2B5EF4-FFF2-40B4-BE49-F238E27FC236}">
                <a16:creationId xmlns:a16="http://schemas.microsoft.com/office/drawing/2014/main" id="{1F0EECA7-756A-A637-B04C-5CB73F4D1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78" y="5131226"/>
            <a:ext cx="3348000" cy="1456157"/>
          </a:xfrm>
          <a:prstGeom prst="rect">
            <a:avLst/>
          </a:prstGeom>
          <a:noFill/>
          <a:ln>
            <a:solidFill>
              <a:srgbClr val="76797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Obdélník 26">
            <a:extLst>
              <a:ext uri="{FF2B5EF4-FFF2-40B4-BE49-F238E27FC236}">
                <a16:creationId xmlns:a16="http://schemas.microsoft.com/office/drawing/2014/main" id="{FC0AB88A-2B67-6F40-19B7-70FEE5A0B24C}"/>
              </a:ext>
            </a:extLst>
          </p:cNvPr>
          <p:cNvSpPr/>
          <p:nvPr/>
        </p:nvSpPr>
        <p:spPr>
          <a:xfrm>
            <a:off x="0" y="0"/>
            <a:ext cx="698740" cy="6858000"/>
          </a:xfrm>
          <a:prstGeom prst="rect">
            <a:avLst/>
          </a:prstGeom>
          <a:solidFill>
            <a:srgbClr val="156A3C"/>
          </a:solidFill>
          <a:ln>
            <a:solidFill>
              <a:srgbClr val="156A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360000" rIns="0" rtlCol="0" anchor="ctr"/>
          <a:lstStyle/>
          <a:p>
            <a:pPr algn="r"/>
            <a:r>
              <a:rPr lang="cs-CZ" sz="4800" b="1"/>
              <a:t>Registrace - poplatky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4687947F-BC81-33B7-26D5-0486623F59FC}"/>
              </a:ext>
            </a:extLst>
          </p:cNvPr>
          <p:cNvSpPr txBox="1"/>
          <p:nvPr/>
        </p:nvSpPr>
        <p:spPr>
          <a:xfrm>
            <a:off x="883933" y="6627168"/>
            <a:ext cx="2235200" cy="2308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900" i="1">
                <a:solidFill>
                  <a:prstClr val="black"/>
                </a:solidFill>
              </a:rPr>
              <a:t>Zdroj obrázků: internet</a:t>
            </a:r>
            <a:endParaRPr lang="cs-CZ" sz="900" i="1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663C4A9-2FC2-710F-E58F-26AF6CC45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47678F-A158-4981-B3C5-C4F04BC19360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639775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Vlastní návrh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E6D441E0EDEE4099CF7A4F15BBB0FF" ma:contentTypeVersion="11" ma:contentTypeDescription="Create a new document." ma:contentTypeScope="" ma:versionID="190ce1c6bd00eecde1ff76bfc4a7eea8">
  <xsd:schema xmlns:xsd="http://www.w3.org/2001/XMLSchema" xmlns:xs="http://www.w3.org/2001/XMLSchema" xmlns:p="http://schemas.microsoft.com/office/2006/metadata/properties" xmlns:ns3="a21416cf-8887-48fd-a457-380ea2619c8b" xmlns:ns4="73ed59e8-b5ca-45ec-8dba-37872847b4a0" targetNamespace="http://schemas.microsoft.com/office/2006/metadata/properties" ma:root="true" ma:fieldsID="f2c1f0be5f80f38c9a1627f4700ee366" ns3:_="" ns4:_="">
    <xsd:import namespace="a21416cf-8887-48fd-a457-380ea2619c8b"/>
    <xsd:import namespace="73ed59e8-b5ca-45ec-8dba-37872847b4a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1416cf-8887-48fd-a457-380ea2619c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ed59e8-b5ca-45ec-8dba-37872847b4a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721A9AC-890F-4D84-ACD4-6EDAE4C54CD8}">
  <ds:schemaRefs>
    <ds:schemaRef ds:uri="73ed59e8-b5ca-45ec-8dba-37872847b4a0"/>
    <ds:schemaRef ds:uri="a21416cf-8887-48fd-a457-380ea2619c8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2528F81-BA3F-4A8A-9289-16A1898ECDC7}">
  <ds:schemaRefs>
    <ds:schemaRef ds:uri="73ed59e8-b5ca-45ec-8dba-37872847b4a0"/>
    <ds:schemaRef ds:uri="a21416cf-8887-48fd-a457-380ea2619c8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A712191-98EC-4F64-B319-EE1AD940F34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618</Words>
  <Application>Microsoft Office PowerPoint</Application>
  <PresentationFormat>Širokoúhlá obrazovka</PresentationFormat>
  <Paragraphs>198</Paragraphs>
  <Slides>18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Motiv Office</vt:lpstr>
      <vt:lpstr>Vlastní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Kovářík Jakub</dc:creator>
  <cp:lastModifiedBy>Houček Jaroslav</cp:lastModifiedBy>
  <cp:revision>2</cp:revision>
  <cp:lastPrinted>1601-01-01T00:00:00Z</cp:lastPrinted>
  <dcterms:created xsi:type="dcterms:W3CDTF">2019-12-05T13:11:00Z</dcterms:created>
  <dcterms:modified xsi:type="dcterms:W3CDTF">2024-11-11T14:13:31Z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dfdcfce-ddd9-46fd-a41e-890a4587f248_Enabled">
    <vt:lpwstr>True</vt:lpwstr>
  </property>
  <property fmtid="{D5CDD505-2E9C-101B-9397-08002B2CF9AE}" pid="3" name="MSIP_Label_ddfdcfce-ddd9-46fd-a41e-890a4587f248_SiteId">
    <vt:lpwstr>75660d71-8529-414f-8ee4-8511d8f023aa</vt:lpwstr>
  </property>
  <property fmtid="{D5CDD505-2E9C-101B-9397-08002B2CF9AE}" pid="4" name="MSIP_Label_ddfdcfce-ddd9-46fd-a41e-890a4587f248_Owner">
    <vt:lpwstr>70913@ukzuz.cz</vt:lpwstr>
  </property>
  <property fmtid="{D5CDD505-2E9C-101B-9397-08002B2CF9AE}" pid="5" name="MSIP_Label_ddfdcfce-ddd9-46fd-a41e-890a4587f248_SetDate">
    <vt:lpwstr>2019-12-05T14:21:09.0402535Z</vt:lpwstr>
  </property>
  <property fmtid="{D5CDD505-2E9C-101B-9397-08002B2CF9AE}" pid="6" name="MSIP_Label_ddfdcfce-ddd9-46fd-a41e-890a4587f248_Name">
    <vt:lpwstr>General</vt:lpwstr>
  </property>
  <property fmtid="{D5CDD505-2E9C-101B-9397-08002B2CF9AE}" pid="7" name="MSIP_Label_ddfdcfce-ddd9-46fd-a41e-890a4587f248_Application">
    <vt:lpwstr>Microsoft Azure Information Protection</vt:lpwstr>
  </property>
  <property fmtid="{D5CDD505-2E9C-101B-9397-08002B2CF9AE}" pid="8" name="MSIP_Label_ddfdcfce-ddd9-46fd-a41e-890a4587f248_ActionId">
    <vt:lpwstr>87ae4141-ac01-488e-82b1-fcffeabf9941</vt:lpwstr>
  </property>
  <property fmtid="{D5CDD505-2E9C-101B-9397-08002B2CF9AE}" pid="9" name="MSIP_Label_ddfdcfce-ddd9-46fd-a41e-890a4587f248_Extended_MSFT_Method">
    <vt:lpwstr>Automatic</vt:lpwstr>
  </property>
  <property fmtid="{D5CDD505-2E9C-101B-9397-08002B2CF9AE}" pid="10" name="Sensitivity">
    <vt:lpwstr>General</vt:lpwstr>
  </property>
  <property fmtid="{D5CDD505-2E9C-101B-9397-08002B2CF9AE}" pid="11" name="ContentTypeId">
    <vt:lpwstr>0x01010032E6D441E0EDEE4099CF7A4F15BBB0FF</vt:lpwstr>
  </property>
</Properties>
</file>