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5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drníček Jan Ing. Ph.D." userId="1d7f6c43-b75e-4b13-b197-9a531b0d517f" providerId="ADAL" clId="{D0826AE0-B015-4B95-9FBC-007AA11D478E}"/>
    <pc:docChg chg="addSld delSld">
      <pc:chgData name="Bedrníček Jan Ing. Ph.D." userId="1d7f6c43-b75e-4b13-b197-9a531b0d517f" providerId="ADAL" clId="{D0826AE0-B015-4B95-9FBC-007AA11D478E}" dt="2024-11-05T12:55:25.162" v="2" actId="47"/>
      <pc:docMkLst>
        <pc:docMk/>
      </pc:docMkLst>
      <pc:sldChg chg="new">
        <pc:chgData name="Bedrníček Jan Ing. Ph.D." userId="1d7f6c43-b75e-4b13-b197-9a531b0d517f" providerId="ADAL" clId="{D0826AE0-B015-4B95-9FBC-007AA11D478E}" dt="2024-11-05T09:04:38.448" v="0" actId="680"/>
        <pc:sldMkLst>
          <pc:docMk/>
          <pc:sldMk cId="892243351" sldId="256"/>
        </pc:sldMkLst>
      </pc:sldChg>
      <pc:sldChg chg="new del">
        <pc:chgData name="Bedrníček Jan Ing. Ph.D." userId="1d7f6c43-b75e-4b13-b197-9a531b0d517f" providerId="ADAL" clId="{D0826AE0-B015-4B95-9FBC-007AA11D478E}" dt="2024-11-05T12:55:25.162" v="2" actId="47"/>
        <pc:sldMkLst>
          <pc:docMk/>
          <pc:sldMk cId="4237496486" sldId="25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ranti&#353;ek%20Lorenc\Desktop\Ostr&#253;-pokus-chleby-vybran&#233;-parametry-2-automaticky-ulo&#382;eno%2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DPPH!$AV$44</c:f>
              <c:strCache>
                <c:ptCount val="1"/>
                <c:pt idx="0">
                  <c:v>před kynutím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DPPH!$BA$45:$BA$49</c:f>
                <c:numCache>
                  <c:formatCode>General</c:formatCode>
                  <c:ptCount val="5"/>
                  <c:pt idx="0">
                    <c:v>2.0199318776549471</c:v>
                  </c:pt>
                  <c:pt idx="1">
                    <c:v>0.74775761083673198</c:v>
                  </c:pt>
                  <c:pt idx="2">
                    <c:v>1.3558022823903406</c:v>
                  </c:pt>
                  <c:pt idx="3">
                    <c:v>0.48743251233377288</c:v>
                  </c:pt>
                  <c:pt idx="4">
                    <c:v>1.3285170901723982</c:v>
                  </c:pt>
                </c:numCache>
              </c:numRef>
            </c:plus>
            <c:minus>
              <c:numRef>
                <c:f>DPPH!$BA$45:$BA$49</c:f>
                <c:numCache>
                  <c:formatCode>General</c:formatCode>
                  <c:ptCount val="5"/>
                  <c:pt idx="0">
                    <c:v>2.0199318776549471</c:v>
                  </c:pt>
                  <c:pt idx="1">
                    <c:v>0.74775761083673198</c:v>
                  </c:pt>
                  <c:pt idx="2">
                    <c:v>1.3558022823903406</c:v>
                  </c:pt>
                  <c:pt idx="3">
                    <c:v>0.48743251233377288</c:v>
                  </c:pt>
                  <c:pt idx="4">
                    <c:v>1.3285170901723982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DPPH!$AU$45:$AU$49</c:f>
              <c:strCache>
                <c:ptCount val="5"/>
                <c:pt idx="0">
                  <c:v>kontrola</c:v>
                </c:pt>
                <c:pt idx="1">
                  <c:v>nesítovaná</c:v>
                </c:pt>
                <c:pt idx="2">
                  <c:v>hrubá fr.</c:v>
                </c:pt>
                <c:pt idx="3">
                  <c:v>střední fr.</c:v>
                </c:pt>
                <c:pt idx="4">
                  <c:v>jemná fr.</c:v>
                </c:pt>
              </c:strCache>
            </c:strRef>
          </c:cat>
          <c:val>
            <c:numRef>
              <c:f>DPPH!$AV$45:$AV$49</c:f>
              <c:numCache>
                <c:formatCode>0.00</c:formatCode>
                <c:ptCount val="5"/>
                <c:pt idx="0">
                  <c:v>9.1999999999999993</c:v>
                </c:pt>
                <c:pt idx="1">
                  <c:v>19.739999999999998</c:v>
                </c:pt>
                <c:pt idx="2">
                  <c:v>17.86</c:v>
                </c:pt>
                <c:pt idx="3">
                  <c:v>18.13</c:v>
                </c:pt>
                <c:pt idx="4">
                  <c:v>13.06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71-44C9-8C54-DB0AA86DBE6B}"/>
            </c:ext>
          </c:extLst>
        </c:ser>
        <c:ser>
          <c:idx val="1"/>
          <c:order val="1"/>
          <c:tx>
            <c:strRef>
              <c:f>DPPH!$AW$44</c:f>
              <c:strCache>
                <c:ptCount val="1"/>
                <c:pt idx="0">
                  <c:v>po kynutí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DPPH!$BB$45:$BB$49</c:f>
                <c:numCache>
                  <c:formatCode>General</c:formatCode>
                  <c:ptCount val="5"/>
                  <c:pt idx="0">
                    <c:v>0.30478272320148142</c:v>
                  </c:pt>
                  <c:pt idx="1">
                    <c:v>1.0989097363784917</c:v>
                  </c:pt>
                  <c:pt idx="2">
                    <c:v>0.4162694511769624</c:v>
                  </c:pt>
                  <c:pt idx="3">
                    <c:v>0.1936860403414731</c:v>
                  </c:pt>
                  <c:pt idx="4">
                    <c:v>1.2896252085625919</c:v>
                  </c:pt>
                </c:numCache>
              </c:numRef>
            </c:plus>
            <c:minus>
              <c:numRef>
                <c:f>DPPH!$BB$45:$BB$49</c:f>
                <c:numCache>
                  <c:formatCode>General</c:formatCode>
                  <c:ptCount val="5"/>
                  <c:pt idx="0">
                    <c:v>0.30478272320148142</c:v>
                  </c:pt>
                  <c:pt idx="1">
                    <c:v>1.0989097363784917</c:v>
                  </c:pt>
                  <c:pt idx="2">
                    <c:v>0.4162694511769624</c:v>
                  </c:pt>
                  <c:pt idx="3">
                    <c:v>0.1936860403414731</c:v>
                  </c:pt>
                  <c:pt idx="4">
                    <c:v>1.2896252085625919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DPPH!$AU$45:$AU$49</c:f>
              <c:strCache>
                <c:ptCount val="5"/>
                <c:pt idx="0">
                  <c:v>kontrola</c:v>
                </c:pt>
                <c:pt idx="1">
                  <c:v>nesítovaná</c:v>
                </c:pt>
                <c:pt idx="2">
                  <c:v>hrubá fr.</c:v>
                </c:pt>
                <c:pt idx="3">
                  <c:v>střední fr.</c:v>
                </c:pt>
                <c:pt idx="4">
                  <c:v>jemná fr.</c:v>
                </c:pt>
              </c:strCache>
            </c:strRef>
          </c:cat>
          <c:val>
            <c:numRef>
              <c:f>DPPH!$AW$45:$AW$49</c:f>
              <c:numCache>
                <c:formatCode>0.00</c:formatCode>
                <c:ptCount val="5"/>
                <c:pt idx="0">
                  <c:v>8.52</c:v>
                </c:pt>
                <c:pt idx="1">
                  <c:v>16.809999999999999</c:v>
                </c:pt>
                <c:pt idx="2">
                  <c:v>18.399999999999999</c:v>
                </c:pt>
                <c:pt idx="3">
                  <c:v>19.91</c:v>
                </c:pt>
                <c:pt idx="4">
                  <c:v>14.59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71-44C9-8C54-DB0AA86DBE6B}"/>
            </c:ext>
          </c:extLst>
        </c:ser>
        <c:ser>
          <c:idx val="2"/>
          <c:order val="2"/>
          <c:tx>
            <c:strRef>
              <c:f>DPPH!$AX$44</c:f>
              <c:strCache>
                <c:ptCount val="1"/>
                <c:pt idx="0">
                  <c:v>chléb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DPPH!$BC$45:$BC$49</c:f>
                <c:numCache>
                  <c:formatCode>General</c:formatCode>
                  <c:ptCount val="5"/>
                  <c:pt idx="0">
                    <c:v>0.73328351397348279</c:v>
                  </c:pt>
                  <c:pt idx="1">
                    <c:v>0.8995758219212644</c:v>
                  </c:pt>
                  <c:pt idx="2">
                    <c:v>0.63116237952063203</c:v>
                  </c:pt>
                  <c:pt idx="3">
                    <c:v>0.37566628400051066</c:v>
                  </c:pt>
                  <c:pt idx="4">
                    <c:v>0.4874325123337776</c:v>
                  </c:pt>
                </c:numCache>
              </c:numRef>
            </c:plus>
            <c:minus>
              <c:numRef>
                <c:f>DPPH!$BC$45:$BC$49</c:f>
                <c:numCache>
                  <c:formatCode>General</c:formatCode>
                  <c:ptCount val="5"/>
                  <c:pt idx="0">
                    <c:v>0.73328351397348279</c:v>
                  </c:pt>
                  <c:pt idx="1">
                    <c:v>0.8995758219212644</c:v>
                  </c:pt>
                  <c:pt idx="2">
                    <c:v>0.63116237952063203</c:v>
                  </c:pt>
                  <c:pt idx="3">
                    <c:v>0.37566628400051066</c:v>
                  </c:pt>
                  <c:pt idx="4">
                    <c:v>0.4874325123337776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DPPH!$AU$45:$AU$49</c:f>
              <c:strCache>
                <c:ptCount val="5"/>
                <c:pt idx="0">
                  <c:v>kontrola</c:v>
                </c:pt>
                <c:pt idx="1">
                  <c:v>nesítovaná</c:v>
                </c:pt>
                <c:pt idx="2">
                  <c:v>hrubá fr.</c:v>
                </c:pt>
                <c:pt idx="3">
                  <c:v>střední fr.</c:v>
                </c:pt>
                <c:pt idx="4">
                  <c:v>jemná fr.</c:v>
                </c:pt>
              </c:strCache>
            </c:strRef>
          </c:cat>
          <c:val>
            <c:numRef>
              <c:f>DPPH!$AX$45:$AX$49</c:f>
              <c:numCache>
                <c:formatCode>0.00</c:formatCode>
                <c:ptCount val="5"/>
                <c:pt idx="0">
                  <c:v>7.71</c:v>
                </c:pt>
                <c:pt idx="1">
                  <c:v>20.350000000000001</c:v>
                </c:pt>
                <c:pt idx="2">
                  <c:v>20.77</c:v>
                </c:pt>
                <c:pt idx="3">
                  <c:v>18.79</c:v>
                </c:pt>
                <c:pt idx="4">
                  <c:v>13.13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71-44C9-8C54-DB0AA86DBE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4380528"/>
        <c:axId val="691357000"/>
      </c:barChart>
      <c:catAx>
        <c:axId val="47438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1357000"/>
        <c:crosses val="autoZero"/>
        <c:auto val="1"/>
        <c:lblAlgn val="ctr"/>
        <c:lblOffset val="100"/>
        <c:noMultiLvlLbl val="0"/>
      </c:catAx>
      <c:valAx>
        <c:axId val="691357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600" dirty="0">
                    <a:solidFill>
                      <a:schemeClr val="tx1"/>
                    </a:solidFill>
                  </a:rPr>
                  <a:t>Zhášecí aktivita (%)</a:t>
                </a:r>
                <a:endParaRPr lang="en-GB" sz="16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4380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236EA3-C24C-B8C9-7E16-D241A3142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932286-4EE6-DAD0-77E8-6CB891095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C6B084-A1E6-427C-00C8-968FF20EE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52-C74C-4639-AE55-E437D012F9EA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C8D637-074A-F01D-C53A-7D7049241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932293-13B9-B694-1101-9CA5AC88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0AF5-805C-42D4-9D59-276AF779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6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3B16A-872F-9745-085D-CE7CF65FD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1C0817-D93C-7AAB-A50F-A5AB333F9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978170-3714-3760-E822-3B992CB0A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52-C74C-4639-AE55-E437D012F9EA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6A9282-46DF-FCE2-6BA0-B671DEF0B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A0FB3D-FE39-26C2-B5B1-4500204F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0AF5-805C-42D4-9D59-276AF779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80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02111E0-375D-0144-8BC7-781FF8E6B2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8C7291-ACB7-773E-C200-46DFB7BBA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7A9977-DF87-E65C-F1A2-027200C1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52-C74C-4639-AE55-E437D012F9EA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173643-217F-6196-6449-F9B9ACC3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C032D3-F7D3-9D7E-AE53-F895D8BB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0AF5-805C-42D4-9D59-276AF779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13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9B9BAB-7843-B7B9-5701-B3067AC1C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EDF5A6-E331-B688-88FC-5DBB03592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D3704B-B550-8AB9-B717-F13DF9E72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52-C74C-4639-AE55-E437D012F9EA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ADC7D-E7D2-ED16-61A4-FE2CE277F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160039-D07C-616E-631F-43719B29D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0AF5-805C-42D4-9D59-276AF779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49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F29D9-9538-8D6F-CE82-B1C52A575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0101B3-DD69-9EA7-48E8-C9D4C47D9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FE1C29-B2F6-EEB3-7FBF-D0A1DF7C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52-C74C-4639-AE55-E437D012F9EA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6E14CA-7E7C-581E-0B71-64A33E4A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B2DF09-E827-B2D7-E57E-6B5A483B3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0AF5-805C-42D4-9D59-276AF779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41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2D793-E2CF-FB3D-1E41-37472B52D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996C38-950F-1C31-802D-C8624DBF4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A7C6E5-86B0-8CE0-E63E-D742873A0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9E7658-2D38-A0E4-99D5-8B8788B5E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52-C74C-4639-AE55-E437D012F9EA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47120B-A5F0-BA84-DA4B-13D22860C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E47C77-547A-B90F-AF9F-CA9591F2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0AF5-805C-42D4-9D59-276AF779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98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98AB2-83E7-BC18-AB73-7D59A073B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F0E661-82B9-9FFC-DC88-7B2C24C4E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6F742B-3471-ADA8-3BD1-597EFFD88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F1A36A4-90F4-DEC1-8B37-B7FA75D9C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466E77A-292F-795F-D95C-B433C0DD7B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9D2569-08EB-8F17-A4AF-2B3FD04FA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52-C74C-4639-AE55-E437D012F9EA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BF53212-3EAF-971C-0816-BF7E8399B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B7CB859-F86C-E3FB-E186-B5DEA3A7F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0AF5-805C-42D4-9D59-276AF779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90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C945B-6B2F-6E21-DCC1-AC9541122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06B52DA-293E-A6BB-C352-5F9B4B05E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52-C74C-4639-AE55-E437D012F9EA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D0815D-697A-151F-00E2-FD2FB64D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1F62D9-193A-EAAD-64BE-6A7E973AF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0AF5-805C-42D4-9D59-276AF779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48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142AE7-F45A-8EE4-6A13-88066204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52-C74C-4639-AE55-E437D012F9EA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762E63-3A57-CF7D-49F2-FEA841D25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04EC78-F1B0-C211-84A4-8D5A27DBA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0AF5-805C-42D4-9D59-276AF779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33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7C6201-2729-A6F6-21B8-DCA388E85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CC686F-0085-BEB1-A11F-696741234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1283D6-EF67-349E-A229-3EAD11CA5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91E2C5-3C63-AA3A-1FB2-87463406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52-C74C-4639-AE55-E437D012F9EA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250679-F9C6-2B10-0D8A-91A2E0D6F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D4AE85-16B0-4708-1567-C85F2CFC3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0AF5-805C-42D4-9D59-276AF779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94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0DC89-1FE9-9645-BD8D-7905DC54B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9CFC3A4-5CF8-938A-FF44-CACFADE0E4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27DCE95-BD40-1276-A376-A809E060E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ED4217-20EF-203B-14FA-F955B4EAE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52-C74C-4639-AE55-E437D012F9EA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8BE1F0-1BCE-B4E9-F56A-C0C43CBAA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AACA64-338F-D765-5DDC-93B391452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0AF5-805C-42D4-9D59-276AF779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19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7C1A5EC-2E35-3812-44C2-8286CEC67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A6F709-D009-8768-EA64-8DAE485A1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0E2B2F-C2AC-D336-9353-C5DCFC78B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02F652-C74C-4639-AE55-E437D012F9EA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7673ED-0127-2049-04E9-2849B7FB9E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A6794B-A81C-1229-C952-F70E42FAE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BB0AF5-805C-42D4-9D59-276AF779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09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388F8-B340-A9A0-5110-6305C07B90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Zemědělsko-potravinářské vedlejší produkty: zdroj živin a biologicky aktivních látek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19F10C1-57D4-0DAB-A0D9-382BDAF5EC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aseline="30000" dirty="0"/>
              <a:t>1</a:t>
            </a:r>
            <a:r>
              <a:rPr lang="cs-CZ" dirty="0"/>
              <a:t>Jan </a:t>
            </a:r>
            <a:r>
              <a:rPr lang="cs-CZ" dirty="0" err="1"/>
              <a:t>Bedrníček</a:t>
            </a:r>
            <a:r>
              <a:rPr lang="cs-CZ" dirty="0"/>
              <a:t>, </a:t>
            </a:r>
            <a:r>
              <a:rPr lang="cs-CZ" baseline="30000" dirty="0"/>
              <a:t>1</a:t>
            </a:r>
            <a:r>
              <a:rPr lang="cs-CZ" dirty="0"/>
              <a:t>Pavel Smetana, </a:t>
            </a:r>
            <a:r>
              <a:rPr lang="cs-CZ" baseline="30000" dirty="0"/>
              <a:t>2</a:t>
            </a:r>
            <a:r>
              <a:rPr lang="cs-CZ" dirty="0"/>
              <a:t>Jan Bárta</a:t>
            </a:r>
          </a:p>
          <a:p>
            <a:endParaRPr lang="cs-CZ" dirty="0"/>
          </a:p>
          <a:p>
            <a:pPr algn="just"/>
            <a:r>
              <a:rPr lang="cs-CZ" dirty="0"/>
              <a:t>Jihočeská univerzita v Českých Budějovicích, Fakulta zemědělská a technologická,</a:t>
            </a:r>
          </a:p>
          <a:p>
            <a:pPr algn="just"/>
            <a:r>
              <a:rPr lang="cs-CZ" baseline="30000" dirty="0"/>
              <a:t>1</a:t>
            </a:r>
            <a:r>
              <a:rPr lang="cs-CZ" dirty="0"/>
              <a:t>Katedra potravinářských biotechnologií a kvality zemědělských produktů</a:t>
            </a:r>
          </a:p>
          <a:p>
            <a:pPr algn="just"/>
            <a:r>
              <a:rPr lang="cs-CZ" baseline="30000" dirty="0"/>
              <a:t>2</a:t>
            </a:r>
            <a:r>
              <a:rPr lang="cs-CZ" dirty="0"/>
              <a:t>Katedra rostlinné výroby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243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4A8A68-2066-94F5-FB3E-5DBC27DB4E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698D4-3A95-07E9-468B-043F963E4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2: Výlisky ze semen ostropestřce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698AAF-592D-69D3-3183-08D0A814E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altLang="cs-CZ" dirty="0">
                <a:latin typeface="Aptos" panose="020B0004020202020204" pitchFamily="34" charset="0"/>
                <a:cs typeface="Arial" panose="020B0604020202020204" pitchFamily="34" charset="0"/>
              </a:rPr>
              <a:t>Přídavek do chlebového těsta (i bezlepkového)</a:t>
            </a:r>
          </a:p>
          <a:p>
            <a:r>
              <a:rPr lang="cs-CZ" sz="2800" dirty="0"/>
              <a:t>Metoda DPPH, extrakce v 80 % </a:t>
            </a:r>
            <a:r>
              <a:rPr lang="cs-CZ" sz="2800" dirty="0" err="1"/>
              <a:t>MetOH</a:t>
            </a:r>
            <a:endParaRPr lang="cs-CZ" sz="2800" dirty="0"/>
          </a:p>
          <a:p>
            <a:r>
              <a:rPr lang="cs-CZ" sz="2800" dirty="0"/>
              <a:t>Zhášecí aktivita vůči radikálu – čím vyšší, tím lepší</a:t>
            </a:r>
          </a:p>
          <a:p>
            <a:r>
              <a:rPr lang="cs-CZ" sz="2800" dirty="0">
                <a:sym typeface="Wingdings" panose="05000000000000000000" pitchFamily="2" charset="2"/>
              </a:rPr>
              <a:t>Statisticky </a:t>
            </a:r>
            <a:r>
              <a:rPr lang="cs-CZ" sz="2800" b="1" dirty="0">
                <a:sym typeface="Wingdings" panose="05000000000000000000" pitchFamily="2" charset="2"/>
              </a:rPr>
              <a:t>významně vyšší zhášecí aktivita u všech </a:t>
            </a:r>
            <a:r>
              <a:rPr lang="cs-CZ" sz="2800" b="1" dirty="0" err="1">
                <a:sym typeface="Wingdings" panose="05000000000000000000" pitchFamily="2" charset="2"/>
              </a:rPr>
              <a:t>BLCh</a:t>
            </a:r>
            <a:r>
              <a:rPr lang="cs-CZ" sz="2800" b="1" dirty="0">
                <a:sym typeface="Wingdings" panose="05000000000000000000" pitchFamily="2" charset="2"/>
              </a:rPr>
              <a:t> s přídavkem OM oproti kontrole </a:t>
            </a:r>
            <a:r>
              <a:rPr lang="cs-CZ" sz="2800" dirty="0"/>
              <a:t>(</a:t>
            </a:r>
            <a:r>
              <a:rPr lang="cs-CZ" sz="2800" dirty="0" err="1"/>
              <a:t>Dunnettův</a:t>
            </a:r>
            <a:r>
              <a:rPr lang="cs-CZ" sz="2800" dirty="0"/>
              <a:t> t., p&lt;0,05), kontrola a jemná frakce se významně liší od ostatních frakcí (</a:t>
            </a:r>
            <a:r>
              <a:rPr lang="cs-CZ" sz="2800" dirty="0" err="1"/>
              <a:t>Tukeyho</a:t>
            </a:r>
            <a:r>
              <a:rPr lang="cs-CZ" sz="2800" dirty="0"/>
              <a:t> t., p&lt;0,05)</a:t>
            </a:r>
            <a:endParaRPr lang="cs-CZ" sz="2800" dirty="0">
              <a:sym typeface="Wingdings" panose="05000000000000000000" pitchFamily="2" charset="2"/>
            </a:endParaRPr>
          </a:p>
          <a:p>
            <a:r>
              <a:rPr lang="cs-CZ" sz="2800" b="1" dirty="0">
                <a:sym typeface="Wingdings" panose="05000000000000000000" pitchFamily="2" charset="2"/>
              </a:rPr>
              <a:t>Kroky přípravy </a:t>
            </a:r>
            <a:r>
              <a:rPr lang="cs-CZ" sz="2800" b="1" dirty="0" err="1">
                <a:sym typeface="Wingdings" panose="05000000000000000000" pitchFamily="2" charset="2"/>
              </a:rPr>
              <a:t>BLCh</a:t>
            </a:r>
            <a:r>
              <a:rPr lang="cs-CZ" sz="2800" b="1" dirty="0">
                <a:sym typeface="Wingdings" panose="05000000000000000000" pitchFamily="2" charset="2"/>
              </a:rPr>
              <a:t> nemají významný vliv na antioxidační aktivitu </a:t>
            </a:r>
            <a:r>
              <a:rPr lang="cs-CZ" sz="2800" dirty="0">
                <a:sym typeface="Wingdings" panose="05000000000000000000" pitchFamily="2" charset="2"/>
              </a:rPr>
              <a:t>(</a:t>
            </a:r>
            <a:r>
              <a:rPr lang="cs-CZ" sz="2800" dirty="0" err="1">
                <a:sym typeface="Wingdings" panose="05000000000000000000" pitchFamily="2" charset="2"/>
              </a:rPr>
              <a:t>jc</a:t>
            </a:r>
            <a:r>
              <a:rPr lang="cs-CZ" sz="2800" dirty="0">
                <a:sym typeface="Wingdings" panose="05000000000000000000" pitchFamily="2" charset="2"/>
              </a:rPr>
              <a:t>-ANOVA, p&gt;0,05) a mezi jednotlivými kroky přípravy nejsou rozdíly (</a:t>
            </a:r>
            <a:r>
              <a:rPr lang="cs-CZ" sz="2800" dirty="0" err="1">
                <a:sym typeface="Wingdings" panose="05000000000000000000" pitchFamily="2" charset="2"/>
              </a:rPr>
              <a:t>Tukeyho</a:t>
            </a:r>
            <a:r>
              <a:rPr lang="cs-CZ" sz="2800" dirty="0">
                <a:sym typeface="Wingdings" panose="05000000000000000000" pitchFamily="2" charset="2"/>
              </a:rPr>
              <a:t> t., p&gt;0,05)</a:t>
            </a:r>
          </a:p>
          <a:p>
            <a:r>
              <a:rPr lang="cs-CZ" sz="2800" b="1" dirty="0">
                <a:sym typeface="Wingdings" panose="05000000000000000000" pitchFamily="2" charset="2"/>
              </a:rPr>
              <a:t>Pečení nesnižuje antioxidační aktivitu </a:t>
            </a:r>
            <a:r>
              <a:rPr lang="cs-CZ" sz="2800" dirty="0"/>
              <a:t>(</a:t>
            </a:r>
            <a:r>
              <a:rPr lang="cs-CZ" sz="2800" dirty="0" err="1"/>
              <a:t>Dunnettův</a:t>
            </a:r>
            <a:r>
              <a:rPr lang="cs-CZ" sz="2800" dirty="0"/>
              <a:t> t., p&gt;0,05)</a:t>
            </a:r>
            <a:endParaRPr lang="cs-CZ" sz="2800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cs-CZ" altLang="cs-CZ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cs-CZ" altLang="cs-CZ" sz="28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818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79BC4B-E348-3644-495F-95F993E8E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5460CB-B49D-DE7A-FC7D-8DB335D82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2: Výlisky ze semen ostropestřce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778CC-A96C-487E-6659-F11B74B26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cs-CZ" altLang="cs-CZ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cs-CZ" altLang="cs-CZ" sz="28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DA391E95-BA91-B531-F094-6BA0FD9146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2793331"/>
              </p:ext>
            </p:extLst>
          </p:nvPr>
        </p:nvGraphicFramePr>
        <p:xfrm>
          <a:off x="838200" y="1692178"/>
          <a:ext cx="10499849" cy="4414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771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CE539-3EDA-DE55-215E-EB00F49E3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?!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BF4C7-8F44-C3DB-68A6-26487E8C0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Zdravotní – plísně (mykotoxiny), mikroorganizmy, 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dirty="0"/>
              <a:t>Legislativní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dirty="0"/>
              <a:t>Obchodní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188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25424-BD98-C3AE-C6BB-5252996F0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94D56-86DE-CAEC-78C6-84619C425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možnosti?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EFD3B4-DA0C-AE32-6656-4C0304B86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Odpad z drceného ovoce na šťávy a džusy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dirty="0"/>
              <a:t>Zpracování zelí (košťály, listy)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dirty="0"/>
              <a:t>Kořenová zelenina (slupky, natě)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dirty="0"/>
              <a:t>……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134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DB0D5-5763-D947-A33E-E2180E67F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C85C1A-A2DB-B878-AED5-D1719B2013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3200">
              <a:solidFill>
                <a:schemeClr val="tx1"/>
              </a:solidFill>
            </a:endParaRPr>
          </a:p>
          <a:p>
            <a:r>
              <a:rPr lang="cs-CZ" sz="3200">
                <a:solidFill>
                  <a:schemeClr val="tx1"/>
                </a:solidFill>
              </a:rPr>
              <a:t>bedrnicek</a:t>
            </a:r>
            <a:r>
              <a:rPr lang="cs-CZ" sz="3200" dirty="0">
                <a:solidFill>
                  <a:schemeClr val="tx1"/>
                </a:solidFill>
              </a:rPr>
              <a:t>@fzt.jcu.cz</a:t>
            </a:r>
          </a:p>
        </p:txBody>
      </p:sp>
    </p:spTree>
    <p:extLst>
      <p:ext uri="{BB962C8B-B14F-4D97-AF65-F5344CB8AC3E}">
        <p14:creationId xmlns:p14="http://schemas.microsoft.com/office/powerpoint/2010/main" val="1447710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51C98-A3F7-4587-B6CF-C9C382907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rostlinných produktů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CB0685-C6F5-ACBA-CEB3-A2B915822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Odpady</a:t>
            </a:r>
          </a:p>
          <a:p>
            <a:pPr marL="0" indent="0">
              <a:buNone/>
            </a:pPr>
            <a:endParaRPr lang="cs-CZ" dirty="0"/>
          </a:p>
          <a:p>
            <a:pPr lvl="2"/>
            <a:r>
              <a:rPr lang="cs-CZ" sz="2800" dirty="0"/>
              <a:t>nezpracovatelné pro potravinářské využití (zbytky půdy, kaménky, plesnivé a hnilobou napadené části)</a:t>
            </a:r>
          </a:p>
          <a:p>
            <a:pPr lvl="2"/>
            <a:endParaRPr lang="cs-CZ" sz="2800" dirty="0"/>
          </a:p>
          <a:p>
            <a:pPr lvl="2"/>
            <a:r>
              <a:rPr lang="cs-CZ" sz="2800" dirty="0"/>
              <a:t>zpracovatelné pro potravinářské využití (slupky, semena, listy, kůra)</a:t>
            </a:r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9989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291E9-F451-5F5E-ECF1-E4C0D27EA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živočišných produktů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9910E7-9AD4-4424-5FF8-D0CD0DD6C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Odpady</a:t>
            </a:r>
          </a:p>
          <a:p>
            <a:pPr lvl="2"/>
            <a:endParaRPr lang="cs-CZ" sz="2800" dirty="0"/>
          </a:p>
          <a:p>
            <a:pPr lvl="2"/>
            <a:r>
              <a:rPr lang="cs-CZ" sz="2800" dirty="0"/>
              <a:t>nezpracovatelné – limitně se blíží „nule“</a:t>
            </a:r>
          </a:p>
          <a:p>
            <a:pPr lvl="2"/>
            <a:endParaRPr lang="cs-CZ" sz="2800" dirty="0"/>
          </a:p>
          <a:p>
            <a:pPr lvl="2"/>
            <a:r>
              <a:rPr lang="cs-CZ" sz="2800" dirty="0"/>
              <a:t>zpracovatelné (maso, kosti, krev, odpady ze zpracování mléka) – asanační ústavy, soukromé subjekty</a:t>
            </a:r>
          </a:p>
        </p:txBody>
      </p:sp>
    </p:spTree>
    <p:extLst>
      <p:ext uri="{BB962C8B-B14F-4D97-AF65-F5344CB8AC3E}">
        <p14:creationId xmlns:p14="http://schemas.microsoft.com/office/powerpoint/2010/main" val="245661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0C68F-397D-6C01-277A-9401CF3AC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lze získat?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244A91-D1A2-8363-FB6E-55B2FDE3B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Proteiny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dirty="0"/>
              <a:t>Vláknina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dirty="0"/>
              <a:t>Barviva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dirty="0"/>
              <a:t>Bioaktivní látky různého chemického složení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443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1CA210-9BE2-FBD1-68B4-7CE7B8BB9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66EB5A-4003-7EA9-1FD7-CD043E467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Výluhy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dirty="0"/>
              <a:t>Vývary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dirty="0"/>
              <a:t>Práškové směsi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dirty="0"/>
              <a:t>Extrakty a podobně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990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AD9C91-C42B-814F-F403-A97D1ABB8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1: Cibulové slupky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694C66-8B91-B557-B491-5B1BE4E5B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Cibule kuchyňská (</a:t>
            </a:r>
            <a:r>
              <a:rPr lang="cs-CZ" i="1" dirty="0" err="1"/>
              <a:t>Allium</a:t>
            </a:r>
            <a:r>
              <a:rPr lang="cs-CZ" i="1" dirty="0"/>
              <a:t> </a:t>
            </a:r>
            <a:r>
              <a:rPr lang="cs-CZ" i="1" dirty="0" err="1"/>
              <a:t>cepa</a:t>
            </a:r>
            <a:r>
              <a:rPr lang="cs-CZ" dirty="0"/>
              <a:t>)</a:t>
            </a:r>
          </a:p>
          <a:p>
            <a:r>
              <a:rPr lang="cs-CZ" dirty="0"/>
              <a:t>Nejpěstovanější zelenina</a:t>
            </a:r>
          </a:p>
          <a:p>
            <a:r>
              <a:rPr lang="cs-CZ" dirty="0"/>
              <a:t>Slupky – odpad z třídění a skladování</a:t>
            </a:r>
          </a:p>
          <a:p>
            <a:r>
              <a:rPr lang="cs-CZ" dirty="0"/>
              <a:t>Využíváno pouze jako surovina do bioplynových stanic nebo do kompostu (problematické)</a:t>
            </a:r>
          </a:p>
          <a:p>
            <a:r>
              <a:rPr lang="cs-CZ" dirty="0"/>
              <a:t>Složky s významnou antioxidační aktivitou (</a:t>
            </a:r>
            <a:r>
              <a:rPr lang="cs-CZ" dirty="0" err="1"/>
              <a:t>flavonoidy</a:t>
            </a:r>
            <a:r>
              <a:rPr lang="cs-CZ" dirty="0"/>
              <a:t> – kvercetin a jeho deriváty)</a:t>
            </a:r>
          </a:p>
          <a:p>
            <a:r>
              <a:rPr lang="cs-CZ" dirty="0"/>
              <a:t>Antioxidant</a:t>
            </a:r>
          </a:p>
          <a:p>
            <a:r>
              <a:rPr lang="cs-CZ" dirty="0"/>
              <a:t>Účinné proti zánětům, mikroorganizmům, rakovině</a:t>
            </a:r>
          </a:p>
        </p:txBody>
      </p:sp>
    </p:spTree>
    <p:extLst>
      <p:ext uri="{BB962C8B-B14F-4D97-AF65-F5344CB8AC3E}">
        <p14:creationId xmlns:p14="http://schemas.microsoft.com/office/powerpoint/2010/main" val="312573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76524C-02DC-E3BE-BB40-FE0526AB7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9AF2B-5312-B329-2F75-994359FF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1: Cibulové slupky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86AFAC-C35C-7B1B-5E6D-BADC46A1F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altLang="cs-CZ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Antimikrobiální účinky</a:t>
            </a:r>
          </a:p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cs-CZ" altLang="cs-CZ" sz="2800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narušuje energetický metabolismus</a:t>
            </a:r>
          </a:p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cs-CZ" altLang="cs-CZ" sz="2800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narušuje funkci cytoplazmatické membrány</a:t>
            </a:r>
          </a:p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cs-CZ" altLang="cs-CZ" sz="2800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inhibuje biosyntézu nukleových kyselin </a:t>
            </a:r>
          </a:p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cs-CZ" altLang="cs-CZ" sz="2800" i="1" dirty="0" err="1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Escherichia</a:t>
            </a:r>
            <a:r>
              <a:rPr lang="cs-CZ" altLang="cs-CZ" sz="2800" i="1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coli</a:t>
            </a:r>
            <a:r>
              <a:rPr lang="cs-CZ" altLang="cs-CZ" sz="2800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altLang="cs-CZ" sz="2800" i="1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Streptococcus </a:t>
            </a:r>
            <a:r>
              <a:rPr lang="cs-CZ" altLang="cs-CZ" sz="2800" i="1" dirty="0" err="1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pneumoniae</a:t>
            </a:r>
            <a:r>
              <a:rPr lang="cs-CZ" altLang="cs-CZ" sz="2800" i="1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Staphylococcus aureus a</a:t>
            </a:r>
            <a:r>
              <a:rPr lang="cs-CZ" altLang="cs-CZ" sz="2800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altLang="cs-CZ" sz="2800" i="1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Staphylococcus pyogenes</a:t>
            </a:r>
            <a:endParaRPr lang="cs-CZ" altLang="cs-CZ" sz="28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12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760A-D01E-750C-A4C5-113D5EE9F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9CC534-1637-B1A0-7C39-12E7AA89F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EEAC60E-D982-219F-A226-C1A0F4C55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112" y="365125"/>
            <a:ext cx="10704688" cy="602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089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DABBAE-6BD9-6526-8812-689EEFD89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41FBE-262F-FCFF-CD46-B878DECA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2: Výlisky ze semen ostropestřce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046363-4E38-9862-B8F5-EFE634ACE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altLang="cs-CZ" sz="2800" dirty="0">
                <a:latin typeface="Aptos" panose="020B0004020202020204" pitchFamily="34" charset="0"/>
                <a:cs typeface="Arial" panose="020B0604020202020204" pitchFamily="34" charset="0"/>
              </a:rPr>
              <a:t>Ostropestřec mariánský (</a:t>
            </a:r>
            <a:r>
              <a:rPr lang="cs-CZ" altLang="cs-CZ" sz="2800" i="1" dirty="0" err="1">
                <a:latin typeface="Aptos" panose="020B0004020202020204" pitchFamily="34" charset="0"/>
                <a:cs typeface="Arial" panose="020B0604020202020204" pitchFamily="34" charset="0"/>
              </a:rPr>
              <a:t>Silybum</a:t>
            </a:r>
            <a:r>
              <a:rPr lang="cs-CZ" altLang="cs-CZ" sz="2800" i="1" dirty="0">
                <a:latin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i="1" dirty="0" err="1">
                <a:latin typeface="Aptos" panose="020B0004020202020204" pitchFamily="34" charset="0"/>
                <a:cs typeface="Arial" panose="020B0604020202020204" pitchFamily="34" charset="0"/>
              </a:rPr>
              <a:t>Marianum</a:t>
            </a:r>
            <a:r>
              <a:rPr lang="cs-CZ" altLang="cs-CZ" dirty="0">
                <a:latin typeface="Aptos" panose="020B0004020202020204" pitchFamily="34" charset="0"/>
                <a:cs typeface="Arial" panose="020B0604020202020204" pitchFamily="34" charset="0"/>
              </a:rPr>
              <a:t>) - </a:t>
            </a:r>
            <a:r>
              <a:rPr lang="cs-CZ" altLang="cs-CZ" dirty="0" err="1">
                <a:latin typeface="Aptos" panose="020B0004020202020204" pitchFamily="34" charset="0"/>
                <a:cs typeface="Arial" panose="020B0604020202020204" pitchFamily="34" charset="0"/>
              </a:rPr>
              <a:t>silimarin</a:t>
            </a:r>
            <a:endParaRPr lang="cs-CZ" altLang="cs-CZ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altLang="cs-CZ" sz="2800" dirty="0">
                <a:latin typeface="Aptos" panose="020B0004020202020204" pitchFamily="34" charset="0"/>
                <a:cs typeface="Arial" panose="020B0604020202020204" pitchFamily="34" charset="0"/>
              </a:rPr>
              <a:t>Výlisky – nízký obsah tuku (4,8 %)</a:t>
            </a:r>
          </a:p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cs-CZ" altLang="cs-CZ" sz="2800" dirty="0">
                <a:latin typeface="Aptos" panose="020B0004020202020204" pitchFamily="34" charset="0"/>
                <a:cs typeface="Arial" panose="020B0604020202020204" pitchFamily="34" charset="0"/>
              </a:rPr>
              <a:t>plusy – polynenasycené mastné kyseliny, </a:t>
            </a:r>
            <a:r>
              <a:rPr lang="cs-CZ" altLang="cs-CZ" sz="2800" dirty="0" err="1">
                <a:latin typeface="Aptos" panose="020B0004020202020204" pitchFamily="34" charset="0"/>
                <a:cs typeface="Arial" panose="020B0604020202020204" pitchFamily="34" charset="0"/>
              </a:rPr>
              <a:t>hepatoprotektivní</a:t>
            </a:r>
            <a:r>
              <a:rPr lang="cs-CZ" altLang="cs-CZ" sz="2800" dirty="0">
                <a:latin typeface="Aptos" panose="020B0004020202020204" pitchFamily="34" charset="0"/>
                <a:cs typeface="Arial" panose="020B0604020202020204" pitchFamily="34" charset="0"/>
              </a:rPr>
              <a:t>, protizánětlivé, antimikrobiální , antioxidační</a:t>
            </a:r>
          </a:p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cs-CZ" altLang="cs-CZ" sz="2800" dirty="0">
                <a:latin typeface="Aptos" panose="020B0004020202020204" pitchFamily="34" charset="0"/>
                <a:cs typeface="Arial" panose="020B0604020202020204" pitchFamily="34" charset="0"/>
              </a:rPr>
              <a:t>mínusy – autooxidace tuků (</a:t>
            </a:r>
            <a:r>
              <a:rPr lang="cs-CZ" altLang="cs-CZ" sz="2800" dirty="0" err="1">
                <a:latin typeface="Aptos" panose="020B0004020202020204" pitchFamily="34" charset="0"/>
                <a:cs typeface="Arial" panose="020B0604020202020204" pitchFamily="34" charset="0"/>
              </a:rPr>
              <a:t>kys</a:t>
            </a:r>
            <a:r>
              <a:rPr lang="cs-CZ" altLang="cs-CZ" sz="2800" dirty="0">
                <a:latin typeface="Aptos" panose="020B0004020202020204" pitchFamily="34" charset="0"/>
                <a:cs typeface="Arial" panose="020B0604020202020204" pitchFamily="34" charset="0"/>
              </a:rPr>
              <a:t>. linolová a α-linolenová – zvyšují stabilitu)</a:t>
            </a:r>
          </a:p>
          <a:p>
            <a:pPr lvl="2">
              <a:lnSpc>
                <a:spcPct val="150000"/>
              </a:lnSpc>
              <a:spcAft>
                <a:spcPts val="600"/>
              </a:spcAft>
            </a:pPr>
            <a:endParaRPr lang="cs-CZ" altLang="cs-CZ" sz="2800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cs-CZ" altLang="cs-CZ" sz="28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4717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430</Words>
  <Application>Microsoft Office PowerPoint</Application>
  <PresentationFormat>Širokoúhlá obrazovka</PresentationFormat>
  <Paragraphs>81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Wingdings</vt:lpstr>
      <vt:lpstr>Motiv Office</vt:lpstr>
      <vt:lpstr>Zemědělsko-potravinářské vedlejší produkty: zdroj živin a biologicky aktivních látek</vt:lpstr>
      <vt:lpstr>Zpracování rostlinných produktů</vt:lpstr>
      <vt:lpstr>Zpracování živočišných produktů</vt:lpstr>
      <vt:lpstr>Co lze získat?</vt:lpstr>
      <vt:lpstr>Využití?</vt:lpstr>
      <vt:lpstr>Příklad 1: Cibulové slupky</vt:lpstr>
      <vt:lpstr>Příklad 1: Cibulové slupky</vt:lpstr>
      <vt:lpstr>Prezentace aplikace PowerPoint</vt:lpstr>
      <vt:lpstr>Příklad 2: Výlisky ze semen ostropestřce</vt:lpstr>
      <vt:lpstr>Příklad 2: Výlisky ze semen ostropestřce</vt:lpstr>
      <vt:lpstr>Příklad 2: Výlisky ze semen ostropestřce</vt:lpstr>
      <vt:lpstr>Rizika ?!</vt:lpstr>
      <vt:lpstr>Další možnosti?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Bedrníček Jan Ing. Ph.D.</dc:creator>
  <cp:lastModifiedBy>Smetana Pavel doc. Ing. Ph.D.</cp:lastModifiedBy>
  <cp:revision>3</cp:revision>
  <dcterms:created xsi:type="dcterms:W3CDTF">2024-11-05T09:04:36Z</dcterms:created>
  <dcterms:modified xsi:type="dcterms:W3CDTF">2024-11-12T08:37:22Z</dcterms:modified>
</cp:coreProperties>
</file>