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33" r:id="rId1"/>
  </p:sldMasterIdLst>
  <p:notesMasterIdLst>
    <p:notesMasterId r:id="rId20"/>
  </p:notesMasterIdLst>
  <p:sldIdLst>
    <p:sldId id="256" r:id="rId2"/>
    <p:sldId id="257" r:id="rId3"/>
    <p:sldId id="336" r:id="rId4"/>
    <p:sldId id="283" r:id="rId5"/>
    <p:sldId id="288" r:id="rId6"/>
    <p:sldId id="365" r:id="rId7"/>
    <p:sldId id="367" r:id="rId8"/>
    <p:sldId id="292" r:id="rId9"/>
    <p:sldId id="373" r:id="rId10"/>
    <p:sldId id="372" r:id="rId11"/>
    <p:sldId id="368" r:id="rId12"/>
    <p:sldId id="366" r:id="rId13"/>
    <p:sldId id="369" r:id="rId14"/>
    <p:sldId id="374" r:id="rId15"/>
    <p:sldId id="370" r:id="rId16"/>
    <p:sldId id="375" r:id="rId17"/>
    <p:sldId id="376" r:id="rId18"/>
    <p:sldId id="377" r:id="rId19"/>
  </p:sldIdLst>
  <p:sldSz cx="9144000" cy="5143500" type="screen16x9"/>
  <p:notesSz cx="6858000" cy="9144000"/>
  <p:embeddedFontLst>
    <p:embeddedFont>
      <p:font typeface="Arial Black" panose="020B0A04020102020204" pitchFamily="3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00FF"/>
    <a:srgbClr val="00B050"/>
    <a:srgbClr val="3FB1EB"/>
    <a:srgbClr val="FF0000"/>
    <a:srgbClr val="9598A6"/>
    <a:srgbClr val="00ACEF"/>
    <a:srgbClr val="83E1EE"/>
    <a:srgbClr val="FFAC00"/>
    <a:srgbClr val="05C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Styl s motivem 1 – zvýraznění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31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0" name="Google Shape;10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1f0cded0e34_0_1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1f0cded0e34_0_1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751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1f0cded0e34_0_1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1f0cded0e34_0_1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0650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1f0cded0e34_0_1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1f0cded0e34_0_1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8257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1f0cded0e34_0_1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1f0cded0e34_0_1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72660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1f0cded0e34_0_1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1f0cded0e34_0_1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2836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1f0cded0e34_0_1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1f0cded0e34_0_18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300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 - Couverture 1">
  <p:cSld name="TITLE_2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;p2"/>
          <p:cNvPicPr preferRelativeResize="0"/>
          <p:nvPr/>
        </p:nvPicPr>
        <p:blipFill rotWithShape="1">
          <a:blip r:embed="rId2">
            <a:alphaModFix/>
          </a:blip>
          <a:srcRect t="8180" b="7488"/>
          <a:stretch/>
        </p:blipFill>
        <p:spPr>
          <a:xfrm>
            <a:off x="-1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2"/>
          <p:cNvSpPr/>
          <p:nvPr/>
        </p:nvSpPr>
        <p:spPr>
          <a:xfrm>
            <a:off x="0" y="0"/>
            <a:ext cx="8196304" cy="4652414"/>
          </a:xfrm>
          <a:custGeom>
            <a:avLst/>
            <a:gdLst/>
            <a:ahLst/>
            <a:cxnLst/>
            <a:rect l="l" t="t" r="r" b="b"/>
            <a:pathLst>
              <a:path w="1612652" h="915379" extrusionOk="0">
                <a:moveTo>
                  <a:pt x="1612652" y="19"/>
                </a:moveTo>
                <a:lnTo>
                  <a:pt x="1292066" y="19"/>
                </a:lnTo>
                <a:cubicBezTo>
                  <a:pt x="1292630" y="45532"/>
                  <a:pt x="1288976" y="91741"/>
                  <a:pt x="1280800" y="138196"/>
                </a:cubicBezTo>
                <a:cubicBezTo>
                  <a:pt x="1217015" y="500207"/>
                  <a:pt x="901816" y="755049"/>
                  <a:pt x="546021" y="755049"/>
                </a:cubicBezTo>
                <a:cubicBezTo>
                  <a:pt x="503014" y="755049"/>
                  <a:pt x="459460" y="751338"/>
                  <a:pt x="415624" y="743633"/>
                </a:cubicBezTo>
                <a:cubicBezTo>
                  <a:pt x="249943" y="714509"/>
                  <a:pt x="106717" y="632940"/>
                  <a:pt x="0" y="519064"/>
                </a:cubicBezTo>
                <a:lnTo>
                  <a:pt x="0" y="747495"/>
                </a:lnTo>
                <a:cubicBezTo>
                  <a:pt x="114516" y="821453"/>
                  <a:pt x="245441" y="874218"/>
                  <a:pt x="388177" y="899311"/>
                </a:cubicBezTo>
                <a:cubicBezTo>
                  <a:pt x="449797" y="910143"/>
                  <a:pt x="511114" y="915380"/>
                  <a:pt x="571585" y="915380"/>
                </a:cubicBezTo>
                <a:cubicBezTo>
                  <a:pt x="1072150" y="915380"/>
                  <a:pt x="1515654" y="556835"/>
                  <a:pt x="1605418" y="47378"/>
                </a:cubicBezTo>
                <a:cubicBezTo>
                  <a:pt x="1608206" y="31573"/>
                  <a:pt x="1610598" y="15767"/>
                  <a:pt x="1612652" y="0"/>
                </a:cubicBezTo>
              </a:path>
            </a:pathLst>
          </a:custGeom>
          <a:gradFill>
            <a:gsLst>
              <a:gs pos="0">
                <a:srgbClr val="FFFFFF">
                  <a:alpha val="70196"/>
                  <a:alpha val="70000"/>
                </a:srgbClr>
              </a:gs>
              <a:gs pos="100000">
                <a:srgbClr val="FFFFFF">
                  <a:alpha val="10196"/>
                  <a:alpha val="7000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9" name="Google Shape;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1115" y="4478157"/>
            <a:ext cx="1139544" cy="4336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97375" y="3966550"/>
            <a:ext cx="5506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97375" y="1789400"/>
            <a:ext cx="6917100" cy="25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Black"/>
              <a:buNone/>
              <a:defRPr sz="5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- 6">
  <p:cSld name="TITLE_1_1_1_1_2_1_1">
    <p:bg>
      <p:bgPr>
        <a:solidFill>
          <a:schemeClr val="lt1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6"/>
          <p:cNvSpPr/>
          <p:nvPr/>
        </p:nvSpPr>
        <p:spPr>
          <a:xfrm rot="-5148349">
            <a:off x="2382454" y="1002595"/>
            <a:ext cx="5318781" cy="3141359"/>
          </a:xfrm>
          <a:custGeom>
            <a:avLst/>
            <a:gdLst/>
            <a:ahLst/>
            <a:cxnLst/>
            <a:rect l="l" t="t" r="r" b="b"/>
            <a:pathLst>
              <a:path w="7072716" h="4191157" extrusionOk="0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16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141" name="Google Shape;141;p16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142" name="Google Shape;142;p1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1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1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1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1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1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dirty="0">
                <a:solidFill>
                  <a:srgbClr val="002D62"/>
                </a:solidFill>
              </a:rPr>
              <a:t>Možnosti nasazení MBBR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- 7" preserve="1">
  <p:cSld name="1_Bleu - 7"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155" name="Google Shape;155;p17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156" name="Google Shape;156;p17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17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17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17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17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17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17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1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64" name="Google Shape;164;p17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dirty="0">
                <a:solidFill>
                  <a:srgbClr val="002D62"/>
                </a:solidFill>
              </a:rPr>
              <a:t>Možnosti nasazení MBBR</a:t>
            </a:r>
          </a:p>
        </p:txBody>
      </p:sp>
    </p:spTree>
    <p:extLst>
      <p:ext uri="{BB962C8B-B14F-4D97-AF65-F5344CB8AC3E}">
        <p14:creationId xmlns:p14="http://schemas.microsoft.com/office/powerpoint/2010/main" val="3533838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1">
  <p:cSld name="TITLE_3_1_1"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/>
          <p:nvPr/>
        </p:nvSpPr>
        <p:spPr>
          <a:xfrm rot="1033734">
            <a:off x="407456" y="-69281"/>
            <a:ext cx="2880744" cy="5417385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AC00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22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216" name="Google Shape;216;p22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217" name="Google Shape;217;p2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2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2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2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25" name="Google Shape;225;p22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2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2">
  <p:cSld name="TITLE_1_1_1_1_3_1">
    <p:bg>
      <p:bgPr>
        <a:solidFill>
          <a:schemeClr val="lt1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3"/>
          <p:cNvSpPr/>
          <p:nvPr/>
        </p:nvSpPr>
        <p:spPr>
          <a:xfrm rot="1680981">
            <a:off x="521320" y="339229"/>
            <a:ext cx="4790061" cy="4999216"/>
          </a:xfrm>
          <a:custGeom>
            <a:avLst/>
            <a:gdLst/>
            <a:ahLst/>
            <a:cxnLst/>
            <a:rect l="l" t="t" r="r" b="b"/>
            <a:pathLst>
              <a:path w="6382990" h="6661699" extrusionOk="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AC00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230" name="Google Shape;230;p23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231" name="Google Shape;231;p23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3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3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3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3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23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8" name="Google Shape;238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39" name="Google Shape;239;p23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23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4">
  <p:cSld name="TITLE_1_1_1_1_1_3_1_1"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5"/>
          <p:cNvSpPr/>
          <p:nvPr/>
        </p:nvSpPr>
        <p:spPr>
          <a:xfrm rot="-7630455">
            <a:off x="-1009353" y="-167879"/>
            <a:ext cx="4611186" cy="5206454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5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258" name="Google Shape;258;p25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259" name="Google Shape;259;p25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5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5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5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5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2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67" name="Google Shape;267;p25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25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5">
  <p:cSld name="TITLE_1_1_1_1_1_2_2_1_1"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6"/>
          <p:cNvSpPr/>
          <p:nvPr/>
        </p:nvSpPr>
        <p:spPr>
          <a:xfrm rot="-7630455">
            <a:off x="-180327" y="-180004"/>
            <a:ext cx="4611186" cy="5206454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26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272" name="Google Shape;272;p26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273" name="Google Shape;273;p2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2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81" name="Google Shape;281;p26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6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6">
  <p:cSld name="TITLE_1_1_1_1_2_1_1_1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"/>
          <p:cNvSpPr/>
          <p:nvPr/>
        </p:nvSpPr>
        <p:spPr>
          <a:xfrm rot="-5148349">
            <a:off x="2382454" y="1002595"/>
            <a:ext cx="5318781" cy="3141359"/>
          </a:xfrm>
          <a:custGeom>
            <a:avLst/>
            <a:gdLst/>
            <a:ahLst/>
            <a:cxnLst/>
            <a:rect l="l" t="t" r="r" b="b"/>
            <a:pathLst>
              <a:path w="7072716" h="4191157" extrusionOk="0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AC00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27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286" name="Google Shape;286;p27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287" name="Google Shape;287;p27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4" name="Google Shape;294;p2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295" name="Google Shape;295;p27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296" name="Google Shape;296;p27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7">
  <p:cSld name="TITLE_1_1_1_2_1_1_1_1_1"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8"/>
          <p:cNvSpPr/>
          <p:nvPr/>
        </p:nvSpPr>
        <p:spPr>
          <a:xfrm rot="-6031568">
            <a:off x="4067497" y="161559"/>
            <a:ext cx="5192145" cy="4772671"/>
          </a:xfrm>
          <a:custGeom>
            <a:avLst/>
            <a:gdLst/>
            <a:ahLst/>
            <a:cxnLst/>
            <a:rect l="l" t="t" r="r" b="b"/>
            <a:pathLst>
              <a:path w="6898338" h="6341020" extrusionOk="0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28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300" name="Google Shape;300;p28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301" name="Google Shape;301;p2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8" name="Google Shape;308;p2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09" name="Google Shape;309;p28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310" name="Google Shape;310;p28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8">
  <p:cSld name="TITLE_1_1_1_1_1_1_1_1_1_1">
    <p:bg>
      <p:bgPr>
        <a:solidFill>
          <a:schemeClr val="lt1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9"/>
          <p:cNvSpPr/>
          <p:nvPr/>
        </p:nvSpPr>
        <p:spPr>
          <a:xfrm rot="-1033734" flipH="1">
            <a:off x="6719056" y="-69281"/>
            <a:ext cx="2880744" cy="5417385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29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314" name="Google Shape;314;p29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315" name="Google Shape;315;p29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2" name="Google Shape;322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23" name="Google Shape;323;p29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9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9">
  <p:cSld name="TITLE_1_1_1_1_1_1_2_1">
    <p:bg>
      <p:bgPr>
        <a:solidFill>
          <a:schemeClr val="lt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0"/>
          <p:cNvSpPr/>
          <p:nvPr/>
        </p:nvSpPr>
        <p:spPr>
          <a:xfrm rot="-4872443">
            <a:off x="4960854" y="-88347"/>
            <a:ext cx="4243699" cy="4721298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AC00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30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328" name="Google Shape;328;p30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329" name="Google Shape;329;p3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3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3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3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37" name="Google Shape;337;p30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30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 - Couverture 2">
  <p:cSld name="TITLE_2_1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04;p66">
            <a:extLst>
              <a:ext uri="{FF2B5EF4-FFF2-40B4-BE49-F238E27FC236}">
                <a16:creationId xmlns:a16="http://schemas.microsoft.com/office/drawing/2014/main" id="{6AB340BA-25E0-5891-3479-AAA1889234AC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>
            <a:alphaModFix/>
          </a:blip>
          <a:srcRect t="5569" r="27057" b="32626"/>
          <a:stretch/>
        </p:blipFill>
        <p:spPr>
          <a:xfrm>
            <a:off x="2751" y="-58"/>
            <a:ext cx="9141249" cy="5143558"/>
          </a:xfrm>
          <a:prstGeom prst="rect">
            <a:avLst/>
          </a:prstGeom>
        </p:spPr>
      </p:pic>
      <p:sp>
        <p:nvSpPr>
          <p:cNvPr id="14" name="Google Shape;14;p3"/>
          <p:cNvSpPr/>
          <p:nvPr/>
        </p:nvSpPr>
        <p:spPr>
          <a:xfrm>
            <a:off x="26" y="-58"/>
            <a:ext cx="7087858" cy="5144087"/>
          </a:xfrm>
          <a:custGeom>
            <a:avLst/>
            <a:gdLst/>
            <a:ahLst/>
            <a:cxnLst/>
            <a:rect l="l" t="t" r="r" b="b"/>
            <a:pathLst>
              <a:path w="1121053" h="813616" extrusionOk="0">
                <a:moveTo>
                  <a:pt x="1110504" y="425175"/>
                </a:moveTo>
                <a:cubicBezTo>
                  <a:pt x="1117098" y="387311"/>
                  <a:pt x="1120677" y="349635"/>
                  <a:pt x="1121054" y="312335"/>
                </a:cubicBezTo>
                <a:lnTo>
                  <a:pt x="1121054" y="293497"/>
                </a:lnTo>
                <a:cubicBezTo>
                  <a:pt x="1119735" y="192337"/>
                  <a:pt x="1096376" y="94944"/>
                  <a:pt x="1054932" y="6593"/>
                </a:cubicBezTo>
                <a:lnTo>
                  <a:pt x="1054932" y="6593"/>
                </a:lnTo>
                <a:cubicBezTo>
                  <a:pt x="1053990" y="4333"/>
                  <a:pt x="1052860" y="2260"/>
                  <a:pt x="1051730" y="0"/>
                </a:cubicBezTo>
                <a:lnTo>
                  <a:pt x="889910" y="0"/>
                </a:lnTo>
                <a:cubicBezTo>
                  <a:pt x="890852" y="2260"/>
                  <a:pt x="891983" y="4333"/>
                  <a:pt x="892925" y="6593"/>
                </a:cubicBezTo>
                <a:cubicBezTo>
                  <a:pt x="931731" y="93813"/>
                  <a:pt x="945671" y="193279"/>
                  <a:pt x="927963" y="294251"/>
                </a:cubicBezTo>
                <a:lnTo>
                  <a:pt x="927963" y="294251"/>
                </a:lnTo>
                <a:cubicBezTo>
                  <a:pt x="880680" y="562881"/>
                  <a:pt x="623729" y="742597"/>
                  <a:pt x="355286" y="698139"/>
                </a:cubicBezTo>
                <a:lnTo>
                  <a:pt x="348316" y="696820"/>
                </a:lnTo>
                <a:cubicBezTo>
                  <a:pt x="255067" y="679301"/>
                  <a:pt x="172557" y="636727"/>
                  <a:pt x="106435" y="577199"/>
                </a:cubicBezTo>
                <a:cubicBezTo>
                  <a:pt x="63296" y="538392"/>
                  <a:pt x="27315" y="492615"/>
                  <a:pt x="0" y="441753"/>
                </a:cubicBezTo>
                <a:lnTo>
                  <a:pt x="0" y="813616"/>
                </a:lnTo>
                <a:lnTo>
                  <a:pt x="900083" y="813616"/>
                </a:lnTo>
                <a:cubicBezTo>
                  <a:pt x="1006707" y="714151"/>
                  <a:pt x="1083001" y="580212"/>
                  <a:pt x="1110504" y="425175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70196"/>
                </a:srgbClr>
              </a:gs>
              <a:gs pos="100000">
                <a:srgbClr val="FFFFFF">
                  <a:alpha val="10196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5" name="Google Shape;1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1115" y="4478157"/>
            <a:ext cx="1139544" cy="43368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97375" y="2518750"/>
            <a:ext cx="5506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97375" y="494000"/>
            <a:ext cx="6917100" cy="18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Black"/>
              <a:buNone/>
              <a:defRPr sz="5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claire - 10">
  <p:cSld name="TITLE_1_1_1_1_1_1_1_2_1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1"/>
          <p:cNvSpPr/>
          <p:nvPr/>
        </p:nvSpPr>
        <p:spPr>
          <a:xfrm rot="-903259">
            <a:off x="4169450" y="-351621"/>
            <a:ext cx="4487605" cy="6125290"/>
          </a:xfrm>
          <a:custGeom>
            <a:avLst/>
            <a:gdLst/>
            <a:ahLst/>
            <a:cxnLst/>
            <a:rect l="l" t="t" r="r" b="b"/>
            <a:pathLst>
              <a:path w="5977366" h="8158717" extrusionOk="0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FFAC00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31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342" name="Google Shape;342;p31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343" name="Google Shape;343;p31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31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31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31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31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0" name="Google Shape;350;p3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31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1">
  <p:cSld name="TITLE_3_1_1_2"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3"/>
          <p:cNvSpPr/>
          <p:nvPr/>
        </p:nvSpPr>
        <p:spPr>
          <a:xfrm rot="1033734">
            <a:off x="407456" y="-69281"/>
            <a:ext cx="2880744" cy="5417385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6900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33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361" name="Google Shape;361;p33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362" name="Google Shape;362;p33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33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33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33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33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33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33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3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70" name="Google Shape;370;p33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33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2">
  <p:cSld name="TITLE_1_1_1_1_3_1_1">
    <p:bg>
      <p:bgPr>
        <a:solidFill>
          <a:schemeClr val="lt1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4"/>
          <p:cNvSpPr/>
          <p:nvPr/>
        </p:nvSpPr>
        <p:spPr>
          <a:xfrm rot="1680981">
            <a:off x="521320" y="339229"/>
            <a:ext cx="4790061" cy="4999216"/>
          </a:xfrm>
          <a:custGeom>
            <a:avLst/>
            <a:gdLst/>
            <a:ahLst/>
            <a:cxnLst/>
            <a:rect l="l" t="t" r="r" b="b"/>
            <a:pathLst>
              <a:path w="6382990" h="6661699" extrusionOk="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6900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34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375" name="Google Shape;375;p34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376" name="Google Shape;376;p3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3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3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3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3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3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3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3" name="Google Shape;383;p3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84" name="Google Shape;384;p34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385" name="Google Shape;385;p34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3">
  <p:cSld name="TITLE_1_1_2_1_1"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5"/>
          <p:cNvSpPr/>
          <p:nvPr/>
        </p:nvSpPr>
        <p:spPr>
          <a:xfrm rot="2189352">
            <a:off x="1698576" y="205661"/>
            <a:ext cx="4198855" cy="5156668"/>
          </a:xfrm>
          <a:custGeom>
            <a:avLst/>
            <a:gdLst/>
            <a:ahLst/>
            <a:cxnLst/>
            <a:rect l="l" t="t" r="r" b="b"/>
            <a:pathLst>
              <a:path w="5579751" h="6852564" extrusionOk="0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6900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35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389" name="Google Shape;389;p35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390" name="Google Shape;390;p35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35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35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35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35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35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35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7" name="Google Shape;397;p3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98" name="Google Shape;398;p35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35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4">
  <p:cSld name="TITLE_1_1_1_1_1_3_1_1_1">
    <p:bg>
      <p:bgPr>
        <a:solidFill>
          <a:schemeClr val="lt1"/>
        </a:solidFill>
        <a:effectLst/>
      </p:bgPr>
    </p:bg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6"/>
          <p:cNvSpPr/>
          <p:nvPr/>
        </p:nvSpPr>
        <p:spPr>
          <a:xfrm rot="-7630455">
            <a:off x="-1009353" y="-167879"/>
            <a:ext cx="4611186" cy="5206454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6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403" name="Google Shape;403;p36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404" name="Google Shape;404;p3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3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3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3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3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3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3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1" name="Google Shape;411;p3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12" name="Google Shape;412;p36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413" name="Google Shape;413;p36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6">
  <p:cSld name="TITLE_1_1_1_1_2_1_1_1_1">
    <p:bg>
      <p:bgPr>
        <a:solidFill>
          <a:schemeClr val="lt1"/>
        </a:solid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8"/>
          <p:cNvSpPr/>
          <p:nvPr/>
        </p:nvSpPr>
        <p:spPr>
          <a:xfrm rot="-5148349">
            <a:off x="2382454" y="1002595"/>
            <a:ext cx="5318781" cy="3141359"/>
          </a:xfrm>
          <a:custGeom>
            <a:avLst/>
            <a:gdLst/>
            <a:ahLst/>
            <a:cxnLst/>
            <a:rect l="l" t="t" r="r" b="b"/>
            <a:pathLst>
              <a:path w="7072716" h="4191157" extrusionOk="0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38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431" name="Google Shape;431;p38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432" name="Google Shape;432;p3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3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3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3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3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3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3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9" name="Google Shape;439;p3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40" name="Google Shape;440;p38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441" name="Google Shape;441;p38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7">
  <p:cSld name="TITLE_1_1_1_2_1_1_1_1_1_1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9"/>
          <p:cNvSpPr/>
          <p:nvPr/>
        </p:nvSpPr>
        <p:spPr>
          <a:xfrm rot="-6031568">
            <a:off x="4067497" y="161559"/>
            <a:ext cx="5192145" cy="4772671"/>
          </a:xfrm>
          <a:custGeom>
            <a:avLst/>
            <a:gdLst/>
            <a:ahLst/>
            <a:cxnLst/>
            <a:rect l="l" t="t" r="r" b="b"/>
            <a:pathLst>
              <a:path w="6898338" h="6341020" extrusionOk="0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39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445" name="Google Shape;445;p39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446" name="Google Shape;446;p39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39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39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39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39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3" name="Google Shape;453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54" name="Google Shape;454;p39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39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8">
  <p:cSld name="TITLE_1_1_1_1_1_1_1_1_1_1_1"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0"/>
          <p:cNvSpPr/>
          <p:nvPr/>
        </p:nvSpPr>
        <p:spPr>
          <a:xfrm rot="-1033734" flipH="1">
            <a:off x="6719056" y="-69281"/>
            <a:ext cx="2880744" cy="5417385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0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459" name="Google Shape;459;p40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460" name="Google Shape;460;p4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7" name="Google Shape;467;p4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68" name="Google Shape;468;p40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469" name="Google Shape;469;p40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9">
  <p:cSld name="TITLE_1_1_1_1_1_1_2_1_1"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1"/>
          <p:cNvSpPr/>
          <p:nvPr/>
        </p:nvSpPr>
        <p:spPr>
          <a:xfrm rot="-4872443">
            <a:off x="4960854" y="-88347"/>
            <a:ext cx="4243699" cy="4721298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FF6900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41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473" name="Google Shape;473;p41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474" name="Google Shape;474;p41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475;p41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41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477;p41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478;p41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1" name="Google Shape;481;p4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82" name="Google Shape;482;p41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41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range - 10">
  <p:cSld name="TITLE_1_1_1_1_1_1_1_2_1_1">
    <p:bg>
      <p:bgPr>
        <a:solidFill>
          <a:schemeClr val="lt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2"/>
          <p:cNvSpPr/>
          <p:nvPr/>
        </p:nvSpPr>
        <p:spPr>
          <a:xfrm rot="-903259">
            <a:off x="4169450" y="-351621"/>
            <a:ext cx="4487605" cy="6125290"/>
          </a:xfrm>
          <a:custGeom>
            <a:avLst/>
            <a:gdLst/>
            <a:ahLst/>
            <a:cxnLst/>
            <a:rect l="l" t="t" r="r" b="b"/>
            <a:pathLst>
              <a:path w="5977366" h="8158717" extrusionOk="0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FF6900"/>
              </a:gs>
              <a:gs pos="100000">
                <a:srgbClr val="FF6900">
                  <a:alpha val="0"/>
                </a:srgbClr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42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487" name="Google Shape;487;p42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488" name="Google Shape;488;p4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4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4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4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4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4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4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5" name="Google Shape;495;p4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96" name="Google Shape;496;p42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497" name="Google Shape;497;p42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3 - Couverture 3">
  <p:cSld name="TITLE_2_1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4"/>
          <p:cNvPicPr preferRelativeResize="0"/>
          <p:nvPr/>
        </p:nvPicPr>
        <p:blipFill rotWithShape="1">
          <a:blip r:embed="rId2">
            <a:alphaModFix/>
          </a:blip>
          <a:srcRect t="7741" b="7741"/>
          <a:stretch/>
        </p:blipFill>
        <p:spPr>
          <a:xfrm>
            <a:off x="-1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/>
        </p:nvSpPr>
        <p:spPr>
          <a:xfrm>
            <a:off x="1926472" y="53"/>
            <a:ext cx="7217099" cy="5143222"/>
          </a:xfrm>
          <a:custGeom>
            <a:avLst/>
            <a:gdLst/>
            <a:ahLst/>
            <a:cxnLst/>
            <a:rect l="l" t="t" r="r" b="b"/>
            <a:pathLst>
              <a:path w="1141946" h="813801" extrusionOk="0">
                <a:moveTo>
                  <a:pt x="226981" y="517856"/>
                </a:moveTo>
                <a:cubicBezTo>
                  <a:pt x="274642" y="247529"/>
                  <a:pt x="532535" y="66872"/>
                  <a:pt x="803050" y="114533"/>
                </a:cubicBezTo>
                <a:cubicBezTo>
                  <a:pt x="949987" y="140341"/>
                  <a:pt x="1070362" y="228315"/>
                  <a:pt x="1141946" y="346618"/>
                </a:cubicBezTo>
                <a:lnTo>
                  <a:pt x="1141946" y="157484"/>
                </a:lnTo>
                <a:cubicBezTo>
                  <a:pt x="1052277" y="84203"/>
                  <a:pt x="943393" y="32399"/>
                  <a:pt x="821322" y="10735"/>
                </a:cubicBezTo>
                <a:cubicBezTo>
                  <a:pt x="440793" y="-56329"/>
                  <a:pt x="77784" y="197797"/>
                  <a:pt x="10720" y="578326"/>
                </a:cubicBezTo>
                <a:cubicBezTo>
                  <a:pt x="-3408" y="658388"/>
                  <a:pt x="-3220" y="737884"/>
                  <a:pt x="9213" y="813802"/>
                </a:cubicBezTo>
                <a:lnTo>
                  <a:pt x="266165" y="813802"/>
                </a:lnTo>
                <a:cubicBezTo>
                  <a:pt x="224344" y="724698"/>
                  <a:pt x="208520" y="622219"/>
                  <a:pt x="226981" y="517856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70196"/>
                </a:srgbClr>
              </a:gs>
              <a:gs pos="100000">
                <a:srgbClr val="FFFFFF">
                  <a:alpha val="10196"/>
                </a:srgbClr>
              </a:gs>
            </a:gsLst>
            <a:lin ang="54007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1" name="Google Shape;2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1115" y="4478157"/>
            <a:ext cx="1139544" cy="43368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subTitle" idx="1"/>
          </p:nvPr>
        </p:nvSpPr>
        <p:spPr>
          <a:xfrm>
            <a:off x="497375" y="3128350"/>
            <a:ext cx="5506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497375" y="1179800"/>
            <a:ext cx="6917100" cy="19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Black"/>
              <a:buNone/>
              <a:defRPr sz="500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1">
  <p:cSld name="TITLE_3_1_1_2_1_1">
    <p:bg>
      <p:bgPr>
        <a:solidFill>
          <a:schemeClr val="lt1"/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4"/>
          <p:cNvSpPr/>
          <p:nvPr/>
        </p:nvSpPr>
        <p:spPr>
          <a:xfrm rot="1033734">
            <a:off x="407456" y="-69281"/>
            <a:ext cx="2880744" cy="5417385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438D42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44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506" name="Google Shape;506;p44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507" name="Google Shape;507;p4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4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4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4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4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4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4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4" name="Google Shape;514;p4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15" name="Google Shape;515;p44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44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2">
  <p:cSld name="TITLE_1_1_1_1_3_1_1_1_1">
    <p:bg>
      <p:bgPr>
        <a:solidFill>
          <a:schemeClr val="lt1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5"/>
          <p:cNvSpPr/>
          <p:nvPr/>
        </p:nvSpPr>
        <p:spPr>
          <a:xfrm rot="1680981">
            <a:off x="521320" y="339229"/>
            <a:ext cx="4790061" cy="4999216"/>
          </a:xfrm>
          <a:custGeom>
            <a:avLst/>
            <a:gdLst/>
            <a:ahLst/>
            <a:cxnLst/>
            <a:rect l="l" t="t" r="r" b="b"/>
            <a:pathLst>
              <a:path w="6382990" h="6661699" extrusionOk="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438D42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45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520" name="Google Shape;520;p45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521" name="Google Shape;521;p45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45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45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45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45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45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45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8" name="Google Shape;528;p4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29" name="Google Shape;529;p45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530" name="Google Shape;530;p45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3">
  <p:cSld name="TITLE_1_1_2_1_1_1_1">
    <p:bg>
      <p:bgPr>
        <a:solidFill>
          <a:schemeClr val="lt1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6"/>
          <p:cNvSpPr/>
          <p:nvPr/>
        </p:nvSpPr>
        <p:spPr>
          <a:xfrm rot="2189352">
            <a:off x="1698576" y="205661"/>
            <a:ext cx="4198855" cy="5156668"/>
          </a:xfrm>
          <a:custGeom>
            <a:avLst/>
            <a:gdLst/>
            <a:ahLst/>
            <a:cxnLst/>
            <a:rect l="l" t="t" r="r" b="b"/>
            <a:pathLst>
              <a:path w="5579751" h="6852564" extrusionOk="0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438D42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46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534" name="Google Shape;534;p46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535" name="Google Shape;535;p4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4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4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2" name="Google Shape;542;p4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43" name="Google Shape;543;p46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46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4">
  <p:cSld name="TITLE_1_1_1_1_1_3_1_1_1_1_1"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7"/>
          <p:cNvSpPr/>
          <p:nvPr/>
        </p:nvSpPr>
        <p:spPr>
          <a:xfrm rot="-7630455">
            <a:off x="-1009353" y="-167879"/>
            <a:ext cx="4611186" cy="5206454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47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548" name="Google Shape;548;p47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549" name="Google Shape;549;p47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47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47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47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47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47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47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6" name="Google Shape;556;p4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57" name="Google Shape;557;p47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47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5">
  <p:cSld name="TITLE_1_1_1_1_1_2_2_1_1_2_1_1">
    <p:bg>
      <p:bgPr>
        <a:solidFill>
          <a:schemeClr val="lt1"/>
        </a:solidFill>
        <a:effectLst/>
      </p:bgPr>
    </p:bg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8"/>
          <p:cNvSpPr/>
          <p:nvPr/>
        </p:nvSpPr>
        <p:spPr>
          <a:xfrm rot="-7630455">
            <a:off x="-180327" y="-180004"/>
            <a:ext cx="4611186" cy="5206454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48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562" name="Google Shape;562;p48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563" name="Google Shape;563;p4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4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4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4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4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4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4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0" name="Google Shape;570;p4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71" name="Google Shape;571;p48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48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7">
  <p:cSld name="TITLE_1_1_1_2_1_1_1_1_1_1_1_1">
    <p:bg>
      <p:bgPr>
        <a:solidFill>
          <a:schemeClr val="lt1"/>
        </a:solidFill>
        <a:effectLst/>
      </p:bgPr>
    </p:bg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50"/>
          <p:cNvSpPr/>
          <p:nvPr/>
        </p:nvSpPr>
        <p:spPr>
          <a:xfrm rot="-6031568">
            <a:off x="4067497" y="161559"/>
            <a:ext cx="5192145" cy="4772671"/>
          </a:xfrm>
          <a:custGeom>
            <a:avLst/>
            <a:gdLst/>
            <a:ahLst/>
            <a:cxnLst/>
            <a:rect l="l" t="t" r="r" b="b"/>
            <a:pathLst>
              <a:path w="6898338" h="6341020" extrusionOk="0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9" name="Google Shape;589;p50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590" name="Google Shape;590;p50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591" name="Google Shape;591;p5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5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5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5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5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5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5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8" name="Google Shape;598;p5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99" name="Google Shape;599;p50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600" name="Google Shape;600;p50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8">
  <p:cSld name="TITLE_1_1_1_1_1_1_1_1_1_1_1_1_1">
    <p:bg>
      <p:bgPr>
        <a:solidFill>
          <a:schemeClr val="lt1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1"/>
          <p:cNvSpPr/>
          <p:nvPr/>
        </p:nvSpPr>
        <p:spPr>
          <a:xfrm rot="-1033734" flipH="1">
            <a:off x="6719056" y="-69281"/>
            <a:ext cx="2880744" cy="5417385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p51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604" name="Google Shape;604;p51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605" name="Google Shape;605;p51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51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51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51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51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51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51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2" name="Google Shape;612;p5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13" name="Google Shape;613;p51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614" name="Google Shape;614;p51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9">
  <p:cSld name="TITLE_1_1_1_1_1_1_2_1_1_1_1">
    <p:bg>
      <p:bgPr>
        <a:solidFill>
          <a:schemeClr val="lt1"/>
        </a:solidFill>
        <a:effectLst/>
      </p:bgPr>
    </p:bg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52"/>
          <p:cNvSpPr/>
          <p:nvPr/>
        </p:nvSpPr>
        <p:spPr>
          <a:xfrm rot="-4872443">
            <a:off x="4960854" y="-88347"/>
            <a:ext cx="4243699" cy="4721298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438D42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7" name="Google Shape;617;p52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618" name="Google Shape;618;p52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619" name="Google Shape;619;p5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5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5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5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5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5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5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6" name="Google Shape;626;p5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27" name="Google Shape;627;p52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52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 - 10">
  <p:cSld name="TITLE_1_1_1_1_1_1_1_2_1_1_1_1">
    <p:bg>
      <p:bgPr>
        <a:solidFill>
          <a:schemeClr val="lt1"/>
        </a:solidFill>
        <a:effectLst/>
      </p:bgPr>
    </p:bg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3"/>
          <p:cNvSpPr/>
          <p:nvPr/>
        </p:nvSpPr>
        <p:spPr>
          <a:xfrm rot="-903259">
            <a:off x="4169450" y="-351621"/>
            <a:ext cx="4487605" cy="6125290"/>
          </a:xfrm>
          <a:custGeom>
            <a:avLst/>
            <a:gdLst/>
            <a:ahLst/>
            <a:cxnLst/>
            <a:rect l="l" t="t" r="r" b="b"/>
            <a:pathLst>
              <a:path w="5977366" h="8158717" extrusionOk="0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438D4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53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632" name="Google Shape;632;p53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633" name="Google Shape;633;p53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53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53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53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53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53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53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0" name="Google Shape;640;p5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41" name="Google Shape;641;p53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642" name="Google Shape;642;p53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1">
  <p:cSld name="TITLE_3_1_1_2_1_1_1">
    <p:bg>
      <p:bgPr>
        <a:solidFill>
          <a:schemeClr val="lt1"/>
        </a:solidFill>
        <a:effectLst/>
      </p:bgPr>
    </p:bg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5"/>
          <p:cNvSpPr/>
          <p:nvPr/>
        </p:nvSpPr>
        <p:spPr>
          <a:xfrm rot="1033734">
            <a:off x="407456" y="-69281"/>
            <a:ext cx="2880744" cy="5417385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55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651" name="Google Shape;651;p55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652" name="Google Shape;652;p55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55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55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55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55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55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55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9" name="Google Shape;659;p5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60" name="Google Shape;660;p55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661" name="Google Shape;661;p55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- Couverture 4">
  <p:cSld name="TITLE_AND_BODY_1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t="33214" b="2937"/>
          <a:stretch/>
        </p:blipFill>
        <p:spPr>
          <a:xfrm>
            <a:off x="4347900" y="0"/>
            <a:ext cx="4796101" cy="4407276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/>
          <p:nvPr/>
        </p:nvSpPr>
        <p:spPr>
          <a:xfrm rot="-4975339">
            <a:off x="4757646" y="-336712"/>
            <a:ext cx="4097855" cy="511362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9803"/>
                </a:srgbClr>
              </a:gs>
              <a:gs pos="35000">
                <a:srgbClr val="FFFFFF">
                  <a:alpha val="69803"/>
                </a:srgbClr>
              </a:gs>
              <a:gs pos="68000">
                <a:srgbClr val="F4F6FB">
                  <a:alpha val="29803"/>
                </a:srgbClr>
              </a:gs>
              <a:gs pos="100000">
                <a:srgbClr val="F4F6FB">
                  <a:alpha val="29803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0" y="-4125"/>
            <a:ext cx="9144000" cy="5147622"/>
          </a:xfrm>
          <a:custGeom>
            <a:avLst/>
            <a:gdLst/>
            <a:ahLst/>
            <a:cxnLst/>
            <a:rect l="l" t="t" r="r" b="b"/>
            <a:pathLst>
              <a:path w="12192000" h="6863496" extrusionOk="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rgbClr val="05C3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1115" y="4478157"/>
            <a:ext cx="1139544" cy="43368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497375" y="671125"/>
            <a:ext cx="5324700" cy="27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Black"/>
              <a:buNone/>
              <a:defRPr sz="5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497375" y="3320150"/>
            <a:ext cx="5506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CD8F9C06-8847-3E70-5465-B9512AC25E26}"/>
              </a:ext>
            </a:extLst>
          </p:cNvPr>
          <p:cNvSpPr/>
          <p:nvPr userDrawn="1"/>
        </p:nvSpPr>
        <p:spPr>
          <a:xfrm>
            <a:off x="-1870319" y="433387"/>
            <a:ext cx="1081088" cy="952500"/>
          </a:xfrm>
          <a:prstGeom prst="rect">
            <a:avLst/>
          </a:prstGeom>
          <a:solidFill>
            <a:srgbClr val="05C3D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2">
  <p:cSld name="TITLE_1_1_1_1_3_1_1_1_1_1">
    <p:bg>
      <p:bgPr>
        <a:solidFill>
          <a:schemeClr val="lt1"/>
        </a:solidFill>
        <a:effectLst/>
      </p:bgPr>
    </p:bg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56"/>
          <p:cNvSpPr/>
          <p:nvPr/>
        </p:nvSpPr>
        <p:spPr>
          <a:xfrm rot="1680981">
            <a:off x="521320" y="339229"/>
            <a:ext cx="4790061" cy="4999216"/>
          </a:xfrm>
          <a:custGeom>
            <a:avLst/>
            <a:gdLst/>
            <a:ahLst/>
            <a:cxnLst/>
            <a:rect l="l" t="t" r="r" b="b"/>
            <a:pathLst>
              <a:path w="6382990" h="6661699" extrusionOk="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" name="Google Shape;664;p56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665" name="Google Shape;665;p56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666" name="Google Shape;666;p5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5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5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5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5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5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5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3" name="Google Shape;673;p5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74" name="Google Shape;674;p56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675" name="Google Shape;675;p56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3">
  <p:cSld name="TITLE_1_1_2_1_1_1_1_1">
    <p:bg>
      <p:bgPr>
        <a:solidFill>
          <a:schemeClr val="lt1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57"/>
          <p:cNvSpPr/>
          <p:nvPr/>
        </p:nvSpPr>
        <p:spPr>
          <a:xfrm rot="2189352">
            <a:off x="1698576" y="205661"/>
            <a:ext cx="4198855" cy="5156668"/>
          </a:xfrm>
          <a:custGeom>
            <a:avLst/>
            <a:gdLst/>
            <a:ahLst/>
            <a:cxnLst/>
            <a:rect l="l" t="t" r="r" b="b"/>
            <a:pathLst>
              <a:path w="5579751" h="6852564" extrusionOk="0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p57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679" name="Google Shape;679;p57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680" name="Google Shape;680;p57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57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57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57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57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57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57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7" name="Google Shape;687;p5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88" name="Google Shape;688;p57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689" name="Google Shape;689;p57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4">
  <p:cSld name="TITLE_1_1_1_1_1_3_1_1_1_1_1_1">
    <p:bg>
      <p:bgPr>
        <a:solidFill>
          <a:schemeClr val="lt1"/>
        </a:solidFill>
        <a:effectLst/>
      </p:bgPr>
    </p:bg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58"/>
          <p:cNvSpPr/>
          <p:nvPr/>
        </p:nvSpPr>
        <p:spPr>
          <a:xfrm rot="-7630455">
            <a:off x="-1009353" y="-167879"/>
            <a:ext cx="4611186" cy="5206454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2" name="Google Shape;692;p58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693" name="Google Shape;693;p58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694" name="Google Shape;694;p5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5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5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5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5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5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5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1" name="Google Shape;701;p5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02" name="Google Shape;702;p58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703" name="Google Shape;703;p58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5">
  <p:cSld name="TITLE_1_1_1_1_1_2_2_1_1_2_1_1_1">
    <p:bg>
      <p:bgPr>
        <a:solidFill>
          <a:schemeClr val="lt1"/>
        </a:solidFill>
        <a:effectLst/>
      </p:bgPr>
    </p:bg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59"/>
          <p:cNvSpPr/>
          <p:nvPr/>
        </p:nvSpPr>
        <p:spPr>
          <a:xfrm rot="-7630455">
            <a:off x="-180327" y="-180004"/>
            <a:ext cx="4611186" cy="5206454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6" name="Google Shape;706;p59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707" name="Google Shape;707;p59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708" name="Google Shape;708;p59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59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59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59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59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59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59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5" name="Google Shape;715;p5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16" name="Google Shape;716;p59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717" name="Google Shape;717;p59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6">
  <p:cSld name="TITLE_1_1_1_1_2_1_1_1_1_1_1_1">
    <p:bg>
      <p:bgPr>
        <a:solidFill>
          <a:schemeClr val="lt1"/>
        </a:soli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60"/>
          <p:cNvSpPr/>
          <p:nvPr/>
        </p:nvSpPr>
        <p:spPr>
          <a:xfrm rot="-5148349">
            <a:off x="2382454" y="1002595"/>
            <a:ext cx="5318781" cy="3141359"/>
          </a:xfrm>
          <a:custGeom>
            <a:avLst/>
            <a:gdLst/>
            <a:ahLst/>
            <a:cxnLst/>
            <a:rect l="l" t="t" r="r" b="b"/>
            <a:pathLst>
              <a:path w="7072716" h="4191157" extrusionOk="0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60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721" name="Google Shape;721;p60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722" name="Google Shape;722;p6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6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6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6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6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6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6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29" name="Google Shape;729;p6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30" name="Google Shape;730;p60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731" name="Google Shape;731;p60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8">
  <p:cSld name="TITLE_1_1_1_1_1_1_1_1_1_1_1_1_1_1"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2"/>
          <p:cNvSpPr/>
          <p:nvPr/>
        </p:nvSpPr>
        <p:spPr>
          <a:xfrm rot="-1033734" flipH="1">
            <a:off x="6719056" y="-69281"/>
            <a:ext cx="2880744" cy="5417385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78BE21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8" name="Google Shape;748;p62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749" name="Google Shape;749;p62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750" name="Google Shape;750;p6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6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752;p6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753;p6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6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6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756;p6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7" name="Google Shape;757;p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58" name="Google Shape;758;p62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759" name="Google Shape;759;p62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9">
  <p:cSld name="TITLE_1_1_1_1_1_1_2_1_1_1_1_1">
    <p:bg>
      <p:bgPr>
        <a:solidFill>
          <a:schemeClr val="lt1"/>
        </a:solidFill>
        <a:effectLst/>
      </p:bgPr>
    </p:bg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63"/>
          <p:cNvSpPr/>
          <p:nvPr/>
        </p:nvSpPr>
        <p:spPr>
          <a:xfrm rot="-4872443">
            <a:off x="4960854" y="-88347"/>
            <a:ext cx="4243699" cy="4721298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p63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763" name="Google Shape;763;p63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764" name="Google Shape;764;p63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63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63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63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63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63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63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1" name="Google Shape;771;p6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72" name="Google Shape;772;p63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773" name="Google Shape;773;p63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Vert claire - 10">
  <p:cSld name="TITLE_1_1_1_1_1_1_1_2_1_1_1_1_1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64"/>
          <p:cNvSpPr/>
          <p:nvPr/>
        </p:nvSpPr>
        <p:spPr>
          <a:xfrm rot="-903259">
            <a:off x="4169450" y="-351621"/>
            <a:ext cx="4487605" cy="6125290"/>
          </a:xfrm>
          <a:custGeom>
            <a:avLst/>
            <a:gdLst/>
            <a:ahLst/>
            <a:cxnLst/>
            <a:rect l="l" t="t" r="r" b="b"/>
            <a:pathLst>
              <a:path w="5977366" h="8158717" extrusionOk="0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78BE21">
                  <a:alpha val="20000"/>
                </a:srgbClr>
              </a:gs>
              <a:gs pos="23000">
                <a:srgbClr val="78BE21">
                  <a:alpha val="20000"/>
                </a:srgbClr>
              </a:gs>
              <a:gs pos="70000">
                <a:srgbClr val="78BE21">
                  <a:alpha val="80000"/>
                </a:srgbClr>
              </a:gs>
              <a:gs pos="100000">
                <a:srgbClr val="78BE21">
                  <a:alpha val="80000"/>
                </a:srgbClr>
              </a:gs>
            </a:gsLst>
            <a:lin ang="4199895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6" name="Google Shape;776;p64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777" name="Google Shape;777;p64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778" name="Google Shape;778;p6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6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6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6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6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6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784;p6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5" name="Google Shape;785;p6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786" name="Google Shape;786;p64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787" name="Google Shape;787;p64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1">
  <p:cSld name="TITLE_3_1_1_2_1_1_1_1">
    <p:bg>
      <p:bgPr>
        <a:solidFill>
          <a:schemeClr val="lt1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66"/>
          <p:cNvSpPr/>
          <p:nvPr/>
        </p:nvSpPr>
        <p:spPr>
          <a:xfrm rot="1033734">
            <a:off x="407456" y="-69281"/>
            <a:ext cx="2880744" cy="5417385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66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796" name="Google Shape;796;p66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797" name="Google Shape;797;p6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798;p6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6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6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01;p6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02;p6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6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4" name="Google Shape;804;p6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05" name="Google Shape;805;p66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806" name="Google Shape;806;p66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3">
  <p:cSld name="TITLE_1_1_2_1_1_1_1_1_1">
    <p:bg>
      <p:bgPr>
        <a:solidFill>
          <a:schemeClr val="lt1"/>
        </a:solidFill>
        <a:effectLst/>
      </p:bgPr>
    </p:bg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68"/>
          <p:cNvSpPr/>
          <p:nvPr/>
        </p:nvSpPr>
        <p:spPr>
          <a:xfrm rot="2189352">
            <a:off x="1698576" y="205661"/>
            <a:ext cx="4198855" cy="5156668"/>
          </a:xfrm>
          <a:custGeom>
            <a:avLst/>
            <a:gdLst/>
            <a:ahLst/>
            <a:cxnLst/>
            <a:rect l="l" t="t" r="r" b="b"/>
            <a:pathLst>
              <a:path w="5579751" h="6852564" extrusionOk="0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68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824" name="Google Shape;824;p68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825" name="Google Shape;825;p6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6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6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6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6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6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6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2" name="Google Shape;832;p6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33" name="Google Shape;833;p68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834" name="Google Shape;834;p68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4 - Couverture 4" preserve="1">
  <p:cSld name="1_04 - Couverture 4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497375" y="671125"/>
            <a:ext cx="5324700" cy="27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Black"/>
              <a:buNone/>
              <a:defRPr sz="5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497375" y="3320150"/>
            <a:ext cx="5506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1780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4">
  <p:cSld name="TITLE_1_1_1_1_1_3_1_1_1_1_1_1_1">
    <p:bg>
      <p:bgPr>
        <a:solidFill>
          <a:schemeClr val="lt1"/>
        </a:solid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69"/>
          <p:cNvSpPr/>
          <p:nvPr/>
        </p:nvSpPr>
        <p:spPr>
          <a:xfrm rot="-7630455">
            <a:off x="-1009353" y="-167879"/>
            <a:ext cx="4611186" cy="5206454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69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838" name="Google Shape;838;p69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839" name="Google Shape;839;p69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40;p69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41;p69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69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69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69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69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46" name="Google Shape;846;p6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47" name="Google Shape;847;p69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848" name="Google Shape;848;p69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</a:t>
            </a:r>
            <a:r>
              <a:rPr lang="fr" sz="800">
                <a:solidFill>
                  <a:schemeClr val="lt1"/>
                </a:solidFill>
              </a:rPr>
              <a:t>rem ipsum dolor</a:t>
            </a:r>
            <a:endParaRPr sz="800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5">
  <p:cSld name="TITLE_1_1_1_1_1_2_2_1_1_2_1_1_1_1">
    <p:bg>
      <p:bgPr>
        <a:solidFill>
          <a:schemeClr val="lt1"/>
        </a:solidFill>
        <a:effectLst/>
      </p:bgPr>
    </p:bg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70"/>
          <p:cNvSpPr/>
          <p:nvPr/>
        </p:nvSpPr>
        <p:spPr>
          <a:xfrm rot="-7630455">
            <a:off x="-180327" y="-180004"/>
            <a:ext cx="4611186" cy="5206454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1" name="Google Shape;851;p70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852" name="Google Shape;852;p70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853" name="Google Shape;853;p7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7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7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7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7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7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7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0" name="Google Shape;860;p7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61" name="Google Shape;861;p70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862" name="Google Shape;862;p70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6">
  <p:cSld name="TITLE_1_1_1_1_2_1_1_1_1_1_1_1_1">
    <p:bg>
      <p:bgPr>
        <a:solidFill>
          <a:schemeClr val="lt1"/>
        </a:solidFill>
        <a:effectLst/>
      </p:bgPr>
    </p:bg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71"/>
          <p:cNvSpPr/>
          <p:nvPr/>
        </p:nvSpPr>
        <p:spPr>
          <a:xfrm rot="-5148349">
            <a:off x="2382454" y="1002595"/>
            <a:ext cx="5318781" cy="3141359"/>
          </a:xfrm>
          <a:custGeom>
            <a:avLst/>
            <a:gdLst/>
            <a:ahLst/>
            <a:cxnLst/>
            <a:rect l="l" t="t" r="r" b="b"/>
            <a:pathLst>
              <a:path w="7072716" h="4191157" extrusionOk="0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71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866" name="Google Shape;866;p71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867" name="Google Shape;867;p71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71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71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71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71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71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71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4" name="Google Shape;874;p7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75" name="Google Shape;875;p71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876" name="Google Shape;876;p71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7">
  <p:cSld name="TITLE_1_1_1_2_1_1_1_1_1_1_1_1_1_1">
    <p:bg>
      <p:bgPr>
        <a:solidFill>
          <a:schemeClr val="lt1"/>
        </a:solidFill>
        <a:effectLst/>
      </p:bgPr>
    </p:bg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72"/>
          <p:cNvSpPr/>
          <p:nvPr/>
        </p:nvSpPr>
        <p:spPr>
          <a:xfrm rot="-6031568">
            <a:off x="4067497" y="161559"/>
            <a:ext cx="5192145" cy="4772671"/>
          </a:xfrm>
          <a:custGeom>
            <a:avLst/>
            <a:gdLst/>
            <a:ahLst/>
            <a:cxnLst/>
            <a:rect l="l" t="t" r="r" b="b"/>
            <a:pathLst>
              <a:path w="6898338" h="6341020" extrusionOk="0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9" name="Google Shape;879;p72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880" name="Google Shape;880;p72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881" name="Google Shape;881;p7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7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7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7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7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7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7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8" name="Google Shape;888;p7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889" name="Google Shape;889;p72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890" name="Google Shape;890;p72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8">
  <p:cSld name="TITLE_1_1_1_1_1_1_1_1_1_1_1_1_1_1_1">
    <p:bg>
      <p:bgPr>
        <a:solidFill>
          <a:schemeClr val="lt1"/>
        </a:solidFill>
        <a:effectLst/>
      </p:bgPr>
    </p:bg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73"/>
          <p:cNvSpPr/>
          <p:nvPr/>
        </p:nvSpPr>
        <p:spPr>
          <a:xfrm rot="-1033734" flipH="1">
            <a:off x="6719056" y="-69281"/>
            <a:ext cx="2880744" cy="5417385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002D62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3" name="Google Shape;893;p73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894" name="Google Shape;894;p73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895" name="Google Shape;895;p73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73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73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73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73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73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73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2" name="Google Shape;902;p7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03" name="Google Shape;903;p73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904" name="Google Shape;904;p73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9">
  <p:cSld name="TITLE_1_1_1_1_1_1_2_1_1_1_1_1_1">
    <p:bg>
      <p:bgPr>
        <a:solidFill>
          <a:schemeClr val="lt1"/>
        </a:solidFill>
        <a:effectLst/>
      </p:bgPr>
    </p:bg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74"/>
          <p:cNvSpPr/>
          <p:nvPr/>
        </p:nvSpPr>
        <p:spPr>
          <a:xfrm rot="-4872443">
            <a:off x="4960854" y="-88347"/>
            <a:ext cx="4243699" cy="4721298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74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908" name="Google Shape;908;p74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909" name="Google Shape;909;p7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0" name="Google Shape;910;p7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1" name="Google Shape;911;p7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2" name="Google Shape;912;p7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3" name="Google Shape;913;p7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4" name="Google Shape;914;p7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5" name="Google Shape;915;p7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6" name="Google Shape;916;p7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17" name="Google Shape;917;p74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918" name="Google Shape;918;p74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Bleu marine - 10">
  <p:cSld name="TITLE_1_1_1_1_1_1_1_2_1_1_1_1_1_1">
    <p:bg>
      <p:bgPr>
        <a:solidFill>
          <a:schemeClr val="lt1"/>
        </a:solidFill>
        <a:effectLst/>
      </p:bgPr>
    </p:bg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75"/>
          <p:cNvSpPr/>
          <p:nvPr/>
        </p:nvSpPr>
        <p:spPr>
          <a:xfrm rot="-903259">
            <a:off x="4169450" y="-351621"/>
            <a:ext cx="4487605" cy="6125290"/>
          </a:xfrm>
          <a:custGeom>
            <a:avLst/>
            <a:gdLst/>
            <a:ahLst/>
            <a:cxnLst/>
            <a:rect l="l" t="t" r="r" b="b"/>
            <a:pathLst>
              <a:path w="5977366" h="8158717" extrusionOk="0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02D62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75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chemeClr val="lt1"/>
                </a:solidFill>
              </a:rPr>
              <a:t>‹#›</a:t>
            </a:fld>
            <a:endParaRPr sz="800" b="1">
              <a:solidFill>
                <a:schemeClr val="lt1"/>
              </a:solidFill>
            </a:endParaRPr>
          </a:p>
        </p:txBody>
      </p:sp>
      <p:grpSp>
        <p:nvGrpSpPr>
          <p:cNvPr id="922" name="Google Shape;922;p75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923" name="Google Shape;923;p75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75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75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75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75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75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75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0" name="Google Shape;930;p7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31" name="Google Shape;931;p75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932" name="Google Shape;932;p75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1">
  <p:cSld name="TITLE_3_1_1_2_1_1_1_1_1">
    <p:bg>
      <p:bgPr>
        <a:solidFill>
          <a:schemeClr val="lt1"/>
        </a:solid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77"/>
          <p:cNvSpPr/>
          <p:nvPr/>
        </p:nvSpPr>
        <p:spPr>
          <a:xfrm rot="1033734">
            <a:off x="407456" y="-69281"/>
            <a:ext cx="2880744" cy="5417385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772583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77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941" name="Google Shape;941;p77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942" name="Google Shape;942;p77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77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77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77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77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77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77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9" name="Google Shape;949;p77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50" name="Google Shape;950;p77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951" name="Google Shape;951;p77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2">
  <p:cSld name="TITLE_1_1_1_1_3_1_1_1_1_1_1_1">
    <p:bg>
      <p:bgPr>
        <a:solidFill>
          <a:schemeClr val="lt1"/>
        </a:solidFill>
        <a:effectLst/>
      </p:bgPr>
    </p:bg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78"/>
          <p:cNvSpPr/>
          <p:nvPr/>
        </p:nvSpPr>
        <p:spPr>
          <a:xfrm rot="1680981">
            <a:off x="521320" y="339229"/>
            <a:ext cx="4790061" cy="4999216"/>
          </a:xfrm>
          <a:custGeom>
            <a:avLst/>
            <a:gdLst/>
            <a:ahLst/>
            <a:cxnLst/>
            <a:rect l="l" t="t" r="r" b="b"/>
            <a:pathLst>
              <a:path w="6382990" h="6661699" extrusionOk="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772583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78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955" name="Google Shape;955;p78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956" name="Google Shape;956;p78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78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78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78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78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78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78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3" name="Google Shape;963;p7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64" name="Google Shape;964;p78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78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3">
  <p:cSld name="TITLE_1_1_2_1_1_1_1_1_1_1">
    <p:bg>
      <p:bgPr>
        <a:solidFill>
          <a:schemeClr val="lt1"/>
        </a:solidFill>
        <a:effectLst/>
      </p:bgPr>
    </p:bg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p79"/>
          <p:cNvSpPr/>
          <p:nvPr/>
        </p:nvSpPr>
        <p:spPr>
          <a:xfrm rot="2189352">
            <a:off x="1698576" y="205661"/>
            <a:ext cx="4198855" cy="5156668"/>
          </a:xfrm>
          <a:custGeom>
            <a:avLst/>
            <a:gdLst/>
            <a:ahLst/>
            <a:cxnLst/>
            <a:rect l="l" t="t" r="r" b="b"/>
            <a:pathLst>
              <a:path w="5579751" h="6852564" extrusionOk="0">
                <a:moveTo>
                  <a:pt x="2498" y="865038"/>
                </a:moveTo>
                <a:lnTo>
                  <a:pt x="1175738" y="0"/>
                </a:lnTo>
                <a:lnTo>
                  <a:pt x="1169291" y="56235"/>
                </a:lnTo>
                <a:cubicBezTo>
                  <a:pt x="1009242" y="1835772"/>
                  <a:pt x="1853072" y="3633852"/>
                  <a:pt x="3489036" y="4611605"/>
                </a:cubicBezTo>
                <a:cubicBezTo>
                  <a:pt x="4125023" y="4991715"/>
                  <a:pt x="4814215" y="5206349"/>
                  <a:pt x="5506916" y="5268668"/>
                </a:cubicBezTo>
                <a:lnTo>
                  <a:pt x="5579751" y="5273445"/>
                </a:lnTo>
                <a:lnTo>
                  <a:pt x="3438013" y="6852564"/>
                </a:lnTo>
                <a:lnTo>
                  <a:pt x="3291136" y="6769746"/>
                </a:lnTo>
                <a:cubicBezTo>
                  <a:pt x="1189160" y="5513471"/>
                  <a:pt x="16682" y="3295059"/>
                  <a:pt x="0" y="1013116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772583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79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969" name="Google Shape;969;p79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970" name="Google Shape;970;p79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79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79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79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79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79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79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7" name="Google Shape;977;p7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78" name="Google Shape;978;p79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979" name="Google Shape;979;p79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- Chapitre Ressourceur 1 1">
  <p:cSld name="TITLE_AND_BODY_1_1_2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"/>
          <p:cNvPicPr preferRelativeResize="0"/>
          <p:nvPr/>
        </p:nvPicPr>
        <p:blipFill rotWithShape="1">
          <a:blip r:embed="rId2">
            <a:alphaModFix/>
          </a:blip>
          <a:srcRect l="-14690" r="14689"/>
          <a:stretch/>
        </p:blipFill>
        <p:spPr>
          <a:xfrm>
            <a:off x="2425116" y="-4125"/>
            <a:ext cx="6718884" cy="447814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/>
          <p:nvPr/>
        </p:nvSpPr>
        <p:spPr>
          <a:xfrm rot="-4975339">
            <a:off x="4757646" y="-336712"/>
            <a:ext cx="4097855" cy="511362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9803"/>
                </a:srgbClr>
              </a:gs>
              <a:gs pos="35000">
                <a:srgbClr val="FFFFFF">
                  <a:alpha val="69803"/>
                </a:srgbClr>
              </a:gs>
              <a:gs pos="68000">
                <a:srgbClr val="F4F6FB">
                  <a:alpha val="29803"/>
                </a:srgbClr>
              </a:gs>
              <a:gs pos="100000">
                <a:srgbClr val="F4F6FB">
                  <a:alpha val="29803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"/>
          <p:cNvSpPr/>
          <p:nvPr/>
        </p:nvSpPr>
        <p:spPr>
          <a:xfrm>
            <a:off x="0" y="-4125"/>
            <a:ext cx="9144000" cy="5147622"/>
          </a:xfrm>
          <a:custGeom>
            <a:avLst/>
            <a:gdLst/>
            <a:ahLst/>
            <a:cxnLst/>
            <a:rect l="l" t="t" r="r" b="b"/>
            <a:pathLst>
              <a:path w="12192000" h="6863496" extrusionOk="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rgbClr val="05C3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" name="Google Shape;4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1115" y="4478157"/>
            <a:ext cx="1139544" cy="43368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497375" y="798950"/>
            <a:ext cx="5131800" cy="26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Black"/>
              <a:buNone/>
              <a:defRPr sz="5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1"/>
          </p:nvPr>
        </p:nvSpPr>
        <p:spPr>
          <a:xfrm>
            <a:off x="497375" y="3320150"/>
            <a:ext cx="5506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6" name="Google Shape;46;p7"/>
          <p:cNvPicPr preferRelativeResize="0"/>
          <p:nvPr/>
        </p:nvPicPr>
        <p:blipFill rotWithShape="1">
          <a:blip r:embed="rId4">
            <a:alphaModFix/>
          </a:blip>
          <a:srcRect b="21172"/>
          <a:stretch/>
        </p:blipFill>
        <p:spPr>
          <a:xfrm>
            <a:off x="5103327" y="658875"/>
            <a:ext cx="3807324" cy="448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4">
  <p:cSld name="TITLE_1_1_1_1_1_3_1_1_1_1_1_1_1_1">
    <p:bg>
      <p:bgPr>
        <a:solidFill>
          <a:schemeClr val="lt1"/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80"/>
          <p:cNvSpPr/>
          <p:nvPr/>
        </p:nvSpPr>
        <p:spPr>
          <a:xfrm rot="-7630455">
            <a:off x="-1009353" y="-167879"/>
            <a:ext cx="4611186" cy="5206454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2" name="Google Shape;982;p80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983" name="Google Shape;983;p80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984" name="Google Shape;984;p80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80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80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987;p80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988;p80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989;p80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990;p80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91" name="Google Shape;991;p80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92" name="Google Shape;992;p80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993" name="Google Shape;993;p80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5">
  <p:cSld name="TITLE_1_1_1_1_1_2_2_1_1_2_1_1_1_1_1">
    <p:bg>
      <p:bgPr>
        <a:solidFill>
          <a:schemeClr val="lt1"/>
        </a:solidFill>
        <a:effectLst/>
      </p:bgPr>
    </p:bg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p81"/>
          <p:cNvSpPr/>
          <p:nvPr/>
        </p:nvSpPr>
        <p:spPr>
          <a:xfrm rot="-7630455">
            <a:off x="-180327" y="-180004"/>
            <a:ext cx="4611186" cy="5206454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6" name="Google Shape;996;p81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997" name="Google Shape;997;p81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998" name="Google Shape;998;p81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999;p81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1000;p81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1001;p81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1002;p81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1003;p81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1004;p81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05" name="Google Shape;1005;p8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006" name="Google Shape;1006;p81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1007" name="Google Shape;1007;p81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6">
  <p:cSld name="TITLE_1_1_1_1_2_1_1_1_1_1_1_1_1_1">
    <p:bg>
      <p:bgPr>
        <a:solidFill>
          <a:schemeClr val="lt1"/>
        </a:solidFill>
        <a:effectLst/>
      </p:bgPr>
    </p:bg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82"/>
          <p:cNvSpPr/>
          <p:nvPr/>
        </p:nvSpPr>
        <p:spPr>
          <a:xfrm rot="-5148349">
            <a:off x="2382454" y="1002595"/>
            <a:ext cx="5318781" cy="3141359"/>
          </a:xfrm>
          <a:custGeom>
            <a:avLst/>
            <a:gdLst/>
            <a:ahLst/>
            <a:cxnLst/>
            <a:rect l="l" t="t" r="r" b="b"/>
            <a:pathLst>
              <a:path w="7072716" h="4191157" extrusionOk="0">
                <a:moveTo>
                  <a:pt x="6831290" y="0"/>
                </a:moveTo>
                <a:lnTo>
                  <a:pt x="7072716" y="3358574"/>
                </a:lnTo>
                <a:lnTo>
                  <a:pt x="6921436" y="3443247"/>
                </a:lnTo>
                <a:cubicBezTo>
                  <a:pt x="5001034" y="4457942"/>
                  <a:pt x="2612859" y="4475149"/>
                  <a:pt x="612222" y="3279442"/>
                </a:cubicBezTo>
                <a:cubicBezTo>
                  <a:pt x="516953" y="3222504"/>
                  <a:pt x="423691" y="3163489"/>
                  <a:pt x="332458" y="3102489"/>
                </a:cubicBezTo>
                <a:lnTo>
                  <a:pt x="170390" y="2988105"/>
                </a:lnTo>
                <a:lnTo>
                  <a:pt x="0" y="617754"/>
                </a:lnTo>
                <a:lnTo>
                  <a:pt x="57656" y="673164"/>
                </a:lnTo>
                <a:cubicBezTo>
                  <a:pt x="281787" y="878040"/>
                  <a:pt x="529783" y="1063501"/>
                  <a:pt x="800581" y="1225347"/>
                </a:cubicBezTo>
                <a:cubicBezTo>
                  <a:pt x="2818333" y="2431296"/>
                  <a:pt x="5398745" y="1887255"/>
                  <a:pt x="6790014" y="57216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p82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1011" name="Google Shape;1011;p82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1012" name="Google Shape;1012;p8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1013;p8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1014;p8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8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1016;p8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8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8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9" name="Google Shape;1019;p8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020" name="Google Shape;1020;p82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1021" name="Google Shape;1021;p82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7">
  <p:cSld name="TITLE_1_1_1_2_1_1_1_1_1_1_1_1_1_1_1">
    <p:bg>
      <p:bgPr>
        <a:solidFill>
          <a:schemeClr val="lt1"/>
        </a:solidFill>
        <a:effectLst/>
      </p:bgPr>
    </p:bg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83"/>
          <p:cNvSpPr/>
          <p:nvPr/>
        </p:nvSpPr>
        <p:spPr>
          <a:xfrm rot="-6031568">
            <a:off x="4067497" y="161559"/>
            <a:ext cx="5192145" cy="4772671"/>
          </a:xfrm>
          <a:custGeom>
            <a:avLst/>
            <a:gdLst/>
            <a:ahLst/>
            <a:cxnLst/>
            <a:rect l="l" t="t" r="r" b="b"/>
            <a:pathLst>
              <a:path w="6898338" h="6341020" extrusionOk="0">
                <a:moveTo>
                  <a:pt x="6898338" y="3218622"/>
                </a:moveTo>
                <a:lnTo>
                  <a:pt x="6308166" y="6341020"/>
                </a:lnTo>
                <a:lnTo>
                  <a:pt x="6145155" y="6330350"/>
                </a:lnTo>
                <a:cubicBezTo>
                  <a:pt x="4917393" y="6219953"/>
                  <a:pt x="3694703" y="5838549"/>
                  <a:pt x="2565738" y="5163807"/>
                </a:cubicBezTo>
                <a:cubicBezTo>
                  <a:pt x="1562213" y="4564036"/>
                  <a:pt x="727740" y="3789277"/>
                  <a:pt x="77997" y="2901791"/>
                </a:cubicBezTo>
                <a:lnTo>
                  <a:pt x="0" y="2789600"/>
                </a:lnTo>
                <a:lnTo>
                  <a:pt x="527269" y="0"/>
                </a:lnTo>
                <a:lnTo>
                  <a:pt x="582348" y="110612"/>
                </a:lnTo>
                <a:cubicBezTo>
                  <a:pt x="1079727" y="1051944"/>
                  <a:pt x="1833205" y="1873130"/>
                  <a:pt x="2813753" y="2459166"/>
                </a:cubicBezTo>
                <a:cubicBezTo>
                  <a:pt x="4053587" y="3200178"/>
                  <a:pt x="5454763" y="3439380"/>
                  <a:pt x="6782863" y="3238864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83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1025" name="Google Shape;1025;p83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1026" name="Google Shape;1026;p83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83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83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83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83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1031;p83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1032;p83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3" name="Google Shape;1033;p83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034" name="Google Shape;1034;p83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1035" name="Google Shape;1035;p83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8">
  <p:cSld name="TITLE_1_1_1_1_1_1_1_1_1_1_1_1_1_1_1_1">
    <p:bg>
      <p:bgPr>
        <a:solidFill>
          <a:schemeClr val="lt1"/>
        </a:solidFill>
        <a:effectLst/>
      </p:bgPr>
    </p:bg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84"/>
          <p:cNvSpPr/>
          <p:nvPr/>
        </p:nvSpPr>
        <p:spPr>
          <a:xfrm rot="-1033734" flipH="1">
            <a:off x="6719056" y="-69281"/>
            <a:ext cx="2880744" cy="5417385"/>
          </a:xfrm>
          <a:custGeom>
            <a:avLst/>
            <a:gdLst/>
            <a:ahLst/>
            <a:cxnLst/>
            <a:rect l="l" t="t" r="r" b="b"/>
            <a:pathLst>
              <a:path w="3834819" h="7211571" extrusionOk="0">
                <a:moveTo>
                  <a:pt x="220459" y="454090"/>
                </a:moveTo>
                <a:lnTo>
                  <a:pt x="1675267" y="0"/>
                </a:lnTo>
                <a:lnTo>
                  <a:pt x="1640312" y="108417"/>
                </a:lnTo>
                <a:cubicBezTo>
                  <a:pt x="956879" y="2424901"/>
                  <a:pt x="1772778" y="4978283"/>
                  <a:pt x="3756426" y="6454918"/>
                </a:cubicBezTo>
                <a:lnTo>
                  <a:pt x="3834819" y="6510246"/>
                </a:lnTo>
                <a:lnTo>
                  <a:pt x="1587924" y="7211571"/>
                </a:lnTo>
                <a:lnTo>
                  <a:pt x="1364218" y="6889794"/>
                </a:lnTo>
                <a:cubicBezTo>
                  <a:pt x="190158" y="5109782"/>
                  <a:pt x="-257296" y="2921319"/>
                  <a:pt x="143904" y="809046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84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1039" name="Google Shape;1039;p84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1040" name="Google Shape;1040;p84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1041;p84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1042;p84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043;p84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044;p84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045;p84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046;p84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7" name="Google Shape;1047;p8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048" name="Google Shape;1048;p84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1049" name="Google Shape;1049;p84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olet - 10">
  <p:cSld name="TITLE_1_1_1_1_1_1_1_2_1_1_1_1_1_1_1">
    <p:bg>
      <p:bgPr>
        <a:solidFill>
          <a:schemeClr val="lt1"/>
        </a:solidFill>
        <a:effectLst/>
      </p:bgPr>
    </p:bg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86"/>
          <p:cNvSpPr/>
          <p:nvPr/>
        </p:nvSpPr>
        <p:spPr>
          <a:xfrm rot="-903259">
            <a:off x="4169450" y="-351621"/>
            <a:ext cx="4487605" cy="6125290"/>
          </a:xfrm>
          <a:custGeom>
            <a:avLst/>
            <a:gdLst/>
            <a:ahLst/>
            <a:cxnLst/>
            <a:rect l="l" t="t" r="r" b="b"/>
            <a:pathLst>
              <a:path w="5977366" h="8158717" extrusionOk="0">
                <a:moveTo>
                  <a:pt x="1729109" y="0"/>
                </a:moveTo>
                <a:lnTo>
                  <a:pt x="2778256" y="281689"/>
                </a:lnTo>
                <a:lnTo>
                  <a:pt x="2729484" y="307467"/>
                </a:lnTo>
                <a:cubicBezTo>
                  <a:pt x="2210270" y="614838"/>
                  <a:pt x="1758116" y="1052490"/>
                  <a:pt x="1426759" y="1606921"/>
                </a:cubicBezTo>
                <a:cubicBezTo>
                  <a:pt x="366452" y="3381021"/>
                  <a:pt x="945176" y="5678163"/>
                  <a:pt x="2718610" y="6738077"/>
                </a:cubicBezTo>
                <a:cubicBezTo>
                  <a:pt x="3709664" y="7330401"/>
                  <a:pt x="4866533" y="7407000"/>
                  <a:pt x="5879465" y="7049920"/>
                </a:cubicBezTo>
                <a:lnTo>
                  <a:pt x="5977366" y="7010105"/>
                </a:lnTo>
                <a:lnTo>
                  <a:pt x="5668971" y="8158717"/>
                </a:lnTo>
                <a:lnTo>
                  <a:pt x="929404" y="6886175"/>
                </a:lnTo>
                <a:lnTo>
                  <a:pt x="871679" y="6803143"/>
                </a:lnTo>
                <a:cubicBezTo>
                  <a:pt x="-206699" y="5168196"/>
                  <a:pt x="-325703" y="2993953"/>
                  <a:pt x="746312" y="1200260"/>
                </a:cubicBezTo>
                <a:cubicBezTo>
                  <a:pt x="979370" y="810302"/>
                  <a:pt x="1254926" y="461402"/>
                  <a:pt x="1563529" y="155940"/>
                </a:cubicBezTo>
                <a:close/>
              </a:path>
            </a:pathLst>
          </a:custGeom>
          <a:gradFill>
            <a:gsLst>
              <a:gs pos="0">
                <a:srgbClr val="772583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6" name="Google Shape;1066;p86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1067" name="Google Shape;1067;p86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1068" name="Google Shape;1068;p86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86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86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86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86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86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86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75" name="Google Shape;1075;p8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076" name="Google Shape;1076;p86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1077" name="Google Shape;1077;p86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">
                <a:solidFill>
                  <a:srgbClr val="002D62"/>
                </a:solidFill>
              </a:rPr>
              <a:t>Lorem ipsum dolor</a:t>
            </a:r>
            <a:endParaRPr sz="800">
              <a:solidFill>
                <a:srgbClr val="002D62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- 9">
  <p:cSld name="Bleu - 9"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"/>
          <p:cNvSpPr/>
          <p:nvPr/>
        </p:nvSpPr>
        <p:spPr>
          <a:xfrm rot="-4872443">
            <a:off x="4960854" y="-88347"/>
            <a:ext cx="4243699" cy="4721298"/>
          </a:xfrm>
          <a:custGeom>
            <a:avLst/>
            <a:gdLst/>
            <a:ahLst/>
            <a:cxnLst/>
            <a:rect l="l" t="t" r="r" b="b"/>
            <a:pathLst>
              <a:path w="6034284" h="6713401" extrusionOk="0">
                <a:moveTo>
                  <a:pt x="5795984" y="172418"/>
                </a:moveTo>
                <a:lnTo>
                  <a:pt x="6034284" y="1696396"/>
                </a:lnTo>
                <a:lnTo>
                  <a:pt x="5966588" y="1640477"/>
                </a:lnTo>
                <a:cubicBezTo>
                  <a:pt x="5879147" y="1575358"/>
                  <a:pt x="5787592" y="1514051"/>
                  <a:pt x="5692010" y="1456927"/>
                </a:cubicBezTo>
                <a:cubicBezTo>
                  <a:pt x="4152747" y="536947"/>
                  <a:pt x="2158746" y="1038959"/>
                  <a:pt x="1238392" y="2578902"/>
                </a:cubicBezTo>
                <a:cubicBezTo>
                  <a:pt x="490631" y="3830051"/>
                  <a:pt x="682035" y="5380904"/>
                  <a:pt x="1605744" y="6411944"/>
                </a:cubicBezTo>
                <a:lnTo>
                  <a:pt x="1720521" y="6527870"/>
                </a:lnTo>
                <a:lnTo>
                  <a:pt x="534014" y="6713401"/>
                </a:lnTo>
                <a:lnTo>
                  <a:pt x="531442" y="6708806"/>
                </a:lnTo>
                <a:cubicBezTo>
                  <a:pt x="-189557" y="5344294"/>
                  <a:pt x="-201791" y="3647432"/>
                  <a:pt x="647780" y="2225930"/>
                </a:cubicBezTo>
                <a:cubicBezTo>
                  <a:pt x="1699686" y="465865"/>
                  <a:pt x="3748997" y="-330563"/>
                  <a:pt x="5642372" y="12707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183" name="Google Shape;183;p19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184" name="Google Shape;184;p19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19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19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19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19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19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19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1" name="Google Shape;191;p1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92" name="Google Shape;192;p19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19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dirty="0">
                <a:solidFill>
                  <a:srgbClr val="002D62"/>
                </a:solidFill>
              </a:rPr>
              <a:t>Možnosti nasazení MBBR</a:t>
            </a:r>
          </a:p>
        </p:txBody>
      </p:sp>
    </p:spTree>
    <p:extLst>
      <p:ext uri="{BB962C8B-B14F-4D97-AF65-F5344CB8AC3E}">
        <p14:creationId xmlns:p14="http://schemas.microsoft.com/office/powerpoint/2010/main" val="21645499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- 2">
  <p:cSld name="Bleu - 2"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/>
          <p:nvPr/>
        </p:nvSpPr>
        <p:spPr>
          <a:xfrm rot="1680981">
            <a:off x="521320" y="339229"/>
            <a:ext cx="4790061" cy="4999216"/>
          </a:xfrm>
          <a:custGeom>
            <a:avLst/>
            <a:gdLst/>
            <a:ahLst/>
            <a:cxnLst/>
            <a:rect l="l" t="t" r="r" b="b"/>
            <a:pathLst>
              <a:path w="6382990" h="6661699" extrusionOk="0">
                <a:moveTo>
                  <a:pt x="0" y="744173"/>
                </a:moveTo>
                <a:lnTo>
                  <a:pt x="1400284" y="0"/>
                </a:lnTo>
                <a:lnTo>
                  <a:pt x="1426355" y="203633"/>
                </a:lnTo>
                <a:cubicBezTo>
                  <a:pt x="1680597" y="1871731"/>
                  <a:pt x="2650210" y="3417478"/>
                  <a:pt x="4211434" y="4350562"/>
                </a:cubicBezTo>
                <a:cubicBezTo>
                  <a:pt x="4814618" y="4711067"/>
                  <a:pt x="5457050" y="4949506"/>
                  <a:pt x="6110216" y="5073431"/>
                </a:cubicBezTo>
                <a:lnTo>
                  <a:pt x="6382990" y="5118281"/>
                </a:lnTo>
                <a:lnTo>
                  <a:pt x="3478794" y="6661699"/>
                </a:lnTo>
                <a:lnTo>
                  <a:pt x="3268864" y="6513535"/>
                </a:lnTo>
                <a:cubicBezTo>
                  <a:pt x="1370729" y="5100563"/>
                  <a:pt x="232585" y="2987127"/>
                  <a:pt x="825" y="754535"/>
                </a:cubicBezTo>
                <a:close/>
              </a:path>
            </a:pathLst>
          </a:custGeom>
          <a:gradFill>
            <a:gsLst>
              <a:gs pos="0">
                <a:schemeClr val="lt1"/>
              </a:gs>
              <a:gs pos="100000">
                <a:srgbClr val="05C3DD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2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85" name="Google Shape;85;p12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86" name="Google Shape;86;p12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12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12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2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12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2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2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2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dirty="0">
                <a:solidFill>
                  <a:srgbClr val="002D62"/>
                </a:solidFill>
              </a:rPr>
              <a:t>Možnosti nasazení MBBR</a:t>
            </a:r>
          </a:p>
        </p:txBody>
      </p:sp>
    </p:spTree>
    <p:extLst>
      <p:ext uri="{BB962C8B-B14F-4D97-AF65-F5344CB8AC3E}">
        <p14:creationId xmlns:p14="http://schemas.microsoft.com/office/powerpoint/2010/main" val="82984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- Chapitre Ressourceur 1 1 1">
  <p:cSld name="TITLE_AND_BODY_1_1_2_1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8"/>
          <p:cNvPicPr preferRelativeResize="0"/>
          <p:nvPr/>
        </p:nvPicPr>
        <p:blipFill rotWithShape="1">
          <a:blip r:embed="rId2">
            <a:alphaModFix/>
          </a:blip>
          <a:srcRect l="4240" r="22526"/>
          <a:stretch/>
        </p:blipFill>
        <p:spPr>
          <a:xfrm>
            <a:off x="4259775" y="-4125"/>
            <a:ext cx="4884301" cy="4445102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8"/>
          <p:cNvSpPr/>
          <p:nvPr/>
        </p:nvSpPr>
        <p:spPr>
          <a:xfrm rot="-4975339">
            <a:off x="4757646" y="-336712"/>
            <a:ext cx="4097855" cy="511362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9803"/>
                </a:srgbClr>
              </a:gs>
              <a:gs pos="35000">
                <a:srgbClr val="FFFFFF">
                  <a:alpha val="69803"/>
                </a:srgbClr>
              </a:gs>
              <a:gs pos="68000">
                <a:srgbClr val="F4F6FB">
                  <a:alpha val="29803"/>
                </a:srgbClr>
              </a:gs>
              <a:gs pos="100000">
                <a:srgbClr val="F4F6FB">
                  <a:alpha val="29803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8"/>
          <p:cNvSpPr/>
          <p:nvPr/>
        </p:nvSpPr>
        <p:spPr>
          <a:xfrm>
            <a:off x="0" y="-4125"/>
            <a:ext cx="9144000" cy="5147622"/>
          </a:xfrm>
          <a:custGeom>
            <a:avLst/>
            <a:gdLst/>
            <a:ahLst/>
            <a:cxnLst/>
            <a:rect l="l" t="t" r="r" b="b"/>
            <a:pathLst>
              <a:path w="12192000" h="6863496" extrusionOk="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rgbClr val="05C3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1115" y="4478157"/>
            <a:ext cx="1139544" cy="43368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497375" y="798950"/>
            <a:ext cx="5131800" cy="26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Black"/>
              <a:buNone/>
              <a:defRPr sz="5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ubTitle" idx="1"/>
          </p:nvPr>
        </p:nvSpPr>
        <p:spPr>
          <a:xfrm>
            <a:off x="497375" y="3320150"/>
            <a:ext cx="5506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54" name="Google Shape;54;p8" descr="A person in a hard hat and orange jumpsuit  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5250" y="-124681"/>
            <a:ext cx="2784484" cy="5268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5 - Chapitre Ressourceur 1 1 1 1">
  <p:cSld name="TITLE_AND_BODY_1_1_2_1_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9"/>
          <p:cNvPicPr preferRelativeResize="0"/>
          <p:nvPr/>
        </p:nvPicPr>
        <p:blipFill rotWithShape="1">
          <a:blip r:embed="rId2">
            <a:alphaModFix/>
          </a:blip>
          <a:srcRect l="13568" r="12728"/>
          <a:stretch/>
        </p:blipFill>
        <p:spPr>
          <a:xfrm>
            <a:off x="4295750" y="-2050"/>
            <a:ext cx="4848251" cy="439082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9"/>
          <p:cNvSpPr/>
          <p:nvPr/>
        </p:nvSpPr>
        <p:spPr>
          <a:xfrm rot="-4975339">
            <a:off x="4757646" y="-336712"/>
            <a:ext cx="4097855" cy="511362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9803"/>
                </a:srgbClr>
              </a:gs>
              <a:gs pos="35000">
                <a:srgbClr val="FFFFFF">
                  <a:alpha val="69803"/>
                </a:srgbClr>
              </a:gs>
              <a:gs pos="68000">
                <a:srgbClr val="F4F6FB">
                  <a:alpha val="29803"/>
                </a:srgbClr>
              </a:gs>
              <a:gs pos="100000">
                <a:srgbClr val="F4F6FB">
                  <a:alpha val="29803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9"/>
          <p:cNvSpPr/>
          <p:nvPr/>
        </p:nvSpPr>
        <p:spPr>
          <a:xfrm>
            <a:off x="0" y="-4125"/>
            <a:ext cx="9144000" cy="5147622"/>
          </a:xfrm>
          <a:custGeom>
            <a:avLst/>
            <a:gdLst/>
            <a:ahLst/>
            <a:cxnLst/>
            <a:rect l="l" t="t" r="r" b="b"/>
            <a:pathLst>
              <a:path w="12192000" h="6863496" extrusionOk="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rgbClr val="05C3DD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1115" y="4478157"/>
            <a:ext cx="1139544" cy="43368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9"/>
          <p:cNvSpPr txBox="1">
            <a:spLocks noGrp="1"/>
          </p:cNvSpPr>
          <p:nvPr>
            <p:ph type="title"/>
          </p:nvPr>
        </p:nvSpPr>
        <p:spPr>
          <a:xfrm>
            <a:off x="497375" y="798950"/>
            <a:ext cx="5131800" cy="26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 Black"/>
              <a:buNone/>
              <a:defRPr sz="5000" b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 Black"/>
              <a:buNone/>
              <a:defRPr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ubTitle" idx="1"/>
          </p:nvPr>
        </p:nvSpPr>
        <p:spPr>
          <a:xfrm>
            <a:off x="497375" y="3320150"/>
            <a:ext cx="55062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2" name="Google Shape;62;p9" descr="A person wearing a hard hat and orange jacke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1409"/>
          <a:stretch/>
        </p:blipFill>
        <p:spPr>
          <a:xfrm>
            <a:off x="4285399" y="297175"/>
            <a:ext cx="4376625" cy="484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eu - 5">
  <p:cSld name="TITLE_1_1_1_1_1_2_2_1">
    <p:bg>
      <p:bgPr>
        <a:solidFill>
          <a:schemeClr val="lt1"/>
        </a:solid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5"/>
          <p:cNvSpPr/>
          <p:nvPr/>
        </p:nvSpPr>
        <p:spPr>
          <a:xfrm rot="-7628247">
            <a:off x="-178780" y="-162406"/>
            <a:ext cx="4589738" cy="5182237"/>
          </a:xfrm>
          <a:custGeom>
            <a:avLst/>
            <a:gdLst/>
            <a:ahLst/>
            <a:cxnLst/>
            <a:rect l="l" t="t" r="r" b="b"/>
            <a:pathLst>
              <a:path w="6123666" h="6914184" extrusionOk="0">
                <a:moveTo>
                  <a:pt x="6123666" y="4772774"/>
                </a:moveTo>
                <a:lnTo>
                  <a:pt x="4497404" y="6914184"/>
                </a:lnTo>
                <a:lnTo>
                  <a:pt x="4464082" y="6901566"/>
                </a:lnTo>
                <a:cubicBezTo>
                  <a:pt x="4120514" y="6761514"/>
                  <a:pt x="3783165" y="6593754"/>
                  <a:pt x="3454901" y="6397562"/>
                </a:cubicBezTo>
                <a:cubicBezTo>
                  <a:pt x="1594736" y="5285809"/>
                  <a:pt x="400461" y="3484784"/>
                  <a:pt x="3313" y="1515625"/>
                </a:cubicBezTo>
                <a:lnTo>
                  <a:pt x="0" y="1496902"/>
                </a:lnTo>
                <a:lnTo>
                  <a:pt x="1136799" y="0"/>
                </a:lnTo>
                <a:lnTo>
                  <a:pt x="1142405" y="70434"/>
                </a:lnTo>
                <a:cubicBezTo>
                  <a:pt x="1307415" y="1660386"/>
                  <a:pt x="2193858" y="3155336"/>
                  <a:pt x="3671243" y="4038313"/>
                </a:cubicBezTo>
                <a:cubicBezTo>
                  <a:pt x="4366495" y="4453844"/>
                  <a:pt x="5119910" y="4688479"/>
                  <a:pt x="5877161" y="4756605"/>
                </a:cubicBezTo>
                <a:close/>
              </a:path>
            </a:pathLst>
          </a:custGeom>
          <a:gradFill>
            <a:gsLst>
              <a:gs pos="0">
                <a:srgbClr val="05C3DD"/>
              </a:gs>
              <a:gs pos="100000">
                <a:schemeClr val="lt1"/>
              </a:gs>
            </a:gsLst>
            <a:lin ang="3001153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15"/>
          <p:cNvSpPr txBox="1"/>
          <p:nvPr/>
        </p:nvSpPr>
        <p:spPr>
          <a:xfrm>
            <a:off x="8626827" y="4754925"/>
            <a:ext cx="517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 sz="800" b="1">
                <a:solidFill>
                  <a:srgbClr val="002D62"/>
                </a:solidFill>
              </a:rPr>
              <a:t>‹#›</a:t>
            </a:fld>
            <a:endParaRPr sz="800" b="1">
              <a:solidFill>
                <a:srgbClr val="002D62"/>
              </a:solidFill>
            </a:endParaRPr>
          </a:p>
        </p:txBody>
      </p:sp>
      <p:grpSp>
        <p:nvGrpSpPr>
          <p:cNvPr id="127" name="Google Shape;127;p15"/>
          <p:cNvGrpSpPr/>
          <p:nvPr/>
        </p:nvGrpSpPr>
        <p:grpSpPr>
          <a:xfrm>
            <a:off x="7940154" y="4801506"/>
            <a:ext cx="686661" cy="174005"/>
            <a:chOff x="5486400" y="2551113"/>
            <a:chExt cx="2949575" cy="722312"/>
          </a:xfrm>
        </p:grpSpPr>
        <p:sp>
          <p:nvSpPr>
            <p:cNvPr id="128" name="Google Shape;128;p15"/>
            <p:cNvSpPr/>
            <p:nvPr/>
          </p:nvSpPr>
          <p:spPr>
            <a:xfrm>
              <a:off x="5486400" y="2551113"/>
              <a:ext cx="723900" cy="722312"/>
            </a:xfrm>
            <a:custGeom>
              <a:avLst/>
              <a:gdLst/>
              <a:ahLst/>
              <a:cxnLst/>
              <a:rect l="l" t="t" r="r" b="b"/>
              <a:pathLst>
                <a:path w="278" h="278" extrusionOk="0">
                  <a:moveTo>
                    <a:pt x="278" y="139"/>
                  </a:moveTo>
                  <a:cubicBezTo>
                    <a:pt x="278" y="216"/>
                    <a:pt x="216" y="278"/>
                    <a:pt x="139" y="278"/>
                  </a:cubicBezTo>
                  <a:cubicBezTo>
                    <a:pt x="62" y="278"/>
                    <a:pt x="0" y="216"/>
                    <a:pt x="0" y="139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216" y="0"/>
                    <a:pt x="278" y="62"/>
                    <a:pt x="278" y="139"/>
                  </a:cubicBezTo>
                  <a:close/>
                  <a:moveTo>
                    <a:pt x="169" y="152"/>
                  </a:moveTo>
                  <a:cubicBezTo>
                    <a:pt x="174" y="173"/>
                    <a:pt x="157" y="199"/>
                    <a:pt x="139" y="218"/>
                  </a:cubicBezTo>
                  <a:cubicBezTo>
                    <a:pt x="194" y="218"/>
                    <a:pt x="238" y="174"/>
                    <a:pt x="238" y="120"/>
                  </a:cubicBezTo>
                  <a:cubicBezTo>
                    <a:pt x="238" y="65"/>
                    <a:pt x="193" y="21"/>
                    <a:pt x="139" y="21"/>
                  </a:cubicBezTo>
                  <a:cubicBezTo>
                    <a:pt x="84" y="21"/>
                    <a:pt x="40" y="65"/>
                    <a:pt x="40" y="120"/>
                  </a:cubicBezTo>
                  <a:cubicBezTo>
                    <a:pt x="40" y="174"/>
                    <a:pt x="84" y="218"/>
                    <a:pt x="138" y="218"/>
                  </a:cubicBezTo>
                  <a:cubicBezTo>
                    <a:pt x="121" y="199"/>
                    <a:pt x="104" y="173"/>
                    <a:pt x="108" y="152"/>
                  </a:cubicBezTo>
                  <a:cubicBezTo>
                    <a:pt x="112" y="130"/>
                    <a:pt x="128" y="123"/>
                    <a:pt x="139" y="123"/>
                  </a:cubicBezTo>
                  <a:cubicBezTo>
                    <a:pt x="149" y="123"/>
                    <a:pt x="166" y="130"/>
                    <a:pt x="169" y="15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7126288" y="2743200"/>
              <a:ext cx="396875" cy="385762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78" y="148"/>
                  </a:moveTo>
                  <a:cubicBezTo>
                    <a:pt x="57" y="148"/>
                    <a:pt x="37" y="143"/>
                    <a:pt x="25" y="134"/>
                  </a:cubicBezTo>
                  <a:cubicBezTo>
                    <a:pt x="9" y="123"/>
                    <a:pt x="0" y="102"/>
                    <a:pt x="0" y="75"/>
                  </a:cubicBezTo>
                  <a:cubicBezTo>
                    <a:pt x="0" y="24"/>
                    <a:pt x="25" y="0"/>
                    <a:pt x="76" y="0"/>
                  </a:cubicBezTo>
                  <a:cubicBezTo>
                    <a:pt x="127" y="0"/>
                    <a:pt x="152" y="24"/>
                    <a:pt x="152" y="76"/>
                  </a:cubicBezTo>
                  <a:cubicBezTo>
                    <a:pt x="152" y="123"/>
                    <a:pt x="127" y="148"/>
                    <a:pt x="78" y="148"/>
                  </a:cubicBezTo>
                  <a:close/>
                  <a:moveTo>
                    <a:pt x="76" y="24"/>
                  </a:moveTo>
                  <a:cubicBezTo>
                    <a:pt x="48" y="24"/>
                    <a:pt x="36" y="39"/>
                    <a:pt x="36" y="74"/>
                  </a:cubicBezTo>
                  <a:cubicBezTo>
                    <a:pt x="36" y="108"/>
                    <a:pt x="49" y="124"/>
                    <a:pt x="76" y="124"/>
                  </a:cubicBezTo>
                  <a:cubicBezTo>
                    <a:pt x="104" y="124"/>
                    <a:pt x="116" y="108"/>
                    <a:pt x="116" y="73"/>
                  </a:cubicBezTo>
                  <a:cubicBezTo>
                    <a:pt x="116" y="40"/>
                    <a:pt x="103" y="24"/>
                    <a:pt x="76" y="2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7588250" y="2755900"/>
              <a:ext cx="260350" cy="361950"/>
            </a:xfrm>
            <a:custGeom>
              <a:avLst/>
              <a:gdLst/>
              <a:ahLst/>
              <a:cxnLst/>
              <a:rect l="l" t="t" r="r" b="b"/>
              <a:pathLst>
                <a:path w="100" h="139" extrusionOk="0">
                  <a:moveTo>
                    <a:pt x="72" y="115"/>
                  </a:moveTo>
                  <a:cubicBezTo>
                    <a:pt x="52" y="115"/>
                    <a:pt x="45" y="113"/>
                    <a:pt x="40" y="109"/>
                  </a:cubicBezTo>
                  <a:cubicBezTo>
                    <a:pt x="35" y="104"/>
                    <a:pt x="33" y="101"/>
                    <a:pt x="33" y="87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3" y="6"/>
                    <a:pt x="26" y="0"/>
                    <a:pt x="1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103"/>
                    <a:pt x="2" y="114"/>
                    <a:pt x="11" y="123"/>
                  </a:cubicBezTo>
                  <a:cubicBezTo>
                    <a:pt x="20" y="134"/>
                    <a:pt x="34" y="139"/>
                    <a:pt x="56" y="139"/>
                  </a:cubicBezTo>
                  <a:cubicBezTo>
                    <a:pt x="100" y="139"/>
                    <a:pt x="100" y="139"/>
                    <a:pt x="100" y="139"/>
                  </a:cubicBezTo>
                  <a:cubicBezTo>
                    <a:pt x="100" y="115"/>
                    <a:pt x="100" y="115"/>
                    <a:pt x="100" y="115"/>
                  </a:cubicBezTo>
                  <a:lnTo>
                    <a:pt x="72" y="11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8029575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96" y="0"/>
                  </a:moveTo>
                  <a:cubicBezTo>
                    <a:pt x="74" y="0"/>
                    <a:pt x="74" y="0"/>
                    <a:pt x="74" y="0"/>
                  </a:cubicBezTo>
                  <a:cubicBezTo>
                    <a:pt x="65" y="0"/>
                    <a:pt x="58" y="5"/>
                    <a:pt x="55" y="12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22" y="139"/>
                    <a:pt x="22" y="139"/>
                    <a:pt x="22" y="139"/>
                  </a:cubicBezTo>
                  <a:cubicBezTo>
                    <a:pt x="31" y="139"/>
                    <a:pt x="38" y="134"/>
                    <a:pt x="41" y="12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106" y="107"/>
                    <a:pt x="106" y="107"/>
                    <a:pt x="106" y="107"/>
                  </a:cubicBezTo>
                  <a:cubicBezTo>
                    <a:pt x="115" y="127"/>
                    <a:pt x="115" y="127"/>
                    <a:pt x="115" y="127"/>
                  </a:cubicBezTo>
                  <a:cubicBezTo>
                    <a:pt x="118" y="134"/>
                    <a:pt x="125" y="139"/>
                    <a:pt x="134" y="139"/>
                  </a:cubicBezTo>
                  <a:cubicBezTo>
                    <a:pt x="156" y="139"/>
                    <a:pt x="156" y="139"/>
                    <a:pt x="156" y="139"/>
                  </a:cubicBezTo>
                  <a:lnTo>
                    <a:pt x="96" y="0"/>
                  </a:lnTo>
                  <a:close/>
                  <a:moveTo>
                    <a:pt x="57" y="82"/>
                  </a:moveTo>
                  <a:cubicBezTo>
                    <a:pt x="78" y="34"/>
                    <a:pt x="78" y="34"/>
                    <a:pt x="78" y="34"/>
                  </a:cubicBezTo>
                  <a:cubicBezTo>
                    <a:pt x="99" y="82"/>
                    <a:pt x="99" y="82"/>
                    <a:pt x="99" y="82"/>
                  </a:cubicBezTo>
                  <a:lnTo>
                    <a:pt x="57" y="8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7902575" y="2755900"/>
              <a:ext cx="84137" cy="361950"/>
            </a:xfrm>
            <a:custGeom>
              <a:avLst/>
              <a:gdLst/>
              <a:ahLst/>
              <a:cxnLst/>
              <a:rect l="l" t="t" r="r" b="b"/>
              <a:pathLst>
                <a:path w="32" h="139" extrusionOk="0">
                  <a:moveTo>
                    <a:pt x="14" y="0"/>
                  </a:moveTo>
                  <a:cubicBezTo>
                    <a:pt x="6" y="0"/>
                    <a:pt x="0" y="6"/>
                    <a:pt x="0" y="14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8" y="139"/>
                    <a:pt x="18" y="139"/>
                    <a:pt x="18" y="139"/>
                  </a:cubicBezTo>
                  <a:cubicBezTo>
                    <a:pt x="25" y="139"/>
                    <a:pt x="32" y="133"/>
                    <a:pt x="32" y="126"/>
                  </a:cubicBezTo>
                  <a:cubicBezTo>
                    <a:pt x="32" y="0"/>
                    <a:pt x="32" y="0"/>
                    <a:pt x="32" y="0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6324600" y="2755900"/>
              <a:ext cx="406400" cy="361950"/>
            </a:xfrm>
            <a:custGeom>
              <a:avLst/>
              <a:gdLst/>
              <a:ahLst/>
              <a:cxnLst/>
              <a:rect l="l" t="t" r="r" b="b"/>
              <a:pathLst>
                <a:path w="156" h="139" extrusionOk="0">
                  <a:moveTo>
                    <a:pt x="132" y="0"/>
                  </a:moveTo>
                  <a:cubicBezTo>
                    <a:pt x="123" y="0"/>
                    <a:pt x="116" y="5"/>
                    <a:pt x="113" y="12"/>
                  </a:cubicBezTo>
                  <a:cubicBezTo>
                    <a:pt x="78" y="98"/>
                    <a:pt x="78" y="98"/>
                    <a:pt x="78" y="98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39" y="5"/>
                    <a:pt x="31" y="0"/>
                    <a:pt x="2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" y="139"/>
                    <a:pt x="62" y="139"/>
                    <a:pt x="62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8" y="139"/>
                    <a:pt x="95" y="134"/>
                    <a:pt x="99" y="128"/>
                  </a:cubicBezTo>
                  <a:cubicBezTo>
                    <a:pt x="156" y="0"/>
                    <a:pt x="156" y="0"/>
                    <a:pt x="15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6751638" y="2755900"/>
              <a:ext cx="312737" cy="361950"/>
            </a:xfrm>
            <a:custGeom>
              <a:avLst/>
              <a:gdLst/>
              <a:ahLst/>
              <a:cxnLst/>
              <a:rect l="l" t="t" r="r" b="b"/>
              <a:pathLst>
                <a:path w="120" h="139" extrusionOk="0">
                  <a:moveTo>
                    <a:pt x="0" y="71"/>
                  </a:moveTo>
                  <a:cubicBezTo>
                    <a:pt x="0" y="85"/>
                    <a:pt x="4" y="121"/>
                    <a:pt x="37" y="135"/>
                  </a:cubicBezTo>
                  <a:cubicBezTo>
                    <a:pt x="45" y="138"/>
                    <a:pt x="53" y="139"/>
                    <a:pt x="65" y="139"/>
                  </a:cubicBezTo>
                  <a:cubicBezTo>
                    <a:pt x="120" y="139"/>
                    <a:pt x="120" y="139"/>
                    <a:pt x="120" y="139"/>
                  </a:cubicBezTo>
                  <a:cubicBezTo>
                    <a:pt x="120" y="115"/>
                    <a:pt x="120" y="115"/>
                    <a:pt x="120" y="115"/>
                  </a:cubicBezTo>
                  <a:cubicBezTo>
                    <a:pt x="120" y="115"/>
                    <a:pt x="78" y="115"/>
                    <a:pt x="78" y="115"/>
                  </a:cubicBezTo>
                  <a:cubicBezTo>
                    <a:pt x="58" y="114"/>
                    <a:pt x="47" y="110"/>
                    <a:pt x="41" y="99"/>
                  </a:cubicBezTo>
                  <a:cubicBezTo>
                    <a:pt x="39" y="95"/>
                    <a:pt x="38" y="89"/>
                    <a:pt x="37" y="83"/>
                  </a:cubicBezTo>
                  <a:cubicBezTo>
                    <a:pt x="37" y="82"/>
                    <a:pt x="37" y="82"/>
                    <a:pt x="37" y="82"/>
                  </a:cubicBezTo>
                  <a:cubicBezTo>
                    <a:pt x="117" y="82"/>
                    <a:pt x="117" y="82"/>
                    <a:pt x="117" y="82"/>
                  </a:cubicBezTo>
                  <a:cubicBezTo>
                    <a:pt x="117" y="58"/>
                    <a:pt x="117" y="58"/>
                    <a:pt x="11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8" y="50"/>
                    <a:pt x="39" y="45"/>
                    <a:pt x="41" y="40"/>
                  </a:cubicBezTo>
                  <a:cubicBezTo>
                    <a:pt x="47" y="29"/>
                    <a:pt x="58" y="25"/>
                    <a:pt x="78" y="25"/>
                  </a:cubicBezTo>
                  <a:cubicBezTo>
                    <a:pt x="78" y="25"/>
                    <a:pt x="120" y="25"/>
                    <a:pt x="120" y="25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53" y="0"/>
                    <a:pt x="45" y="1"/>
                    <a:pt x="37" y="4"/>
                  </a:cubicBezTo>
                  <a:cubicBezTo>
                    <a:pt x="4" y="18"/>
                    <a:pt x="0" y="55"/>
                    <a:pt x="0" y="69"/>
                  </a:cubicBezTo>
                  <a:lnTo>
                    <a:pt x="0" y="7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8186400" cy="11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504000" rIns="25200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500"/>
              <a:buFont typeface="Arial Black"/>
              <a:buNone/>
              <a:defRPr sz="25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2400"/>
              <a:buFont typeface="Arial Black"/>
              <a:buNone/>
              <a:defRPr sz="2400" b="1">
                <a:solidFill>
                  <a:srgbClr val="002D62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36" name="Google Shape;136;p15"/>
          <p:cNvSpPr txBox="1">
            <a:spLocks noGrp="1"/>
          </p:cNvSpPr>
          <p:nvPr>
            <p:ph type="body" idx="1"/>
          </p:nvPr>
        </p:nvSpPr>
        <p:spPr>
          <a:xfrm>
            <a:off x="-8700" y="1410725"/>
            <a:ext cx="9144000" cy="25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●"/>
              <a:defRPr>
                <a:solidFill>
                  <a:srgbClr val="002D62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○"/>
              <a:defRPr>
                <a:solidFill>
                  <a:srgbClr val="002D62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Char char="■"/>
              <a:defRPr>
                <a:solidFill>
                  <a:srgbClr val="002D62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15"/>
          <p:cNvSpPr txBox="1"/>
          <p:nvPr/>
        </p:nvSpPr>
        <p:spPr>
          <a:xfrm>
            <a:off x="226499" y="4754925"/>
            <a:ext cx="29025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800" dirty="0">
                <a:solidFill>
                  <a:srgbClr val="002D62"/>
                </a:solidFill>
              </a:rPr>
              <a:t>Možnosti nasazení MBBR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734" r:id="rId5"/>
    <p:sldLayoutId id="2147483653" r:id="rId6"/>
    <p:sldLayoutId id="2147483654" r:id="rId7"/>
    <p:sldLayoutId id="2147483655" r:id="rId8"/>
    <p:sldLayoutId id="2147483661" r:id="rId9"/>
    <p:sldLayoutId id="2147483662" r:id="rId10"/>
    <p:sldLayoutId id="2147483735" r:id="rId11"/>
    <p:sldLayoutId id="2147483668" r:id="rId12"/>
    <p:sldLayoutId id="2147483669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6" r:id="rId35"/>
    <p:sldLayoutId id="2147483697" r:id="rId36"/>
    <p:sldLayoutId id="2147483698" r:id="rId37"/>
    <p:sldLayoutId id="2147483699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8" r:id="rId45"/>
    <p:sldLayoutId id="2147483709" r:id="rId46"/>
    <p:sldLayoutId id="2147483710" r:id="rId47"/>
    <p:sldLayoutId id="2147483712" r:id="rId48"/>
    <p:sldLayoutId id="2147483714" r:id="rId49"/>
    <p:sldLayoutId id="2147483715" r:id="rId50"/>
    <p:sldLayoutId id="2147483716" r:id="rId51"/>
    <p:sldLayoutId id="2147483717" r:id="rId52"/>
    <p:sldLayoutId id="2147483718" r:id="rId53"/>
    <p:sldLayoutId id="2147483719" r:id="rId54"/>
    <p:sldLayoutId id="2147483720" r:id="rId55"/>
    <p:sldLayoutId id="2147483721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2" r:id="rId65"/>
    <p:sldLayoutId id="2147483737" r:id="rId66"/>
    <p:sldLayoutId id="2147483738" r:id="rId6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emf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emf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emf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8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5400" b="1" dirty="0"/>
              <a:t>Synergie při zpracování potravinářských odpadů na ČOV</a:t>
            </a:r>
            <a:endParaRPr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704D311-BE02-33F3-7F5F-28EE786360FD}"/>
              </a:ext>
            </a:extLst>
          </p:cNvPr>
          <p:cNvSpPr txBox="1"/>
          <p:nvPr/>
        </p:nvSpPr>
        <p:spPr>
          <a:xfrm>
            <a:off x="419100" y="4067641"/>
            <a:ext cx="54737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Ing. Radka Rosenbergová</a:t>
            </a:r>
            <a:r>
              <a:rPr lang="cs-CZ" baseline="30000" dirty="0">
                <a:solidFill>
                  <a:schemeClr val="bg1"/>
                </a:solidFill>
              </a:rPr>
              <a:t>1)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541838C-B192-A5C1-1618-0C215228CB49}"/>
              </a:ext>
            </a:extLst>
          </p:cNvPr>
          <p:cNvSpPr txBox="1"/>
          <p:nvPr/>
        </p:nvSpPr>
        <p:spPr>
          <a:xfrm>
            <a:off x="419100" y="4570968"/>
            <a:ext cx="5473700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cs-CZ" sz="900" dirty="0">
                <a:solidFill>
                  <a:schemeClr val="bg1"/>
                </a:solidFill>
              </a:rPr>
              <a:t>1) </a:t>
            </a:r>
            <a:r>
              <a:rPr lang="cs-CZ" sz="900" dirty="0" err="1">
                <a:solidFill>
                  <a:schemeClr val="bg1"/>
                </a:solidFill>
              </a:rPr>
              <a:t>Veolia</a:t>
            </a:r>
            <a:r>
              <a:rPr lang="cs-CZ" sz="900" dirty="0">
                <a:solidFill>
                  <a:schemeClr val="bg1"/>
                </a:solidFill>
              </a:rPr>
              <a:t> Holding Česká republika, a.s.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DB57747-F274-9EDD-6D2D-8C696FEBA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869" y="-5213"/>
            <a:ext cx="6578129" cy="4328613"/>
          </a:xfrm>
          <a:prstGeom prst="rect">
            <a:avLst/>
          </a:prstGeom>
        </p:spPr>
      </p:pic>
      <p:sp>
        <p:nvSpPr>
          <p:cNvPr id="26" name="Google Shape;26;p5"/>
          <p:cNvSpPr/>
          <p:nvPr/>
        </p:nvSpPr>
        <p:spPr>
          <a:xfrm rot="16624661">
            <a:off x="4757646" y="-336712"/>
            <a:ext cx="4097855" cy="511362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9803"/>
                </a:srgbClr>
              </a:gs>
              <a:gs pos="35000">
                <a:srgbClr val="FFFFFF">
                  <a:alpha val="69803"/>
                </a:srgbClr>
              </a:gs>
              <a:gs pos="68000">
                <a:srgbClr val="F4F6FB">
                  <a:alpha val="29803"/>
                </a:srgbClr>
              </a:gs>
              <a:gs pos="100000">
                <a:srgbClr val="F4F6FB">
                  <a:alpha val="29803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0" y="-4122"/>
            <a:ext cx="9144000" cy="5147622"/>
          </a:xfrm>
          <a:custGeom>
            <a:avLst/>
            <a:gdLst/>
            <a:ahLst/>
            <a:cxnLst/>
            <a:rect l="l" t="t" r="r" b="b"/>
            <a:pathLst>
              <a:path w="12192000" h="6863496" extrusionOk="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1115" y="4478157"/>
            <a:ext cx="1139544" cy="43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3FD50D3-11A4-D149-A203-61ACA9E88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900597"/>
            <a:ext cx="6524826" cy="2088146"/>
          </a:xfrm>
          <a:prstGeom prst="rect">
            <a:avLst/>
          </a:prstGeom>
        </p:spPr>
      </p:pic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848D2FB9-8C52-88C3-5143-63A2D877E9AC}"/>
              </a:ext>
            </a:extLst>
          </p:cNvPr>
          <p:cNvSpPr txBox="1">
            <a:spLocks/>
          </p:cNvSpPr>
          <p:nvPr/>
        </p:nvSpPr>
        <p:spPr>
          <a:xfrm>
            <a:off x="208385" y="309338"/>
            <a:ext cx="2512650" cy="378299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cs-CZ" b="1" dirty="0"/>
              <a:t>Zpracovatelský průmysl</a:t>
            </a:r>
            <a:endParaRPr kumimoji="0" lang="cs-CZ" b="1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Zástupný text 9">
            <a:extLst>
              <a:ext uri="{FF2B5EF4-FFF2-40B4-BE49-F238E27FC236}">
                <a16:creationId xmlns:a16="http://schemas.microsoft.com/office/drawing/2014/main" id="{7D5E59D2-7639-04BD-DEDF-AF79BD3A3CDB}"/>
              </a:ext>
            </a:extLst>
          </p:cNvPr>
          <p:cNvSpPr txBox="1">
            <a:spLocks/>
          </p:cNvSpPr>
          <p:nvPr/>
        </p:nvSpPr>
        <p:spPr>
          <a:xfrm>
            <a:off x="-92552" y="1001097"/>
            <a:ext cx="4761072" cy="52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cs-CZ" dirty="0"/>
              <a:t>- Vysoce konkurenční prostředí (BPS)</a:t>
            </a:r>
          </a:p>
        </p:txBody>
      </p:sp>
    </p:spTree>
    <p:extLst>
      <p:ext uri="{BB962C8B-B14F-4D97-AF65-F5344CB8AC3E}">
        <p14:creationId xmlns:p14="http://schemas.microsoft.com/office/powerpoint/2010/main" val="1905480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60A71-28EF-0D29-B4CE-F19B359B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70"/>
            <a:ext cx="8186400" cy="1141800"/>
          </a:xfrm>
        </p:spPr>
        <p:txBody>
          <a:bodyPr/>
          <a:lstStyle/>
          <a:p>
            <a:r>
              <a:rPr lang="cs-CZ" dirty="0"/>
              <a:t>ČOV Pest - </a:t>
            </a:r>
            <a:r>
              <a:rPr lang="cs-CZ" dirty="0" err="1"/>
              <a:t>South</a:t>
            </a:r>
            <a:br>
              <a:rPr lang="cs-CZ" dirty="0"/>
            </a:br>
            <a:r>
              <a:rPr lang="cs-CZ" sz="1800" dirty="0">
                <a:solidFill>
                  <a:schemeClr val="accent4"/>
                </a:solidFill>
              </a:rPr>
              <a:t>příjem externích substrátů od 2004</a:t>
            </a:r>
            <a:endParaRPr lang="en-GB" sz="1800" dirty="0">
              <a:solidFill>
                <a:schemeClr val="accent4"/>
              </a:solidFill>
            </a:endParaRP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52474B23-D60F-0319-F138-284967F30934}"/>
              </a:ext>
            </a:extLst>
          </p:cNvPr>
          <p:cNvSpPr txBox="1">
            <a:spLocks/>
          </p:cNvSpPr>
          <p:nvPr/>
        </p:nvSpPr>
        <p:spPr>
          <a:xfrm>
            <a:off x="87330" y="4626626"/>
            <a:ext cx="1466408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Zástupný text 9">
            <a:extLst>
              <a:ext uri="{FF2B5EF4-FFF2-40B4-BE49-F238E27FC236}">
                <a16:creationId xmlns:a16="http://schemas.microsoft.com/office/drawing/2014/main" id="{630BC91C-D21E-3083-D5C6-E1AB019ED581}"/>
              </a:ext>
            </a:extLst>
          </p:cNvPr>
          <p:cNvSpPr txBox="1">
            <a:spLocks/>
          </p:cNvSpPr>
          <p:nvPr/>
        </p:nvSpPr>
        <p:spPr>
          <a:xfrm>
            <a:off x="-88521" y="1522292"/>
            <a:ext cx="3969584" cy="281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dirty="0"/>
              <a:t>Vysoká fluktuace v zatížení VN </a:t>
            </a:r>
          </a:p>
          <a:p>
            <a:r>
              <a:rPr lang="cs-CZ" dirty="0"/>
              <a:t>Přechod z termofilního na mezofilní vyhnívání (vyšší stabilita)</a:t>
            </a:r>
          </a:p>
          <a:p>
            <a:r>
              <a:rPr lang="cs-CZ" dirty="0"/>
              <a:t>Množství substrátů 25 – 75 000 t /rok</a:t>
            </a:r>
          </a:p>
          <a:p>
            <a:r>
              <a:rPr lang="cs-CZ" dirty="0"/>
              <a:t>Zvýšení produkce bioplynu 25 – 150 % (podle kvality a druhu přijímaných odpadů)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A455381-8033-6567-6A1A-53EA2CABD2CA}"/>
              </a:ext>
            </a:extLst>
          </p:cNvPr>
          <p:cNvCxnSpPr>
            <a:cxnSpLocks/>
          </p:cNvCxnSpPr>
          <p:nvPr/>
        </p:nvCxnSpPr>
        <p:spPr>
          <a:xfrm>
            <a:off x="4226531" y="1427356"/>
            <a:ext cx="0" cy="2163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DF4AE9BE-1586-200F-0F96-56573F215726}"/>
              </a:ext>
            </a:extLst>
          </p:cNvPr>
          <p:cNvSpPr/>
          <p:nvPr/>
        </p:nvSpPr>
        <p:spPr>
          <a:xfrm>
            <a:off x="6252116" y="364158"/>
            <a:ext cx="2588409" cy="430823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accent1"/>
                </a:solidFill>
                <a:latin typeface="Arial Black" panose="020B0A04020102020204" pitchFamily="34" charset="0"/>
              </a:rPr>
              <a:t> 410 000 EO</a:t>
            </a:r>
            <a:endParaRPr lang="cs-CZ" sz="1600" dirty="0">
              <a:latin typeface="Arial Black" panose="020B0A04020102020204" pitchFamily="34" charset="0"/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A955B85D-9F43-6714-8483-04AE30A3F477}"/>
              </a:ext>
            </a:extLst>
          </p:cNvPr>
          <p:cNvSpPr txBox="1">
            <a:spLocks/>
          </p:cNvSpPr>
          <p:nvPr/>
        </p:nvSpPr>
        <p:spPr>
          <a:xfrm>
            <a:off x="4646951" y="1658422"/>
            <a:ext cx="3694352" cy="170120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indent="0" algn="ctr">
              <a:buClr>
                <a:srgbClr val="000000"/>
              </a:buClr>
              <a:buSzTx/>
              <a:buNone/>
              <a:defRPr/>
            </a:pPr>
            <a:r>
              <a:rPr kumimoji="0" lang="cs-CZ" b="1" i="0" u="none" strike="noStrike" kern="0" cap="none" spc="0" normalizeH="0" baseline="0" noProof="0" dirty="0" err="1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Smluvn</a:t>
            </a:r>
            <a:r>
              <a:rPr lang="cs-CZ" b="1" dirty="0"/>
              <a:t>ě zajištěno s </a:t>
            </a:r>
            <a:r>
              <a:rPr lang="en-GB" b="1" dirty="0"/>
              <a:t>&gt; </a:t>
            </a:r>
            <a:r>
              <a:rPr lang="cs-CZ" b="1" dirty="0"/>
              <a:t>80 subjekty: </a:t>
            </a:r>
            <a:endParaRPr kumimoji="0" lang="cs-CZ" b="1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60350" indent="-171450" algn="ctr">
              <a:buClr>
                <a:srgbClr val="000000"/>
              </a:buClr>
              <a:buSzTx/>
              <a:defRPr/>
            </a:pPr>
            <a:r>
              <a:rPr kumimoji="0" lang="cs-CZ" b="1" i="0" u="none" strike="noStrike" kern="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Odpady z mlékárny</a:t>
            </a:r>
          </a:p>
          <a:p>
            <a:pPr marL="260350" indent="-171450" algn="ctr">
              <a:buClr>
                <a:srgbClr val="000000"/>
              </a:buClr>
              <a:buSzTx/>
              <a:defRPr/>
            </a:pPr>
            <a:r>
              <a:rPr lang="cs-CZ" b="1" dirty="0"/>
              <a:t>Živočišné odpady</a:t>
            </a:r>
          </a:p>
          <a:p>
            <a:pPr marL="260350" indent="-171450" algn="ctr">
              <a:buClr>
                <a:srgbClr val="000000"/>
              </a:buClr>
              <a:buSzTx/>
              <a:defRPr/>
            </a:pPr>
            <a:r>
              <a:rPr kumimoji="0" lang="cs-CZ" b="1" i="0" u="none" strike="noStrike" kern="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Kuchyňské odpady</a:t>
            </a:r>
          </a:p>
          <a:p>
            <a:pPr marL="260350" indent="-171450" algn="ctr">
              <a:buClr>
                <a:srgbClr val="000000"/>
              </a:buClr>
              <a:buSzTx/>
              <a:defRPr/>
            </a:pPr>
            <a:r>
              <a:rPr lang="cs-CZ" b="1" dirty="0"/>
              <a:t>Odpady z potravinářského průmyslu</a:t>
            </a:r>
          </a:p>
          <a:p>
            <a:pPr marL="260350" indent="-171450" algn="ctr">
              <a:buClr>
                <a:srgbClr val="000000"/>
              </a:buClr>
              <a:buSzTx/>
              <a:defRPr/>
            </a:pPr>
            <a:r>
              <a:rPr kumimoji="0" lang="cs-CZ" b="1" i="0" u="none" strike="noStrike" kern="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Mastné odpadní vody</a:t>
            </a:r>
          </a:p>
          <a:p>
            <a:pPr marL="260350" indent="-171450" algn="ctr">
              <a:buClr>
                <a:srgbClr val="000000"/>
              </a:buClr>
              <a:buSzTx/>
              <a:defRPr/>
            </a:pPr>
            <a:endParaRPr kumimoji="0" lang="cs-CZ" sz="1200" b="1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7085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359AEB-7699-C68F-C348-5EBF41936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ČOV Pest - </a:t>
            </a:r>
            <a:r>
              <a:rPr lang="cs-CZ" sz="2400" dirty="0" err="1"/>
              <a:t>South</a:t>
            </a:r>
            <a:endParaRPr lang="cs-CZ" sz="2400" dirty="0"/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28D44070-1E2E-0779-D50D-17A8FE4BBE86}"/>
              </a:ext>
            </a:extLst>
          </p:cNvPr>
          <p:cNvSpPr txBox="1">
            <a:spLocks/>
          </p:cNvSpPr>
          <p:nvPr/>
        </p:nvSpPr>
        <p:spPr>
          <a:xfrm>
            <a:off x="87330" y="4626626"/>
            <a:ext cx="1466408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Zástupný text 2">
            <a:extLst>
              <a:ext uri="{FF2B5EF4-FFF2-40B4-BE49-F238E27FC236}">
                <a16:creationId xmlns:a16="http://schemas.microsoft.com/office/drawing/2014/main" id="{8DAEEDE6-B515-6652-306F-8BF9A1852916}"/>
              </a:ext>
            </a:extLst>
          </p:cNvPr>
          <p:cNvSpPr txBox="1">
            <a:spLocks/>
          </p:cNvSpPr>
          <p:nvPr/>
        </p:nvSpPr>
        <p:spPr>
          <a:xfrm>
            <a:off x="156117" y="1102842"/>
            <a:ext cx="2512650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cs-CZ" sz="1200" b="1" dirty="0"/>
              <a:t>Pasterizační jednotka</a:t>
            </a:r>
            <a:endParaRPr kumimoji="0" lang="cs-CZ" sz="1200" b="1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440D4346-9922-9589-5D5E-21F3A92DF824}"/>
              </a:ext>
            </a:extLst>
          </p:cNvPr>
          <p:cNvSpPr txBox="1">
            <a:spLocks/>
          </p:cNvSpPr>
          <p:nvPr/>
        </p:nvSpPr>
        <p:spPr>
          <a:xfrm>
            <a:off x="4624466" y="438956"/>
            <a:ext cx="2512650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cs-CZ" sz="1200" b="1" dirty="0"/>
              <a:t>Příjmová a separační linka</a:t>
            </a:r>
            <a:endParaRPr kumimoji="0" lang="cs-CZ" sz="1200" b="1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AF496DEC-6F7D-D0C3-9612-BE731DFCBF36}"/>
              </a:ext>
            </a:extLst>
          </p:cNvPr>
          <p:cNvSpPr txBox="1">
            <a:spLocks/>
          </p:cNvSpPr>
          <p:nvPr/>
        </p:nvSpPr>
        <p:spPr>
          <a:xfrm>
            <a:off x="4062410" y="963398"/>
            <a:ext cx="4123990" cy="521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39700" indent="0">
              <a:buNone/>
            </a:pPr>
            <a:r>
              <a:rPr lang="cs-CZ" dirty="0"/>
              <a:t>ECRUSOR - protlačování skrze síta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99FA1FC-04D6-B4D3-B30A-9A7B2DFD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95" y="1577838"/>
            <a:ext cx="4282091" cy="3048788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C67E900-FDFD-CAC6-6B7E-1AB3FBA38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551" y="1577838"/>
            <a:ext cx="4204197" cy="304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02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359AEB-7699-C68F-C348-5EBF41936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dirty="0"/>
              <a:t>ČOV Pest - </a:t>
            </a:r>
            <a:r>
              <a:rPr lang="cs-CZ" sz="2400" dirty="0" err="1"/>
              <a:t>South</a:t>
            </a:r>
            <a:endParaRPr lang="cs-CZ" sz="2400" dirty="0"/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28D44070-1E2E-0779-D50D-17A8FE4BBE86}"/>
              </a:ext>
            </a:extLst>
          </p:cNvPr>
          <p:cNvSpPr txBox="1">
            <a:spLocks/>
          </p:cNvSpPr>
          <p:nvPr/>
        </p:nvSpPr>
        <p:spPr>
          <a:xfrm>
            <a:off x="87330" y="4626626"/>
            <a:ext cx="1466408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440D4346-9922-9589-5D5E-21F3A92DF824}"/>
              </a:ext>
            </a:extLst>
          </p:cNvPr>
          <p:cNvSpPr txBox="1">
            <a:spLocks/>
          </p:cNvSpPr>
          <p:nvPr/>
        </p:nvSpPr>
        <p:spPr>
          <a:xfrm>
            <a:off x="248219" y="1050927"/>
            <a:ext cx="2512650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cs-CZ" sz="1200" b="1" dirty="0"/>
              <a:t>Příjmová a separační linka</a:t>
            </a:r>
            <a:endParaRPr kumimoji="0" lang="cs-CZ" sz="1200" b="1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16EA9C2-D054-AE9A-1F20-164D7A8F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88" y="1557580"/>
            <a:ext cx="4302247" cy="313721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2921390-72E7-6820-DFF3-4E212A5E2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693" y="1557580"/>
            <a:ext cx="4404419" cy="315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44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ádoba na bioodpad.">
            <a:extLst>
              <a:ext uri="{FF2B5EF4-FFF2-40B4-BE49-F238E27FC236}">
                <a16:creationId xmlns:a16="http://schemas.microsoft.com/office/drawing/2014/main" id="{0B5E3A60-7F2C-DAD8-B44C-52C34496A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6" r="8958"/>
          <a:stretch/>
        </p:blipFill>
        <p:spPr bwMode="auto">
          <a:xfrm>
            <a:off x="3291908" y="12666"/>
            <a:ext cx="5860739" cy="438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Google Shape;26;p5"/>
          <p:cNvSpPr/>
          <p:nvPr/>
        </p:nvSpPr>
        <p:spPr>
          <a:xfrm rot="16624661">
            <a:off x="4757646" y="-336712"/>
            <a:ext cx="4097855" cy="511362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9803"/>
                </a:srgbClr>
              </a:gs>
              <a:gs pos="35000">
                <a:srgbClr val="FFFFFF">
                  <a:alpha val="69803"/>
                </a:srgbClr>
              </a:gs>
              <a:gs pos="68000">
                <a:srgbClr val="F4F6FB">
                  <a:alpha val="29803"/>
                </a:srgbClr>
              </a:gs>
              <a:gs pos="100000">
                <a:srgbClr val="F4F6FB">
                  <a:alpha val="29803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0" y="0"/>
            <a:ext cx="9144000" cy="5147622"/>
          </a:xfrm>
          <a:custGeom>
            <a:avLst/>
            <a:gdLst/>
            <a:ahLst/>
            <a:cxnLst/>
            <a:rect l="l" t="t" r="r" b="b"/>
            <a:pathLst>
              <a:path w="12192000" h="6863496" extrusionOk="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1115" y="4478157"/>
            <a:ext cx="1139544" cy="4336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ástupný text 2">
            <a:extLst>
              <a:ext uri="{FF2B5EF4-FFF2-40B4-BE49-F238E27FC236}">
                <a16:creationId xmlns:a16="http://schemas.microsoft.com/office/drawing/2014/main" id="{1308B53A-FE8F-9190-442C-2C362E9DCA5F}"/>
              </a:ext>
            </a:extLst>
          </p:cNvPr>
          <p:cNvSpPr txBox="1">
            <a:spLocks/>
          </p:cNvSpPr>
          <p:nvPr/>
        </p:nvSpPr>
        <p:spPr>
          <a:xfrm>
            <a:off x="171300" y="164088"/>
            <a:ext cx="2668248" cy="66869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cs-CZ" sz="1600" b="1" dirty="0"/>
              <a:t>Méně vhodné/nevhodné odpady na ČOV </a:t>
            </a:r>
          </a:p>
        </p:txBody>
      </p:sp>
      <p:sp>
        <p:nvSpPr>
          <p:cNvPr id="4" name="Zástupný text 9">
            <a:extLst>
              <a:ext uri="{FF2B5EF4-FFF2-40B4-BE49-F238E27FC236}">
                <a16:creationId xmlns:a16="http://schemas.microsoft.com/office/drawing/2014/main" id="{C5BC4373-B0E1-561E-825A-1F444650D0BC}"/>
              </a:ext>
            </a:extLst>
          </p:cNvPr>
          <p:cNvSpPr txBox="1">
            <a:spLocks/>
          </p:cNvSpPr>
          <p:nvPr/>
        </p:nvSpPr>
        <p:spPr>
          <a:xfrm>
            <a:off x="602416" y="1737316"/>
            <a:ext cx="3969584" cy="1665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dirty="0"/>
              <a:t>Vázán na systém sběru v zájmovém územní</a:t>
            </a:r>
          </a:p>
          <a:p>
            <a:r>
              <a:rPr lang="cs-CZ" dirty="0"/>
              <a:t>Vlastnosti i množství kolísá v průběhu roku</a:t>
            </a:r>
          </a:p>
          <a:p>
            <a:r>
              <a:rPr lang="cs-CZ" dirty="0"/>
              <a:t>Kontaminace obaly a dalšími materiály (kameny)</a:t>
            </a:r>
          </a:p>
        </p:txBody>
      </p:sp>
      <p:sp>
        <p:nvSpPr>
          <p:cNvPr id="5" name="Zástupný text 2">
            <a:extLst>
              <a:ext uri="{FF2B5EF4-FFF2-40B4-BE49-F238E27FC236}">
                <a16:creationId xmlns:a16="http://schemas.microsoft.com/office/drawing/2014/main" id="{8262867A-808D-7DD2-C4B0-14503497DA00}"/>
              </a:ext>
            </a:extLst>
          </p:cNvPr>
          <p:cNvSpPr txBox="1">
            <a:spLocks/>
          </p:cNvSpPr>
          <p:nvPr/>
        </p:nvSpPr>
        <p:spPr>
          <a:xfrm>
            <a:off x="128438" y="950702"/>
            <a:ext cx="2512650" cy="604161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cs-CZ" b="1" dirty="0"/>
              <a:t>Oddělený sběr u obyvatel = hnědé popelnice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BF634CC-7821-10E6-36C3-E4220273B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498" y="3145661"/>
            <a:ext cx="5919216" cy="1239012"/>
          </a:xfrm>
          <a:prstGeom prst="rect">
            <a:avLst/>
          </a:prstGeom>
        </p:spPr>
      </p:pic>
      <p:sp>
        <p:nvSpPr>
          <p:cNvPr id="7" name="Zástupný text 2">
            <a:extLst>
              <a:ext uri="{FF2B5EF4-FFF2-40B4-BE49-F238E27FC236}">
                <a16:creationId xmlns:a16="http://schemas.microsoft.com/office/drawing/2014/main" id="{8C7E6D4B-7329-BA76-4345-1E2B479D1BC7}"/>
              </a:ext>
            </a:extLst>
          </p:cNvPr>
          <p:cNvSpPr txBox="1">
            <a:spLocks/>
          </p:cNvSpPr>
          <p:nvPr/>
        </p:nvSpPr>
        <p:spPr>
          <a:xfrm>
            <a:off x="2760462" y="1115724"/>
            <a:ext cx="2512650" cy="378299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cs-CZ" b="1" dirty="0"/>
              <a:t>Údržba městské zeleně</a:t>
            </a:r>
          </a:p>
        </p:txBody>
      </p:sp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6877F50B-68A2-A6E3-EDA4-0B21EE02A2F7}"/>
              </a:ext>
            </a:extLst>
          </p:cNvPr>
          <p:cNvSpPr/>
          <p:nvPr/>
        </p:nvSpPr>
        <p:spPr>
          <a:xfrm>
            <a:off x="2977642" y="4323833"/>
            <a:ext cx="6019001" cy="65867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accent1"/>
                </a:solidFill>
                <a:latin typeface="Arial Black" panose="020B0A04020102020204" pitchFamily="34" charset="0"/>
              </a:rPr>
              <a:t>Bez významné rekonstrukce nebo přístavby moderního fermentoru – omezené druhy odpadů.</a:t>
            </a:r>
            <a:endParaRPr lang="cs-CZ" sz="1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14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82">
            <a:extLst>
              <a:ext uri="{FF2B5EF4-FFF2-40B4-BE49-F238E27FC236}">
                <a16:creationId xmlns:a16="http://schemas.microsoft.com/office/drawing/2014/main" id="{E7CF96CF-65C4-DC2D-1697-A36482B104C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alphaModFix/>
          </a:blip>
          <a:srcRect l="14654" t="25785" r="11634" b="7961"/>
          <a:stretch/>
        </p:blipFill>
        <p:spPr>
          <a:xfrm flipH="1">
            <a:off x="1755135" y="0"/>
            <a:ext cx="7388865" cy="4509026"/>
          </a:xfrm>
          <a:prstGeom prst="round2DiagRect">
            <a:avLst>
              <a:gd name="adj1" fmla="val 7450"/>
              <a:gd name="adj2" fmla="val 0"/>
            </a:avLst>
          </a:prstGeom>
          <a:blipFill rotWithShape="1">
            <a:blip r:embed="rId4" cstate="print">
              <a:alphaModFix/>
            </a:blip>
            <a:stretch>
              <a:fillRect l="100000" r="100000"/>
            </a:stretch>
          </a:blipFill>
          <a:ln>
            <a:noFill/>
          </a:ln>
        </p:spPr>
      </p:pic>
      <p:sp>
        <p:nvSpPr>
          <p:cNvPr id="26" name="Google Shape;26;p5"/>
          <p:cNvSpPr/>
          <p:nvPr/>
        </p:nvSpPr>
        <p:spPr>
          <a:xfrm rot="16624661">
            <a:off x="4757646" y="-336712"/>
            <a:ext cx="4097855" cy="511362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9803"/>
                </a:srgbClr>
              </a:gs>
              <a:gs pos="35000">
                <a:srgbClr val="FFFFFF">
                  <a:alpha val="69803"/>
                </a:srgbClr>
              </a:gs>
              <a:gs pos="68000">
                <a:srgbClr val="F4F6FB">
                  <a:alpha val="29803"/>
                </a:srgbClr>
              </a:gs>
              <a:gs pos="100000">
                <a:srgbClr val="F4F6FB">
                  <a:alpha val="29803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0" y="-4122"/>
            <a:ext cx="9144000" cy="5147622"/>
          </a:xfrm>
          <a:custGeom>
            <a:avLst/>
            <a:gdLst/>
            <a:ahLst/>
            <a:cxnLst/>
            <a:rect l="l" t="t" r="r" b="b"/>
            <a:pathLst>
              <a:path w="12192000" h="6863496" extrusionOk="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88"/>
          <p:cNvSpPr txBox="1">
            <a:spLocks noGrp="1"/>
          </p:cNvSpPr>
          <p:nvPr>
            <p:ph type="title"/>
          </p:nvPr>
        </p:nvSpPr>
        <p:spPr>
          <a:xfrm>
            <a:off x="163547" y="3322558"/>
            <a:ext cx="5324700" cy="141758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0" dirty="0"/>
              <a:t>BIOMETAN</a:t>
            </a:r>
            <a:endParaRPr sz="3600" b="0" dirty="0"/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71115" y="4478157"/>
            <a:ext cx="1139544" cy="433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6276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60A71-28EF-0D29-B4CE-F19B359B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70"/>
            <a:ext cx="8186400" cy="1141800"/>
          </a:xfrm>
        </p:spPr>
        <p:txBody>
          <a:bodyPr/>
          <a:lstStyle/>
          <a:p>
            <a:r>
              <a:rPr lang="cs-CZ" dirty="0"/>
              <a:t>ÚČOV Praha </a:t>
            </a:r>
            <a:br>
              <a:rPr lang="cs-CZ" dirty="0"/>
            </a:br>
            <a:r>
              <a:rPr lang="cs-CZ" sz="1800" dirty="0" err="1">
                <a:solidFill>
                  <a:schemeClr val="accent4"/>
                </a:solidFill>
              </a:rPr>
              <a:t>biometanová</a:t>
            </a:r>
            <a:r>
              <a:rPr lang="cs-CZ" sz="1800" dirty="0">
                <a:solidFill>
                  <a:schemeClr val="accent4"/>
                </a:solidFill>
              </a:rPr>
              <a:t> stanice </a:t>
            </a:r>
            <a:endParaRPr lang="en-GB" sz="1800" dirty="0">
              <a:solidFill>
                <a:schemeClr val="accent4"/>
              </a:solidFill>
            </a:endParaRP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52474B23-D60F-0319-F138-284967F30934}"/>
              </a:ext>
            </a:extLst>
          </p:cNvPr>
          <p:cNvSpPr txBox="1">
            <a:spLocks/>
          </p:cNvSpPr>
          <p:nvPr/>
        </p:nvSpPr>
        <p:spPr>
          <a:xfrm>
            <a:off x="87330" y="4626626"/>
            <a:ext cx="1466408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A455381-8033-6567-6A1A-53EA2CABD2CA}"/>
              </a:ext>
            </a:extLst>
          </p:cNvPr>
          <p:cNvCxnSpPr>
            <a:cxnSpLocks/>
          </p:cNvCxnSpPr>
          <p:nvPr/>
        </p:nvCxnSpPr>
        <p:spPr>
          <a:xfrm>
            <a:off x="4226531" y="1427356"/>
            <a:ext cx="0" cy="2163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430;p63">
            <a:extLst>
              <a:ext uri="{FF2B5EF4-FFF2-40B4-BE49-F238E27FC236}">
                <a16:creationId xmlns:a16="http://schemas.microsoft.com/office/drawing/2014/main" id="{823B6497-6F69-4D5E-C692-93D6E3A3F22A}"/>
              </a:ext>
            </a:extLst>
          </p:cNvPr>
          <p:cNvSpPr txBox="1"/>
          <p:nvPr/>
        </p:nvSpPr>
        <p:spPr>
          <a:xfrm>
            <a:off x="5682255" y="458053"/>
            <a:ext cx="3194116" cy="451460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68569" tIns="68569" rIns="68569" bIns="68569" anchor="t" anchorCtr="0">
            <a:noAutofit/>
          </a:bodyPr>
          <a:lstStyle/>
          <a:p>
            <a:pPr marL="133350">
              <a:buSzPts val="800"/>
            </a:pPr>
            <a:endParaRPr lang="en-GB" dirty="0"/>
          </a:p>
          <a:p>
            <a:pPr marL="304800" indent="-171450">
              <a:buSzPts val="800"/>
              <a:buFont typeface="Arial" panose="020B0604020202020204" pitchFamily="34" charset="0"/>
              <a:buChar char="•"/>
            </a:pPr>
            <a:r>
              <a:rPr lang="cs-CZ" dirty="0"/>
              <a:t>1. studie proveditelnosti: 2013</a:t>
            </a:r>
          </a:p>
          <a:p>
            <a:pPr marL="304800" indent="-171450">
              <a:buSzPts val="800"/>
              <a:buFont typeface="Arial" panose="020B0604020202020204" pitchFamily="34" charset="0"/>
              <a:buChar char="•"/>
            </a:pPr>
            <a:endParaRPr lang="en-GB" dirty="0"/>
          </a:p>
          <a:p>
            <a:pPr marL="304800" indent="-171450">
              <a:buSzPts val="800"/>
              <a:buFont typeface="Arial" panose="020B0604020202020204" pitchFamily="34" charset="0"/>
              <a:buChar char="•"/>
            </a:pPr>
            <a:r>
              <a:rPr lang="en-GB" dirty="0"/>
              <a:t>11/2021 – </a:t>
            </a:r>
            <a:r>
              <a:rPr lang="cs-CZ" dirty="0"/>
              <a:t>zahájen zkušební provoz </a:t>
            </a:r>
            <a:endParaRPr lang="en-GB" dirty="0"/>
          </a:p>
          <a:p>
            <a:pPr marL="304800" indent="-171450">
              <a:buSzPts val="800"/>
              <a:buFont typeface="Arial" panose="020B0604020202020204" pitchFamily="34" charset="0"/>
              <a:buChar char="•"/>
            </a:pPr>
            <a:endParaRPr lang="cs-CZ" dirty="0"/>
          </a:p>
          <a:p>
            <a:pPr marL="304800" indent="-171450">
              <a:buSzPts val="800"/>
              <a:buFont typeface="Arial" panose="020B0604020202020204" pitchFamily="34" charset="0"/>
              <a:buChar char="•"/>
            </a:pPr>
            <a:r>
              <a:rPr lang="cs-CZ" dirty="0"/>
              <a:t>kapacita</a:t>
            </a:r>
            <a:r>
              <a:rPr lang="en-GB" dirty="0"/>
              <a:t>: 250 Nm</a:t>
            </a:r>
            <a:r>
              <a:rPr lang="en-GB" baseline="30000" dirty="0"/>
              <a:t>3</a:t>
            </a:r>
            <a:r>
              <a:rPr lang="en-GB" dirty="0"/>
              <a:t>/h </a:t>
            </a:r>
            <a:r>
              <a:rPr lang="cs-CZ" dirty="0"/>
              <a:t>surového bioplynu</a:t>
            </a:r>
          </a:p>
          <a:p>
            <a:pPr marL="304800" indent="-171450">
              <a:buSzPts val="800"/>
              <a:buFont typeface="Arial" panose="020B0604020202020204" pitchFamily="34" charset="0"/>
              <a:buChar char="•"/>
            </a:pPr>
            <a:endParaRPr lang="en-GB" dirty="0"/>
          </a:p>
          <a:p>
            <a:pPr marL="304800" indent="-171450">
              <a:buSzPts val="800"/>
              <a:buFont typeface="Arial" panose="020B0604020202020204" pitchFamily="34" charset="0"/>
              <a:buChar char="•"/>
            </a:pPr>
            <a:r>
              <a:rPr lang="cs-CZ" dirty="0"/>
              <a:t>Produkce bioplynu</a:t>
            </a:r>
            <a:r>
              <a:rPr lang="en-GB" dirty="0"/>
              <a:t>: 165 Nm</a:t>
            </a:r>
            <a:r>
              <a:rPr lang="en-GB" baseline="30000" dirty="0"/>
              <a:t>3</a:t>
            </a:r>
            <a:r>
              <a:rPr lang="en-GB" dirty="0"/>
              <a:t>/h</a:t>
            </a:r>
            <a:endParaRPr lang="cs-CZ" dirty="0"/>
          </a:p>
          <a:p>
            <a:pPr marL="304800" indent="-171450">
              <a:buSzPts val="800"/>
              <a:buFont typeface="Arial" panose="020B0604020202020204" pitchFamily="34" charset="0"/>
              <a:buChar char="•"/>
            </a:pPr>
            <a:endParaRPr lang="en-GB" dirty="0"/>
          </a:p>
          <a:p>
            <a:pPr marL="304800" indent="-171450">
              <a:buSzPts val="800"/>
              <a:buFont typeface="Arial" panose="020B0604020202020204" pitchFamily="34" charset="0"/>
              <a:buChar char="•"/>
            </a:pPr>
            <a:r>
              <a:rPr lang="cs-CZ" dirty="0"/>
              <a:t>Technologie: 3 stupňová </a:t>
            </a:r>
            <a:r>
              <a:rPr lang="cs-CZ" dirty="0" err="1"/>
              <a:t>memránová</a:t>
            </a:r>
            <a:r>
              <a:rPr lang="cs-CZ" dirty="0"/>
              <a:t> separace</a:t>
            </a:r>
          </a:p>
          <a:p>
            <a:pPr marL="304800" indent="-171450">
              <a:buSzPts val="800"/>
              <a:buFont typeface="Arial" panose="020B0604020202020204" pitchFamily="34" charset="0"/>
              <a:buChar char="•"/>
            </a:pPr>
            <a:endParaRPr lang="en-GB" dirty="0"/>
          </a:p>
          <a:p>
            <a:pPr marL="304800" indent="-171450">
              <a:buSzPts val="800"/>
              <a:buFont typeface="Arial" panose="020B0604020202020204" pitchFamily="34" charset="0"/>
              <a:buChar char="•"/>
            </a:pPr>
            <a:r>
              <a:rPr lang="en-GB" dirty="0"/>
              <a:t>CAPEX: 5</a:t>
            </a:r>
            <a:r>
              <a:rPr lang="cs-CZ" dirty="0"/>
              <a:t>7,1</a:t>
            </a:r>
            <a:r>
              <a:rPr lang="en-GB" dirty="0"/>
              <a:t> M CZK</a:t>
            </a:r>
            <a:r>
              <a:rPr lang="cs-CZ" dirty="0"/>
              <a:t> ( z toho pilotní jednotka 37,1 M Kč)</a:t>
            </a:r>
            <a:endParaRPr lang="en-GB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62849A-EBDE-9404-D389-671709599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48" y="1422418"/>
            <a:ext cx="4723273" cy="346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60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60A71-28EF-0D29-B4CE-F19B359B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70"/>
            <a:ext cx="8186400" cy="1141800"/>
          </a:xfrm>
        </p:spPr>
        <p:txBody>
          <a:bodyPr/>
          <a:lstStyle/>
          <a:p>
            <a:r>
              <a:rPr lang="cs-CZ" dirty="0"/>
              <a:t>ÚČOV Praha </a:t>
            </a:r>
            <a:br>
              <a:rPr lang="cs-CZ" dirty="0"/>
            </a:br>
            <a:r>
              <a:rPr lang="cs-CZ" sz="1800" dirty="0" err="1">
                <a:solidFill>
                  <a:schemeClr val="accent4"/>
                </a:solidFill>
              </a:rPr>
              <a:t>biometanová</a:t>
            </a:r>
            <a:r>
              <a:rPr lang="cs-CZ" sz="1800" dirty="0">
                <a:solidFill>
                  <a:schemeClr val="accent4"/>
                </a:solidFill>
              </a:rPr>
              <a:t> stanice </a:t>
            </a:r>
            <a:endParaRPr lang="en-GB" sz="1800" dirty="0">
              <a:solidFill>
                <a:schemeClr val="accent4"/>
              </a:solidFill>
            </a:endParaRP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52474B23-D60F-0319-F138-284967F30934}"/>
              </a:ext>
            </a:extLst>
          </p:cNvPr>
          <p:cNvSpPr txBox="1">
            <a:spLocks/>
          </p:cNvSpPr>
          <p:nvPr/>
        </p:nvSpPr>
        <p:spPr>
          <a:xfrm>
            <a:off x="87330" y="4626626"/>
            <a:ext cx="1466408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A455381-8033-6567-6A1A-53EA2CABD2CA}"/>
              </a:ext>
            </a:extLst>
          </p:cNvPr>
          <p:cNvCxnSpPr>
            <a:cxnSpLocks/>
          </p:cNvCxnSpPr>
          <p:nvPr/>
        </p:nvCxnSpPr>
        <p:spPr>
          <a:xfrm>
            <a:off x="4226531" y="1427356"/>
            <a:ext cx="0" cy="2163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oogle Shape;430;p63">
            <a:extLst>
              <a:ext uri="{FF2B5EF4-FFF2-40B4-BE49-F238E27FC236}">
                <a16:creationId xmlns:a16="http://schemas.microsoft.com/office/drawing/2014/main" id="{823B6497-6F69-4D5E-C692-93D6E3A3F22A}"/>
              </a:ext>
            </a:extLst>
          </p:cNvPr>
          <p:cNvSpPr txBox="1"/>
          <p:nvPr/>
        </p:nvSpPr>
        <p:spPr>
          <a:xfrm>
            <a:off x="820534" y="4427102"/>
            <a:ext cx="3194116" cy="545557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68569" tIns="68569" rIns="68569" bIns="68569" anchor="t" anchorCtr="0">
            <a:noAutofit/>
          </a:bodyPr>
          <a:lstStyle/>
          <a:p>
            <a:pPr marL="133350">
              <a:buSzPts val="800"/>
            </a:pPr>
            <a:r>
              <a:rPr lang="cs-CZ" dirty="0"/>
              <a:t>Srdce technologie – membránové moduly</a:t>
            </a:r>
            <a:endParaRPr lang="en-GB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FBF5DE4-8B76-4571-2452-F3E10469C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173" y="1834293"/>
            <a:ext cx="4436134" cy="210850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846E6F9-2431-DEB1-7114-B6B100503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19" y="1236054"/>
            <a:ext cx="4213634" cy="301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473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1CD14-E0D4-FABA-46EA-6689F04D3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3C7125-DAA2-16DA-29E9-187ED14B7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70"/>
            <a:ext cx="8186400" cy="1141800"/>
          </a:xfrm>
        </p:spPr>
        <p:txBody>
          <a:bodyPr/>
          <a:lstStyle/>
          <a:p>
            <a:r>
              <a:rPr lang="cs-CZ" dirty="0"/>
              <a:t>Biometan - MEMGAS</a:t>
            </a:r>
            <a:br>
              <a:rPr lang="cs-CZ" dirty="0"/>
            </a:br>
            <a:endParaRPr lang="en-GB" sz="1800" dirty="0">
              <a:solidFill>
                <a:schemeClr val="accent4"/>
              </a:solidFill>
            </a:endParaRPr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F45F3CFA-40F1-362F-061F-AA9290A02AC7}"/>
              </a:ext>
            </a:extLst>
          </p:cNvPr>
          <p:cNvSpPr txBox="1">
            <a:spLocks/>
          </p:cNvSpPr>
          <p:nvPr/>
        </p:nvSpPr>
        <p:spPr>
          <a:xfrm>
            <a:off x="87330" y="4626626"/>
            <a:ext cx="1466408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32F732-2746-5C4D-9853-1294D6DDA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57" y="1482993"/>
            <a:ext cx="5783943" cy="2684343"/>
          </a:xfrm>
          <a:prstGeom prst="rect">
            <a:avLst/>
          </a:prstGeom>
        </p:spPr>
      </p:pic>
      <p:sp>
        <p:nvSpPr>
          <p:cNvPr id="8" name="Google Shape;430;p63">
            <a:extLst>
              <a:ext uri="{FF2B5EF4-FFF2-40B4-BE49-F238E27FC236}">
                <a16:creationId xmlns:a16="http://schemas.microsoft.com/office/drawing/2014/main" id="{564A439D-5CE9-500C-DDC4-66FE8726F74F}"/>
              </a:ext>
            </a:extLst>
          </p:cNvPr>
          <p:cNvSpPr txBox="1"/>
          <p:nvPr/>
        </p:nvSpPr>
        <p:spPr>
          <a:xfrm>
            <a:off x="6379028" y="659492"/>
            <a:ext cx="2583544" cy="3824515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68569" tIns="68569" rIns="68569" bIns="68569" anchor="t" anchorCtr="0">
            <a:noAutofit/>
          </a:bodyPr>
          <a:lstStyle/>
          <a:p>
            <a:pPr marL="419100" indent="-285750">
              <a:buSzPts val="800"/>
              <a:buFontTx/>
              <a:buChar char="-"/>
            </a:pPr>
            <a:endParaRPr lang="cs-CZ" dirty="0"/>
          </a:p>
          <a:p>
            <a:pPr marL="419100" indent="-285750">
              <a:buSzPts val="800"/>
              <a:buFontTx/>
              <a:buChar char="-"/>
            </a:pPr>
            <a:r>
              <a:rPr lang="cs-CZ" dirty="0"/>
              <a:t>- vysoká účinnost separace – 99,5 % hm. CH</a:t>
            </a:r>
            <a:r>
              <a:rPr lang="cs-CZ" baseline="-25000" dirty="0"/>
              <a:t>4</a:t>
            </a:r>
          </a:p>
          <a:p>
            <a:pPr marL="419100" indent="-285750">
              <a:buSzPts val="800"/>
              <a:buFontTx/>
              <a:buChar char="-"/>
            </a:pPr>
            <a:r>
              <a:rPr lang="cs-CZ" dirty="0"/>
              <a:t>- vysoká kvalita </a:t>
            </a:r>
            <a:r>
              <a:rPr lang="cs-CZ" dirty="0" err="1"/>
              <a:t>off</a:t>
            </a:r>
            <a:r>
              <a:rPr lang="cs-CZ" dirty="0"/>
              <a:t> – </a:t>
            </a:r>
            <a:r>
              <a:rPr lang="cs-CZ" dirty="0" err="1"/>
              <a:t>gas</a:t>
            </a:r>
            <a:r>
              <a:rPr lang="cs-CZ" dirty="0"/>
              <a:t> (garance </a:t>
            </a:r>
            <a:r>
              <a:rPr lang="en-GB" dirty="0"/>
              <a:t>&lt; </a:t>
            </a:r>
            <a:r>
              <a:rPr lang="cs-CZ" dirty="0"/>
              <a:t>0,5 % </a:t>
            </a:r>
            <a:r>
              <a:rPr lang="en-GB" dirty="0"/>
              <a:t>CH</a:t>
            </a:r>
            <a:r>
              <a:rPr lang="en-GB" baseline="-25000" dirty="0"/>
              <a:t>4</a:t>
            </a:r>
            <a:r>
              <a:rPr lang="cs-CZ" dirty="0"/>
              <a:t>)</a:t>
            </a:r>
          </a:p>
          <a:p>
            <a:pPr marL="419100" indent="-285750">
              <a:buSzPts val="800"/>
              <a:buFontTx/>
              <a:buChar char="-"/>
            </a:pPr>
            <a:r>
              <a:rPr lang="cs-CZ" dirty="0"/>
              <a:t>(přímá vazba do výkupní ceny biometanu)</a:t>
            </a:r>
          </a:p>
          <a:p>
            <a:pPr marL="419100" indent="-285750">
              <a:buSzPts val="800"/>
              <a:buFontTx/>
              <a:buChar char="-"/>
            </a:pPr>
            <a:endParaRPr lang="cs-CZ" dirty="0"/>
          </a:p>
          <a:p>
            <a:pPr marL="419100" indent="-285750">
              <a:buSzPts val="800"/>
              <a:buFontTx/>
              <a:buChar char="-"/>
            </a:pPr>
            <a:endParaRPr lang="cs-CZ" dirty="0"/>
          </a:p>
          <a:p>
            <a:pPr marL="419100" indent="-285750">
              <a:buSzPts val="800"/>
              <a:buFontTx/>
              <a:buChar char="-"/>
            </a:pPr>
            <a:r>
              <a:rPr lang="cs-CZ" dirty="0"/>
              <a:t>- reference </a:t>
            </a:r>
            <a:r>
              <a:rPr lang="en-GB" dirty="0"/>
              <a:t>&gt; 25 </a:t>
            </a:r>
            <a:r>
              <a:rPr lang="en-GB" dirty="0" err="1"/>
              <a:t>biometano</a:t>
            </a:r>
            <a:r>
              <a:rPr lang="cs-CZ" dirty="0" err="1"/>
              <a:t>vých</a:t>
            </a:r>
            <a:r>
              <a:rPr lang="cs-CZ" dirty="0"/>
              <a:t> stanic</a:t>
            </a:r>
          </a:p>
          <a:p>
            <a:pPr marL="133350">
              <a:buSzPts val="800"/>
            </a:pPr>
            <a:endParaRPr lang="cs-CZ" dirty="0"/>
          </a:p>
          <a:p>
            <a:pPr marL="419100" indent="-285750">
              <a:buSzPts val="800"/>
              <a:buFontTx/>
              <a:buChar char="-"/>
            </a:pPr>
            <a:r>
              <a:rPr lang="cs-CZ" dirty="0"/>
              <a:t> - 515 </a:t>
            </a:r>
            <a:r>
              <a:rPr lang="cs-CZ" dirty="0" err="1"/>
              <a:t>GWh</a:t>
            </a:r>
            <a:r>
              <a:rPr lang="cs-CZ" dirty="0"/>
              <a:t>/rok 2024</a:t>
            </a:r>
          </a:p>
          <a:p>
            <a:pPr marL="419100" indent="-285750">
              <a:buSzPts val="800"/>
              <a:buFontTx/>
              <a:buChar char="-"/>
            </a:pPr>
            <a:endParaRPr lang="cs-CZ" dirty="0"/>
          </a:p>
          <a:p>
            <a:pPr marL="419100" indent="-285750">
              <a:buSzPts val="800"/>
              <a:buFontTx/>
              <a:buChar char="-"/>
            </a:pPr>
            <a:r>
              <a:rPr lang="cs-CZ" dirty="0"/>
              <a:t>- garance spotřeby EE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70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budova, vlajka, modrá, venku&#10;&#10;Popis byl vytvořen automaticky">
            <a:extLst>
              <a:ext uri="{FF2B5EF4-FFF2-40B4-BE49-F238E27FC236}">
                <a16:creationId xmlns:a16="http://schemas.microsoft.com/office/drawing/2014/main" id="{27569297-EBCD-09C8-5790-FA801C60B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483" r="3454" b="-3029"/>
          <a:stretch/>
        </p:blipFill>
        <p:spPr>
          <a:xfrm>
            <a:off x="2395538" y="0"/>
            <a:ext cx="6748462" cy="4499498"/>
          </a:xfrm>
          <a:prstGeom prst="rect">
            <a:avLst/>
          </a:prstGeom>
        </p:spPr>
      </p:pic>
      <p:sp>
        <p:nvSpPr>
          <p:cNvPr id="26" name="Google Shape;26;p5"/>
          <p:cNvSpPr/>
          <p:nvPr/>
        </p:nvSpPr>
        <p:spPr>
          <a:xfrm rot="16624661">
            <a:off x="4757646" y="-336712"/>
            <a:ext cx="4097855" cy="511362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9803"/>
                </a:srgbClr>
              </a:gs>
              <a:gs pos="35000">
                <a:srgbClr val="FFFFFF">
                  <a:alpha val="69803"/>
                </a:srgbClr>
              </a:gs>
              <a:gs pos="68000">
                <a:srgbClr val="F4F6FB">
                  <a:alpha val="29803"/>
                </a:srgbClr>
              </a:gs>
              <a:gs pos="100000">
                <a:srgbClr val="F4F6FB">
                  <a:alpha val="29803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0" y="-4125"/>
            <a:ext cx="9144000" cy="5147622"/>
          </a:xfrm>
          <a:custGeom>
            <a:avLst/>
            <a:gdLst/>
            <a:ahLst/>
            <a:cxnLst/>
            <a:rect l="l" t="t" r="r" b="b"/>
            <a:pathLst>
              <a:path w="12192000" h="6863496" extrusionOk="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88"/>
          <p:cNvSpPr txBox="1">
            <a:spLocks noGrp="1"/>
          </p:cNvSpPr>
          <p:nvPr>
            <p:ph type="title"/>
          </p:nvPr>
        </p:nvSpPr>
        <p:spPr>
          <a:xfrm>
            <a:off x="192575" y="212633"/>
            <a:ext cx="4178704" cy="2753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dirty="0"/>
              <a:t>Požadavky </a:t>
            </a:r>
            <a:br>
              <a:rPr lang="cs-CZ" sz="2800" dirty="0"/>
            </a:br>
            <a:r>
              <a:rPr lang="cs-CZ" sz="2800" dirty="0"/>
              <a:t>revidované směrnice </a:t>
            </a:r>
            <a:br>
              <a:rPr lang="cs-CZ" sz="3600" dirty="0"/>
            </a:br>
            <a:r>
              <a:rPr lang="cs-CZ" sz="2800" dirty="0"/>
              <a:t>o čištění městských odpadních vod </a:t>
            </a:r>
            <a:br>
              <a:rPr lang="cs-CZ" sz="3600" dirty="0"/>
            </a:br>
            <a:endParaRPr sz="3600" dirty="0"/>
          </a:p>
        </p:txBody>
      </p:sp>
      <p:sp>
        <p:nvSpPr>
          <p:cNvPr id="1089" name="Google Shape;1089;p88"/>
          <p:cNvSpPr txBox="1">
            <a:spLocks noGrp="1"/>
          </p:cNvSpPr>
          <p:nvPr>
            <p:ph type="subTitle" idx="1"/>
          </p:nvPr>
        </p:nvSpPr>
        <p:spPr>
          <a:xfrm>
            <a:off x="315875" y="2437621"/>
            <a:ext cx="5506200" cy="640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r>
              <a:rPr lang="cs-CZ" sz="1800" b="1" dirty="0"/>
              <a:t>Finální znění Směrnice </a:t>
            </a:r>
            <a:br>
              <a:rPr lang="cs-CZ" sz="1800" b="1" dirty="0"/>
            </a:br>
            <a:r>
              <a:rPr lang="cs-CZ" sz="1800" b="1" dirty="0"/>
              <a:t>ze dne 10.04.2024 </a:t>
            </a:r>
          </a:p>
          <a:p>
            <a:r>
              <a:rPr lang="cs-CZ" sz="1800" b="0" dirty="0"/>
              <a:t>- výsledek Trialogu mezi Evropskou komisí, Evropským parlamentem a Radou EU</a:t>
            </a:r>
          </a:p>
          <a:p>
            <a:endParaRPr lang="cs-CZ" sz="1800" b="0" dirty="0"/>
          </a:p>
          <a:p>
            <a:r>
              <a:rPr lang="cs-CZ" sz="1800" dirty="0"/>
              <a:t>Oficiální vydání – listopad 2024</a:t>
            </a:r>
          </a:p>
          <a:p>
            <a:r>
              <a:rPr lang="cs-CZ" sz="1800" dirty="0"/>
              <a:t>Neočekávají se žádné změny</a:t>
            </a:r>
          </a:p>
          <a:p>
            <a:r>
              <a:rPr lang="cs-CZ" sz="1200" dirty="0"/>
              <a:t>Najdete zde: https://www.europarl.europa.eu/doceo/document/TA-9-2024-0222_CS.html</a:t>
            </a:r>
          </a:p>
          <a:p>
            <a:endParaRPr lang="cs-CZ" sz="1800" dirty="0"/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1115" y="4478157"/>
            <a:ext cx="1139544" cy="433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F53173-5EDD-32FE-B735-3A19E2685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186400" cy="867673"/>
          </a:xfrm>
        </p:spPr>
        <p:txBody>
          <a:bodyPr/>
          <a:lstStyle/>
          <a:p>
            <a:r>
              <a:rPr lang="cs-CZ" dirty="0"/>
              <a:t>Energetická neutralita ČOV</a:t>
            </a:r>
            <a:endParaRPr lang="en-GB" dirty="0"/>
          </a:p>
        </p:txBody>
      </p:sp>
      <p:sp>
        <p:nvSpPr>
          <p:cNvPr id="6" name="Google Shape;640;p67">
            <a:extLst>
              <a:ext uri="{FF2B5EF4-FFF2-40B4-BE49-F238E27FC236}">
                <a16:creationId xmlns:a16="http://schemas.microsoft.com/office/drawing/2014/main" id="{FCCC7B2F-316C-625E-009C-59F1C4B42394}"/>
              </a:ext>
            </a:extLst>
          </p:cNvPr>
          <p:cNvSpPr txBox="1">
            <a:spLocks/>
          </p:cNvSpPr>
          <p:nvPr/>
        </p:nvSpPr>
        <p:spPr>
          <a:xfrm>
            <a:off x="-217703" y="12269532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" smtClean="0"/>
              <a:pPr/>
              <a:t>3</a:t>
            </a:fld>
            <a:endParaRPr lang="fr" dirty="0"/>
          </a:p>
        </p:txBody>
      </p:sp>
      <p:sp>
        <p:nvSpPr>
          <p:cNvPr id="27" name="Obdélník: se zakulacenými rohy 26">
            <a:extLst>
              <a:ext uri="{FF2B5EF4-FFF2-40B4-BE49-F238E27FC236}">
                <a16:creationId xmlns:a16="http://schemas.microsoft.com/office/drawing/2014/main" id="{1AB4BB91-26B7-4A26-8359-4724F3AF85B8}"/>
              </a:ext>
            </a:extLst>
          </p:cNvPr>
          <p:cNvSpPr/>
          <p:nvPr/>
        </p:nvSpPr>
        <p:spPr>
          <a:xfrm>
            <a:off x="0" y="4729367"/>
            <a:ext cx="1657350" cy="3209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225859F3-4E41-4EEF-93AA-7CB28938AE3D}"/>
              </a:ext>
            </a:extLst>
          </p:cNvPr>
          <p:cNvSpPr/>
          <p:nvPr/>
        </p:nvSpPr>
        <p:spPr>
          <a:xfrm>
            <a:off x="5660484" y="433836"/>
            <a:ext cx="3098033" cy="509525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Arial Black" panose="020B0A04020102020204" pitchFamily="34" charset="0"/>
              </a:rPr>
              <a:t>Energetická soběstačnost</a:t>
            </a:r>
            <a:endParaRPr lang="en-GB" dirty="0">
              <a:latin typeface="Arial Black" panose="020B0A04020102020204" pitchFamily="34" charset="0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A7EFBE8-F22A-477F-A486-DB7CC3F5338C}"/>
              </a:ext>
            </a:extLst>
          </p:cNvPr>
          <p:cNvSpPr txBox="1"/>
          <p:nvPr/>
        </p:nvSpPr>
        <p:spPr>
          <a:xfrm>
            <a:off x="196794" y="1236939"/>
            <a:ext cx="40008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accent5"/>
                </a:solidFill>
                <a:latin typeface="Arial Black" panose="020B0A04020102020204" pitchFamily="34" charset="0"/>
              </a:rPr>
              <a:t>ČOV </a:t>
            </a:r>
            <a:r>
              <a:rPr lang="en-GB" b="1" dirty="0">
                <a:solidFill>
                  <a:schemeClr val="accent5"/>
                </a:solidFill>
                <a:latin typeface="Arial Black" panose="020B0A04020102020204" pitchFamily="34" charset="0"/>
              </a:rPr>
              <a:t>&gt; </a:t>
            </a:r>
            <a:r>
              <a:rPr lang="pl-PL" b="1" dirty="0">
                <a:solidFill>
                  <a:schemeClr val="accent5"/>
                </a:solidFill>
                <a:latin typeface="Arial Black" panose="020B0A04020102020204" pitchFamily="34" charset="0"/>
              </a:rPr>
              <a:t>10 000 EO:</a:t>
            </a:r>
          </a:p>
        </p:txBody>
      </p:sp>
      <p:grpSp>
        <p:nvGrpSpPr>
          <p:cNvPr id="8" name="Skupina 7">
            <a:extLst>
              <a:ext uri="{FF2B5EF4-FFF2-40B4-BE49-F238E27FC236}">
                <a16:creationId xmlns:a16="http://schemas.microsoft.com/office/drawing/2014/main" id="{673B636B-3CD3-4659-A142-87757A83409D}"/>
              </a:ext>
            </a:extLst>
          </p:cNvPr>
          <p:cNvGrpSpPr/>
          <p:nvPr/>
        </p:nvGrpSpPr>
        <p:grpSpPr>
          <a:xfrm>
            <a:off x="682605" y="1770740"/>
            <a:ext cx="754048" cy="808498"/>
            <a:chOff x="450865" y="2720345"/>
            <a:chExt cx="754048" cy="808498"/>
          </a:xfrm>
        </p:grpSpPr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80C77F01-9AC7-461C-8203-E257C89D130E}"/>
                </a:ext>
              </a:extLst>
            </p:cNvPr>
            <p:cNvSpPr/>
            <p:nvPr/>
          </p:nvSpPr>
          <p:spPr>
            <a:xfrm>
              <a:off x="472412" y="3207854"/>
              <a:ext cx="732501" cy="32098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2030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610DD63B-D8D9-48F5-963D-9A434498F37F}"/>
                </a:ext>
              </a:extLst>
            </p:cNvPr>
            <p:cNvSpPr txBox="1"/>
            <p:nvPr/>
          </p:nvSpPr>
          <p:spPr>
            <a:xfrm>
              <a:off x="450865" y="2720345"/>
              <a:ext cx="732498" cy="353943"/>
            </a:xfrm>
            <a:prstGeom prst="rect">
              <a:avLst/>
            </a:prstGeom>
            <a:noFill/>
          </p:spPr>
          <p:txBody>
            <a:bodyPr wrap="square" lIns="0" tIns="0" rIns="0">
              <a:spAutoFit/>
            </a:bodyPr>
            <a:lstStyle/>
            <a:p>
              <a:pPr algn="ctr"/>
              <a:r>
                <a:rPr lang="cs-CZ" sz="2000" b="1" dirty="0">
                  <a:solidFill>
                    <a:schemeClr val="accent6"/>
                  </a:solidFill>
                  <a:latin typeface="Arial Black" panose="020B0A04020102020204" pitchFamily="34" charset="0"/>
                </a:rPr>
                <a:t>20</a:t>
              </a:r>
              <a:r>
                <a:rPr lang="cs-CZ" b="1" dirty="0">
                  <a:solidFill>
                    <a:schemeClr val="accent6"/>
                  </a:solidFill>
                  <a:latin typeface="Arial Black" panose="020B0A04020102020204" pitchFamily="34" charset="0"/>
                </a:rPr>
                <a:t> %</a:t>
              </a:r>
              <a:endParaRPr lang="cs-CZ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CEA40ACB-9D74-42E7-A9A6-452FB5C998ED}"/>
              </a:ext>
            </a:extLst>
          </p:cNvPr>
          <p:cNvGrpSpPr/>
          <p:nvPr/>
        </p:nvGrpSpPr>
        <p:grpSpPr>
          <a:xfrm>
            <a:off x="2063116" y="1770740"/>
            <a:ext cx="754048" cy="802319"/>
            <a:chOff x="450865" y="2720345"/>
            <a:chExt cx="754048" cy="802319"/>
          </a:xfrm>
        </p:grpSpPr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9C901ED3-98A4-4ECA-94D4-DCD341447E63}"/>
                </a:ext>
              </a:extLst>
            </p:cNvPr>
            <p:cNvSpPr/>
            <p:nvPr/>
          </p:nvSpPr>
          <p:spPr>
            <a:xfrm>
              <a:off x="472412" y="3201675"/>
              <a:ext cx="732501" cy="32098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2035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ABC927CF-01DA-4597-BCE6-9BB9EA697A35}"/>
                </a:ext>
              </a:extLst>
            </p:cNvPr>
            <p:cNvSpPr txBox="1"/>
            <p:nvPr/>
          </p:nvSpPr>
          <p:spPr>
            <a:xfrm>
              <a:off x="450865" y="2720345"/>
              <a:ext cx="732498" cy="353943"/>
            </a:xfrm>
            <a:prstGeom prst="rect">
              <a:avLst/>
            </a:prstGeom>
            <a:noFill/>
          </p:spPr>
          <p:txBody>
            <a:bodyPr wrap="square" lIns="0" tIns="0" rIns="0">
              <a:spAutoFit/>
            </a:bodyPr>
            <a:lstStyle/>
            <a:p>
              <a:pPr algn="ctr"/>
              <a:r>
                <a:rPr lang="cs-CZ" sz="2000" b="1" dirty="0">
                  <a:solidFill>
                    <a:schemeClr val="accent6"/>
                  </a:solidFill>
                  <a:latin typeface="Arial Black" panose="020B0A04020102020204" pitchFamily="34" charset="0"/>
                </a:rPr>
                <a:t>40</a:t>
              </a:r>
              <a:r>
                <a:rPr lang="cs-CZ" b="1" dirty="0">
                  <a:solidFill>
                    <a:schemeClr val="accent6"/>
                  </a:solidFill>
                  <a:latin typeface="Arial Black" panose="020B0A04020102020204" pitchFamily="34" charset="0"/>
                </a:rPr>
                <a:t> %</a:t>
              </a:r>
              <a:endParaRPr lang="cs-CZ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6F0F5861-BFE4-41B9-B214-0370A9A52A92}"/>
              </a:ext>
            </a:extLst>
          </p:cNvPr>
          <p:cNvGrpSpPr/>
          <p:nvPr/>
        </p:nvGrpSpPr>
        <p:grpSpPr>
          <a:xfrm>
            <a:off x="3465175" y="1770740"/>
            <a:ext cx="764488" cy="801010"/>
            <a:chOff x="472412" y="2720345"/>
            <a:chExt cx="764488" cy="801010"/>
          </a:xfrm>
        </p:grpSpPr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0D7A109A-4283-43F7-80A3-7A60487D2040}"/>
                </a:ext>
              </a:extLst>
            </p:cNvPr>
            <p:cNvSpPr/>
            <p:nvPr/>
          </p:nvSpPr>
          <p:spPr>
            <a:xfrm>
              <a:off x="472412" y="3200366"/>
              <a:ext cx="732501" cy="32098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2040</a:t>
              </a:r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A641942F-2C43-4F09-9A76-1DCB6085ED2B}"/>
                </a:ext>
              </a:extLst>
            </p:cNvPr>
            <p:cNvSpPr txBox="1"/>
            <p:nvPr/>
          </p:nvSpPr>
          <p:spPr>
            <a:xfrm>
              <a:off x="474157" y="2720345"/>
              <a:ext cx="762743" cy="353943"/>
            </a:xfrm>
            <a:prstGeom prst="rect">
              <a:avLst/>
            </a:prstGeom>
            <a:noFill/>
          </p:spPr>
          <p:txBody>
            <a:bodyPr wrap="square" lIns="0" tIns="0" rIns="0">
              <a:spAutoFit/>
            </a:bodyPr>
            <a:lstStyle/>
            <a:p>
              <a:pPr algn="ctr"/>
              <a:r>
                <a:rPr lang="cs-CZ" sz="2000" b="1" dirty="0">
                  <a:solidFill>
                    <a:schemeClr val="accent6"/>
                  </a:solidFill>
                  <a:latin typeface="Arial Black" panose="020B0A04020102020204" pitchFamily="34" charset="0"/>
                </a:rPr>
                <a:t>70</a:t>
              </a:r>
              <a:r>
                <a:rPr lang="cs-CZ" b="1" dirty="0">
                  <a:solidFill>
                    <a:schemeClr val="accent6"/>
                  </a:solidFill>
                  <a:latin typeface="Arial Black" panose="020B0A04020102020204" pitchFamily="34" charset="0"/>
                </a:rPr>
                <a:t> %</a:t>
              </a:r>
              <a:endParaRPr lang="cs-CZ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17" name="Google Shape;1498;p32">
            <a:extLst>
              <a:ext uri="{FF2B5EF4-FFF2-40B4-BE49-F238E27FC236}">
                <a16:creationId xmlns:a16="http://schemas.microsoft.com/office/drawing/2014/main" id="{51CDEC8C-EA00-47A0-A5CA-D942076C155F}"/>
              </a:ext>
            </a:extLst>
          </p:cNvPr>
          <p:cNvSpPr/>
          <p:nvPr/>
        </p:nvSpPr>
        <p:spPr>
          <a:xfrm>
            <a:off x="1660153" y="2018088"/>
            <a:ext cx="268135" cy="255968"/>
          </a:xfrm>
          <a:custGeom>
            <a:avLst/>
            <a:gdLst/>
            <a:ahLst/>
            <a:cxnLst/>
            <a:rect l="l" t="t" r="r" b="b"/>
            <a:pathLst>
              <a:path w="355" h="338" extrusionOk="0">
                <a:moveTo>
                  <a:pt x="10" y="308"/>
                </a:moveTo>
                <a:cubicBezTo>
                  <a:pt x="0" y="329"/>
                  <a:pt x="9" y="338"/>
                  <a:pt x="30" y="328"/>
                </a:cubicBezTo>
                <a:cubicBezTo>
                  <a:pt x="334" y="186"/>
                  <a:pt x="334" y="186"/>
                  <a:pt x="334" y="186"/>
                </a:cubicBezTo>
                <a:cubicBezTo>
                  <a:pt x="355" y="177"/>
                  <a:pt x="355" y="161"/>
                  <a:pt x="334" y="151"/>
                </a:cubicBezTo>
                <a:cubicBezTo>
                  <a:pt x="30" y="9"/>
                  <a:pt x="30" y="9"/>
                  <a:pt x="30" y="9"/>
                </a:cubicBezTo>
                <a:cubicBezTo>
                  <a:pt x="9" y="0"/>
                  <a:pt x="0" y="9"/>
                  <a:pt x="11" y="29"/>
                </a:cubicBezTo>
                <a:cubicBezTo>
                  <a:pt x="61" y="130"/>
                  <a:pt x="61" y="130"/>
                  <a:pt x="61" y="130"/>
                </a:cubicBezTo>
                <a:cubicBezTo>
                  <a:pt x="71" y="151"/>
                  <a:pt x="71" y="185"/>
                  <a:pt x="61" y="206"/>
                </a:cubicBezTo>
                <a:lnTo>
                  <a:pt x="10" y="3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ECE25890-E7F0-4BBA-94ED-47B458551BBB}"/>
              </a:ext>
            </a:extLst>
          </p:cNvPr>
          <p:cNvCxnSpPr>
            <a:cxnSpLocks/>
          </p:cNvCxnSpPr>
          <p:nvPr/>
        </p:nvCxnSpPr>
        <p:spPr>
          <a:xfrm flipH="1">
            <a:off x="495677" y="2146072"/>
            <a:ext cx="53844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oogle Shape;1498;p32">
            <a:extLst>
              <a:ext uri="{FF2B5EF4-FFF2-40B4-BE49-F238E27FC236}">
                <a16:creationId xmlns:a16="http://schemas.microsoft.com/office/drawing/2014/main" id="{5A73CC5F-79B7-49CC-AF29-31D0CF189A0C}"/>
              </a:ext>
            </a:extLst>
          </p:cNvPr>
          <p:cNvSpPr/>
          <p:nvPr/>
        </p:nvSpPr>
        <p:spPr>
          <a:xfrm>
            <a:off x="3042650" y="2017911"/>
            <a:ext cx="268135" cy="255968"/>
          </a:xfrm>
          <a:custGeom>
            <a:avLst/>
            <a:gdLst/>
            <a:ahLst/>
            <a:cxnLst/>
            <a:rect l="l" t="t" r="r" b="b"/>
            <a:pathLst>
              <a:path w="355" h="338" extrusionOk="0">
                <a:moveTo>
                  <a:pt x="10" y="308"/>
                </a:moveTo>
                <a:cubicBezTo>
                  <a:pt x="0" y="329"/>
                  <a:pt x="9" y="338"/>
                  <a:pt x="30" y="328"/>
                </a:cubicBezTo>
                <a:cubicBezTo>
                  <a:pt x="334" y="186"/>
                  <a:pt x="334" y="186"/>
                  <a:pt x="334" y="186"/>
                </a:cubicBezTo>
                <a:cubicBezTo>
                  <a:pt x="355" y="177"/>
                  <a:pt x="355" y="161"/>
                  <a:pt x="334" y="151"/>
                </a:cubicBezTo>
                <a:cubicBezTo>
                  <a:pt x="30" y="9"/>
                  <a:pt x="30" y="9"/>
                  <a:pt x="30" y="9"/>
                </a:cubicBezTo>
                <a:cubicBezTo>
                  <a:pt x="9" y="0"/>
                  <a:pt x="0" y="9"/>
                  <a:pt x="11" y="29"/>
                </a:cubicBezTo>
                <a:cubicBezTo>
                  <a:pt x="61" y="130"/>
                  <a:pt x="61" y="130"/>
                  <a:pt x="61" y="130"/>
                </a:cubicBezTo>
                <a:cubicBezTo>
                  <a:pt x="71" y="151"/>
                  <a:pt x="71" y="185"/>
                  <a:pt x="61" y="206"/>
                </a:cubicBezTo>
                <a:lnTo>
                  <a:pt x="10" y="3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" name="Skupina 19">
            <a:extLst>
              <a:ext uri="{FF2B5EF4-FFF2-40B4-BE49-F238E27FC236}">
                <a16:creationId xmlns:a16="http://schemas.microsoft.com/office/drawing/2014/main" id="{8338D41E-95D5-48FD-98EF-B32827114A84}"/>
              </a:ext>
            </a:extLst>
          </p:cNvPr>
          <p:cNvGrpSpPr/>
          <p:nvPr/>
        </p:nvGrpSpPr>
        <p:grpSpPr>
          <a:xfrm>
            <a:off x="4895996" y="1770740"/>
            <a:ext cx="764488" cy="801010"/>
            <a:chOff x="472412" y="2720345"/>
            <a:chExt cx="764488" cy="801010"/>
          </a:xfrm>
        </p:grpSpPr>
        <p:sp>
          <p:nvSpPr>
            <p:cNvPr id="21" name="Obdélník: se zakulacenými rohy 20">
              <a:extLst>
                <a:ext uri="{FF2B5EF4-FFF2-40B4-BE49-F238E27FC236}">
                  <a16:creationId xmlns:a16="http://schemas.microsoft.com/office/drawing/2014/main" id="{C39E9FFE-1457-4542-B25F-F2DC93E772BD}"/>
                </a:ext>
              </a:extLst>
            </p:cNvPr>
            <p:cNvSpPr/>
            <p:nvPr/>
          </p:nvSpPr>
          <p:spPr>
            <a:xfrm>
              <a:off x="472412" y="3200366"/>
              <a:ext cx="732501" cy="320989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2045</a:t>
              </a: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5072BBF1-4913-41F5-95D5-EB0643F531D7}"/>
                </a:ext>
              </a:extLst>
            </p:cNvPr>
            <p:cNvSpPr txBox="1"/>
            <p:nvPr/>
          </p:nvSpPr>
          <p:spPr>
            <a:xfrm>
              <a:off x="474157" y="2720345"/>
              <a:ext cx="762743" cy="353943"/>
            </a:xfrm>
            <a:prstGeom prst="rect">
              <a:avLst/>
            </a:prstGeom>
            <a:noFill/>
          </p:spPr>
          <p:txBody>
            <a:bodyPr wrap="square" lIns="0" tIns="0" rIns="0">
              <a:spAutoFit/>
            </a:bodyPr>
            <a:lstStyle/>
            <a:p>
              <a:pPr algn="ctr"/>
              <a:r>
                <a:rPr lang="cs-CZ" sz="2000" b="1" dirty="0">
                  <a:solidFill>
                    <a:schemeClr val="accent6"/>
                  </a:solidFill>
                  <a:latin typeface="Arial Black" panose="020B0A04020102020204" pitchFamily="34" charset="0"/>
                </a:rPr>
                <a:t>100</a:t>
              </a:r>
              <a:r>
                <a:rPr lang="cs-CZ" b="1" dirty="0">
                  <a:solidFill>
                    <a:schemeClr val="accent6"/>
                  </a:solidFill>
                  <a:latin typeface="Arial Black" panose="020B0A04020102020204" pitchFamily="34" charset="0"/>
                </a:rPr>
                <a:t> %</a:t>
              </a:r>
              <a:endParaRPr lang="cs-CZ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23" name="Google Shape;1498;p32">
            <a:extLst>
              <a:ext uri="{FF2B5EF4-FFF2-40B4-BE49-F238E27FC236}">
                <a16:creationId xmlns:a16="http://schemas.microsoft.com/office/drawing/2014/main" id="{B7B893CA-3406-404D-8AF7-FFA60FDC2C4E}"/>
              </a:ext>
            </a:extLst>
          </p:cNvPr>
          <p:cNvSpPr/>
          <p:nvPr/>
        </p:nvSpPr>
        <p:spPr>
          <a:xfrm>
            <a:off x="4484362" y="2017911"/>
            <a:ext cx="268135" cy="255968"/>
          </a:xfrm>
          <a:custGeom>
            <a:avLst/>
            <a:gdLst/>
            <a:ahLst/>
            <a:cxnLst/>
            <a:rect l="l" t="t" r="r" b="b"/>
            <a:pathLst>
              <a:path w="355" h="338" extrusionOk="0">
                <a:moveTo>
                  <a:pt x="10" y="308"/>
                </a:moveTo>
                <a:cubicBezTo>
                  <a:pt x="0" y="329"/>
                  <a:pt x="9" y="338"/>
                  <a:pt x="30" y="328"/>
                </a:cubicBezTo>
                <a:cubicBezTo>
                  <a:pt x="334" y="186"/>
                  <a:pt x="334" y="186"/>
                  <a:pt x="334" y="186"/>
                </a:cubicBezTo>
                <a:cubicBezTo>
                  <a:pt x="355" y="177"/>
                  <a:pt x="355" y="161"/>
                  <a:pt x="334" y="151"/>
                </a:cubicBezTo>
                <a:cubicBezTo>
                  <a:pt x="30" y="9"/>
                  <a:pt x="30" y="9"/>
                  <a:pt x="30" y="9"/>
                </a:cubicBezTo>
                <a:cubicBezTo>
                  <a:pt x="9" y="0"/>
                  <a:pt x="0" y="9"/>
                  <a:pt x="11" y="29"/>
                </a:cubicBezTo>
                <a:cubicBezTo>
                  <a:pt x="61" y="130"/>
                  <a:pt x="61" y="130"/>
                  <a:pt x="61" y="130"/>
                </a:cubicBezTo>
                <a:cubicBezTo>
                  <a:pt x="71" y="151"/>
                  <a:pt x="71" y="185"/>
                  <a:pt x="61" y="206"/>
                </a:cubicBezTo>
                <a:lnTo>
                  <a:pt x="10" y="30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CC26866A-99D1-46C9-A61E-32E154505852}"/>
              </a:ext>
            </a:extLst>
          </p:cNvPr>
          <p:cNvSpPr/>
          <p:nvPr/>
        </p:nvSpPr>
        <p:spPr>
          <a:xfrm>
            <a:off x="704152" y="2997428"/>
            <a:ext cx="76835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Energie z OZE na národní úrovni vyrobená </a:t>
            </a:r>
            <a:r>
              <a:rPr lang="en-GB" b="1" dirty="0"/>
              <a:t>on-site and off-site </a:t>
            </a:r>
            <a:r>
              <a:rPr lang="cs-CZ" dirty="0"/>
              <a:t>a to buď </a:t>
            </a:r>
            <a:r>
              <a:rPr lang="cs-CZ" b="1" dirty="0"/>
              <a:t>provozovatelem/vlastníkem ČOV </a:t>
            </a:r>
            <a:r>
              <a:rPr lang="en-GB" dirty="0"/>
              <a:t>≥ 10 000 EO</a:t>
            </a:r>
            <a:r>
              <a:rPr lang="cs-CZ" dirty="0"/>
              <a:t> nebo jeho jménem, nezávisí na tom, zda je energie využita </a:t>
            </a:r>
            <a:r>
              <a:rPr lang="en-GB" b="1" dirty="0"/>
              <a:t>on-site </a:t>
            </a:r>
            <a:r>
              <a:rPr lang="cs-CZ" b="1" dirty="0"/>
              <a:t>nebo</a:t>
            </a:r>
            <a:r>
              <a:rPr lang="en-GB" b="1" dirty="0"/>
              <a:t> off-site </a:t>
            </a:r>
            <a:r>
              <a:rPr lang="cs-CZ" dirty="0"/>
              <a:t>provozovatelem nebo vlastníkem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Výroba energie z OZE vlastníkem nebo provozovatelem ČOV </a:t>
            </a:r>
            <a:r>
              <a:rPr lang="cs-CZ" b="1" dirty="0"/>
              <a:t>nemůže zahrnovat nákup </a:t>
            </a:r>
            <a:r>
              <a:rPr lang="cs-CZ" dirty="0"/>
              <a:t>energie z obnovitelných zdrojů.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Výjimka</a:t>
            </a:r>
            <a:r>
              <a:rPr lang="en-US" dirty="0"/>
              <a:t> - maximum 35% </a:t>
            </a:r>
            <a:r>
              <a:rPr lang="cs-CZ" dirty="0"/>
              <a:t>nakoupeno z jiných než fosilních zdrojů, ale pouze když….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0319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B4D8068-DB85-B3A6-FA5A-FEB78EB6C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70451"/>
            <a:ext cx="3913971" cy="20057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F359AEB-7699-C68F-C348-5EBF41936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0" b="1" dirty="0"/>
              <a:t>Stávající stav 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915E07-A5D0-002A-4C66-BBC615A41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575" y="229768"/>
            <a:ext cx="5828281" cy="3182388"/>
          </a:xfrm>
          <a:prstGeom prst="rect">
            <a:avLst/>
          </a:prstGeom>
        </p:spPr>
      </p:pic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DD9EC88E-D500-99A2-30E4-B2AA88841D77}"/>
              </a:ext>
            </a:extLst>
          </p:cNvPr>
          <p:cNvSpPr txBox="1">
            <a:spLocks/>
          </p:cNvSpPr>
          <p:nvPr/>
        </p:nvSpPr>
        <p:spPr>
          <a:xfrm>
            <a:off x="253404" y="1141800"/>
            <a:ext cx="2789599" cy="733224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60350" indent="-171450" algn="ctr">
              <a:buClr>
                <a:srgbClr val="000000"/>
              </a:buClr>
              <a:buSzTx/>
              <a:defRPr/>
            </a:pPr>
            <a:r>
              <a:rPr lang="cs-CZ" sz="1200" dirty="0"/>
              <a:t>Benchmarking velkých ČOV nad 100 000 EO + anaerobní stabilizace</a:t>
            </a:r>
          </a:p>
          <a:p>
            <a:pPr marL="260350" indent="-171450" algn="ctr">
              <a:buClr>
                <a:srgbClr val="000000"/>
              </a:buClr>
              <a:buSzTx/>
              <a:defRPr/>
            </a:pPr>
            <a:r>
              <a:rPr lang="cs-CZ" sz="1200" dirty="0" err="1"/>
              <a:t>Veolia</a:t>
            </a:r>
            <a:r>
              <a:rPr lang="cs-CZ" sz="1200" dirty="0"/>
              <a:t> – 11 zemí 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4337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60A71-28EF-0D29-B4CE-F19B359B9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670"/>
            <a:ext cx="8186400" cy="1141800"/>
          </a:xfrm>
        </p:spPr>
        <p:txBody>
          <a:bodyPr/>
          <a:lstStyle/>
          <a:p>
            <a:r>
              <a:rPr lang="cs-CZ" dirty="0"/>
              <a:t>Anaerobní stabilizace kalů</a:t>
            </a:r>
            <a:br>
              <a:rPr lang="cs-CZ" dirty="0"/>
            </a:br>
            <a:r>
              <a:rPr lang="cs-CZ" sz="1800" dirty="0">
                <a:solidFill>
                  <a:schemeClr val="accent4"/>
                </a:solidFill>
              </a:rPr>
              <a:t>ve vyhnívacích nádržích</a:t>
            </a:r>
            <a:endParaRPr lang="en-GB" sz="1800" dirty="0">
              <a:solidFill>
                <a:schemeClr val="accent4"/>
              </a:solidFill>
            </a:endParaRPr>
          </a:p>
        </p:txBody>
      </p:sp>
      <p:sp>
        <p:nvSpPr>
          <p:cNvPr id="4" name="Zástupný text 2">
            <a:extLst>
              <a:ext uri="{FF2B5EF4-FFF2-40B4-BE49-F238E27FC236}">
                <a16:creationId xmlns:a16="http://schemas.microsoft.com/office/drawing/2014/main" id="{A955B85D-9F43-6714-8483-04AE30A3F477}"/>
              </a:ext>
            </a:extLst>
          </p:cNvPr>
          <p:cNvSpPr txBox="1">
            <a:spLocks/>
          </p:cNvSpPr>
          <p:nvPr/>
        </p:nvSpPr>
        <p:spPr>
          <a:xfrm>
            <a:off x="288607" y="1265437"/>
            <a:ext cx="2512650" cy="539629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Fermentor na bioplynová stanici</a:t>
            </a:r>
          </a:p>
        </p:txBody>
      </p:sp>
      <p:sp>
        <p:nvSpPr>
          <p:cNvPr id="11" name="Obdélník: se zakulacenými rohy 10">
            <a:extLst>
              <a:ext uri="{FF2B5EF4-FFF2-40B4-BE49-F238E27FC236}">
                <a16:creationId xmlns:a16="http://schemas.microsoft.com/office/drawing/2014/main" id="{F3087D16-8428-E64F-DFA5-4DA4D8E1D0E8}"/>
              </a:ext>
            </a:extLst>
          </p:cNvPr>
          <p:cNvSpPr/>
          <p:nvPr/>
        </p:nvSpPr>
        <p:spPr>
          <a:xfrm>
            <a:off x="2977642" y="4323833"/>
            <a:ext cx="6019001" cy="658671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accent1"/>
                </a:solidFill>
                <a:latin typeface="Arial Black" panose="020B0A04020102020204" pitchFamily="34" charset="0"/>
              </a:rPr>
              <a:t>Bez významné rekonstrukce nebo přístavby moderního fermentoru – omezené druhy odpadů.</a:t>
            </a:r>
            <a:endParaRPr lang="cs-CZ" sz="1600" dirty="0">
              <a:latin typeface="Arial Black" panose="020B0A04020102020204" pitchFamily="34" charset="0"/>
            </a:endParaRP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2D7C664C-652A-A32E-8305-DB9CCCCF4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6794" y="2283158"/>
            <a:ext cx="3969585" cy="1846156"/>
          </a:xfrm>
        </p:spPr>
        <p:txBody>
          <a:bodyPr/>
          <a:lstStyle/>
          <a:p>
            <a:r>
              <a:rPr lang="cs-CZ" dirty="0"/>
              <a:t>Většinou jednoúčelové nádrže z 80. let</a:t>
            </a:r>
          </a:p>
          <a:p>
            <a:r>
              <a:rPr lang="cs-CZ" dirty="0"/>
              <a:t>Míchání – recirkulací kalu, bioplynem, středová míchadla</a:t>
            </a:r>
          </a:p>
          <a:p>
            <a:r>
              <a:rPr lang="cs-CZ" dirty="0"/>
              <a:t>Vysoké nádrže  s průměrem menším než výškou</a:t>
            </a:r>
          </a:p>
          <a:p>
            <a:r>
              <a:rPr lang="cs-CZ" dirty="0"/>
              <a:t>Vytápění – recirkulace kalu přes externí výměníky</a:t>
            </a:r>
            <a:endParaRPr lang="en-GB" dirty="0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4BBC1119-ABB5-87D6-EEAD-A873DBD13AD2}"/>
              </a:ext>
            </a:extLst>
          </p:cNvPr>
          <p:cNvSpPr txBox="1">
            <a:spLocks/>
          </p:cNvSpPr>
          <p:nvPr/>
        </p:nvSpPr>
        <p:spPr>
          <a:xfrm>
            <a:off x="5259750" y="1266057"/>
            <a:ext cx="2512650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cs-CZ" sz="1200" b="1" dirty="0"/>
              <a:t>Vyhnívací nádrž na ČOV </a:t>
            </a:r>
            <a:endParaRPr kumimoji="0" lang="cs-CZ" sz="1200" b="1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Zástupný text 2">
            <a:extLst>
              <a:ext uri="{FF2B5EF4-FFF2-40B4-BE49-F238E27FC236}">
                <a16:creationId xmlns:a16="http://schemas.microsoft.com/office/drawing/2014/main" id="{F005F17B-C3DA-0FD5-0FBF-35CC626F847F}"/>
              </a:ext>
            </a:extLst>
          </p:cNvPr>
          <p:cNvSpPr txBox="1">
            <a:spLocks/>
          </p:cNvSpPr>
          <p:nvPr/>
        </p:nvSpPr>
        <p:spPr>
          <a:xfrm>
            <a:off x="1016000" y="1849086"/>
            <a:ext cx="1785257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cs-CZ" sz="1200" dirty="0"/>
              <a:t>bioplyn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0EE02101-0501-E18F-5A94-268AAF86250A}"/>
              </a:ext>
            </a:extLst>
          </p:cNvPr>
          <p:cNvSpPr txBox="1">
            <a:spLocks/>
          </p:cNvSpPr>
          <p:nvPr/>
        </p:nvSpPr>
        <p:spPr>
          <a:xfrm>
            <a:off x="5987142" y="1805066"/>
            <a:ext cx="1785257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cs-CZ" sz="1200" dirty="0"/>
              <a:t>Kalový plyn</a:t>
            </a: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Zástupný text 9">
            <a:extLst>
              <a:ext uri="{FF2B5EF4-FFF2-40B4-BE49-F238E27FC236}">
                <a16:creationId xmlns:a16="http://schemas.microsoft.com/office/drawing/2014/main" id="{630BC91C-D21E-3083-D5C6-E1AB019ED581}"/>
              </a:ext>
            </a:extLst>
          </p:cNvPr>
          <p:cNvSpPr txBox="1">
            <a:spLocks/>
          </p:cNvSpPr>
          <p:nvPr/>
        </p:nvSpPr>
        <p:spPr>
          <a:xfrm>
            <a:off x="87329" y="2283158"/>
            <a:ext cx="3969585" cy="184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cs-CZ" dirty="0"/>
              <a:t>Předúprava materiálu/homogenizace/dávkování</a:t>
            </a:r>
          </a:p>
          <a:p>
            <a:r>
              <a:rPr lang="cs-CZ" dirty="0"/>
              <a:t>Robustní míchání </a:t>
            </a:r>
          </a:p>
          <a:p>
            <a:r>
              <a:rPr lang="cs-CZ" dirty="0"/>
              <a:t>Nízké nádrže  s průměrem větším než výškou</a:t>
            </a:r>
          </a:p>
          <a:p>
            <a:r>
              <a:rPr lang="cs-CZ" dirty="0"/>
              <a:t>Vytápění – topné výměníky uvnitř nádrží</a:t>
            </a:r>
            <a:endParaRPr lang="en-GB" dirty="0"/>
          </a:p>
        </p:txBody>
      </p:sp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52474B23-D60F-0319-F138-284967F30934}"/>
              </a:ext>
            </a:extLst>
          </p:cNvPr>
          <p:cNvSpPr txBox="1">
            <a:spLocks/>
          </p:cNvSpPr>
          <p:nvPr/>
        </p:nvSpPr>
        <p:spPr>
          <a:xfrm>
            <a:off x="87330" y="4626626"/>
            <a:ext cx="1466408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2A455381-8033-6567-6A1A-53EA2CABD2CA}"/>
              </a:ext>
            </a:extLst>
          </p:cNvPr>
          <p:cNvCxnSpPr>
            <a:cxnSpLocks/>
          </p:cNvCxnSpPr>
          <p:nvPr/>
        </p:nvCxnSpPr>
        <p:spPr>
          <a:xfrm>
            <a:off x="4196794" y="972115"/>
            <a:ext cx="0" cy="3199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DF4AE9BE-1586-200F-0F96-56573F215726}"/>
              </a:ext>
            </a:extLst>
          </p:cNvPr>
          <p:cNvSpPr/>
          <p:nvPr/>
        </p:nvSpPr>
        <p:spPr>
          <a:xfrm>
            <a:off x="5791200" y="160996"/>
            <a:ext cx="3267807" cy="63398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>
                <a:solidFill>
                  <a:schemeClr val="accent1"/>
                </a:solidFill>
                <a:latin typeface="Arial Black" panose="020B0A04020102020204" pitchFamily="34" charset="0"/>
              </a:rPr>
              <a:t>ČOV nad 20 – 50 000 EO</a:t>
            </a:r>
            <a:endParaRPr lang="cs-CZ" sz="1600" dirty="0">
              <a:latin typeface="Arial Black" panose="020B0A04020102020204" pitchFamily="34" charset="0"/>
            </a:endParaRPr>
          </a:p>
        </p:txBody>
      </p:sp>
      <p:sp>
        <p:nvSpPr>
          <p:cNvPr id="21" name="Zástupný text 2">
            <a:extLst>
              <a:ext uri="{FF2B5EF4-FFF2-40B4-BE49-F238E27FC236}">
                <a16:creationId xmlns:a16="http://schemas.microsoft.com/office/drawing/2014/main" id="{CD03BE37-95F6-B7E7-1AD9-C9F4C7068849}"/>
              </a:ext>
            </a:extLst>
          </p:cNvPr>
          <p:cNvSpPr txBox="1">
            <a:spLocks/>
          </p:cNvSpPr>
          <p:nvPr/>
        </p:nvSpPr>
        <p:spPr>
          <a:xfrm>
            <a:off x="7273750" y="794981"/>
            <a:ext cx="1785257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cs-CZ" sz="1200" dirty="0"/>
              <a:t>z</a:t>
            </a:r>
            <a:r>
              <a:rPr kumimoji="0" lang="cs-CZ" sz="1200" b="0" i="0" u="none" strike="noStrike" kern="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daleka ne všechny</a:t>
            </a:r>
          </a:p>
        </p:txBody>
      </p:sp>
    </p:spTree>
    <p:extLst>
      <p:ext uri="{BB962C8B-B14F-4D97-AF65-F5344CB8AC3E}">
        <p14:creationId xmlns:p14="http://schemas.microsoft.com/office/powerpoint/2010/main" val="1157447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text 2">
            <a:extLst>
              <a:ext uri="{FF2B5EF4-FFF2-40B4-BE49-F238E27FC236}">
                <a16:creationId xmlns:a16="http://schemas.microsoft.com/office/drawing/2014/main" id="{7CE39ABF-B44B-4521-D9E6-F0E857D500D8}"/>
              </a:ext>
            </a:extLst>
          </p:cNvPr>
          <p:cNvSpPr txBox="1">
            <a:spLocks/>
          </p:cNvSpPr>
          <p:nvPr/>
        </p:nvSpPr>
        <p:spPr>
          <a:xfrm>
            <a:off x="281173" y="306432"/>
            <a:ext cx="2512650" cy="539629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Fermentor na bioplynové stanici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9EAB08EA-62E0-1C83-86F8-8CF0E2F6126D}"/>
              </a:ext>
            </a:extLst>
          </p:cNvPr>
          <p:cNvSpPr txBox="1">
            <a:spLocks/>
          </p:cNvSpPr>
          <p:nvPr/>
        </p:nvSpPr>
        <p:spPr>
          <a:xfrm>
            <a:off x="6441779" y="209851"/>
            <a:ext cx="2512650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cs-CZ" sz="1200" b="1" dirty="0"/>
              <a:t>Vyhnívací nádrž na ČOV </a:t>
            </a:r>
            <a:endParaRPr kumimoji="0" lang="cs-CZ" sz="1200" b="1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4CE50C5C-E752-31BD-DA4F-771439A49BDB}"/>
              </a:ext>
            </a:extLst>
          </p:cNvPr>
          <p:cNvCxnSpPr>
            <a:cxnSpLocks/>
          </p:cNvCxnSpPr>
          <p:nvPr/>
        </p:nvCxnSpPr>
        <p:spPr>
          <a:xfrm>
            <a:off x="3717073" y="306432"/>
            <a:ext cx="0" cy="4414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B5901187-7B66-1E9F-5787-25FDA1B8A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199" y="3279979"/>
            <a:ext cx="3590810" cy="1800143"/>
          </a:xfrm>
          <a:prstGeom prst="rect">
            <a:avLst/>
          </a:prstGeom>
        </p:spPr>
      </p:pic>
      <p:pic>
        <p:nvPicPr>
          <p:cNvPr id="1028" name="Picture 4" descr="Bioplynové stanice | AGRO Jesenice">
            <a:extLst>
              <a:ext uri="{FF2B5EF4-FFF2-40B4-BE49-F238E27FC236}">
                <a16:creationId xmlns:a16="http://schemas.microsoft.com/office/drawing/2014/main" id="{656AB908-3ADF-4778-1A9B-BF2987A92C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43"/>
          <a:stretch/>
        </p:blipFill>
        <p:spPr bwMode="auto">
          <a:xfrm>
            <a:off x="122754" y="973160"/>
            <a:ext cx="3295315" cy="209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ladoboleslavská bioplynová stanice si poradí s odpadem z restaurací i s  potravinami s prošlým datem minimální trvanlivosti – Společně udržitelně">
            <a:extLst>
              <a:ext uri="{FF2B5EF4-FFF2-40B4-BE49-F238E27FC236}">
                <a16:creationId xmlns:a16="http://schemas.microsoft.com/office/drawing/2014/main" id="{68868B15-7831-7F58-7349-97CB8CD12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4" y="3137149"/>
            <a:ext cx="3295314" cy="185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6F82F6B-C304-E677-66E5-E6B402FE61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578" y="196848"/>
            <a:ext cx="2406601" cy="2976586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0AB8722-A580-C5C8-75DC-F661A484E8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4683" y="607781"/>
            <a:ext cx="2489746" cy="25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842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2">
            <a:extLst>
              <a:ext uri="{FF2B5EF4-FFF2-40B4-BE49-F238E27FC236}">
                <a16:creationId xmlns:a16="http://schemas.microsoft.com/office/drawing/2014/main" id="{6B62B26A-931E-83C1-2C18-27FCE3879720}"/>
              </a:ext>
            </a:extLst>
          </p:cNvPr>
          <p:cNvSpPr txBox="1">
            <a:spLocks/>
          </p:cNvSpPr>
          <p:nvPr/>
        </p:nvSpPr>
        <p:spPr>
          <a:xfrm>
            <a:off x="167602" y="170841"/>
            <a:ext cx="2662749" cy="539629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ČOV VEOLIA s anaerobní </a:t>
            </a:r>
          </a:p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stabilizací (včetně </a:t>
            </a:r>
            <a:r>
              <a:rPr kumimoji="0" lang="cs-CZ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SčVK</a:t>
            </a: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9518B6D-E6AD-9EE5-005F-BDEA511F6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02" y="837162"/>
            <a:ext cx="4474819" cy="2508203"/>
          </a:xfrm>
          <a:prstGeom prst="rect">
            <a:avLst/>
          </a:prstGeom>
        </p:spPr>
      </p:pic>
      <p:sp>
        <p:nvSpPr>
          <p:cNvPr id="14" name="Zástupný text 2">
            <a:extLst>
              <a:ext uri="{FF2B5EF4-FFF2-40B4-BE49-F238E27FC236}">
                <a16:creationId xmlns:a16="http://schemas.microsoft.com/office/drawing/2014/main" id="{C2157C8F-0773-8CA9-DD2A-D4FDCF2F1FAE}"/>
              </a:ext>
            </a:extLst>
          </p:cNvPr>
          <p:cNvSpPr txBox="1">
            <a:spLocks/>
          </p:cNvSpPr>
          <p:nvPr/>
        </p:nvSpPr>
        <p:spPr>
          <a:xfrm>
            <a:off x="87330" y="4626626"/>
            <a:ext cx="1466408" cy="346033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endParaRPr kumimoji="0" lang="cs-CZ" sz="1200" b="0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143;p94">
            <a:extLst>
              <a:ext uri="{FF2B5EF4-FFF2-40B4-BE49-F238E27FC236}">
                <a16:creationId xmlns:a16="http://schemas.microsoft.com/office/drawing/2014/main" id="{98018AD2-C05F-1C25-E6B0-F56C0B893ADB}"/>
              </a:ext>
            </a:extLst>
          </p:cNvPr>
          <p:cNvSpPr/>
          <p:nvPr/>
        </p:nvSpPr>
        <p:spPr>
          <a:xfrm>
            <a:off x="5808008" y="33963"/>
            <a:ext cx="3168390" cy="2508203"/>
          </a:xfrm>
          <a:custGeom>
            <a:avLst/>
            <a:gdLst/>
            <a:ahLst/>
            <a:cxnLst/>
            <a:rect l="l" t="t" r="r" b="b"/>
            <a:pathLst>
              <a:path w="1191" h="1033" extrusionOk="0">
                <a:moveTo>
                  <a:pt x="893" y="0"/>
                </a:moveTo>
                <a:lnTo>
                  <a:pt x="298" y="0"/>
                </a:lnTo>
                <a:lnTo>
                  <a:pt x="0" y="517"/>
                </a:lnTo>
                <a:lnTo>
                  <a:pt x="298" y="1033"/>
                </a:lnTo>
                <a:lnTo>
                  <a:pt x="893" y="1033"/>
                </a:lnTo>
                <a:lnTo>
                  <a:pt x="1191" y="517"/>
                </a:lnTo>
                <a:lnTo>
                  <a:pt x="893" y="0"/>
                </a:lnTo>
                <a:close/>
              </a:path>
            </a:pathLst>
          </a:custGeom>
          <a:solidFill>
            <a:srgbClr val="FF6900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1076325" indent="-533400"/>
            <a:r>
              <a:rPr lang="cs-CZ" sz="1200" dirty="0">
                <a:solidFill>
                  <a:schemeClr val="bg1"/>
                </a:solidFill>
                <a:latin typeface="Arial Black" panose="020B0A04020102020204" pitchFamily="34" charset="0"/>
              </a:rPr>
              <a:t>POČET ČOV ČR</a:t>
            </a:r>
          </a:p>
          <a:p>
            <a:pPr marL="1076325" indent="-533400" algn="just"/>
            <a:r>
              <a:rPr lang="cs-CZ" sz="1200" dirty="0">
                <a:solidFill>
                  <a:schemeClr val="bg1"/>
                </a:solidFill>
                <a:latin typeface="Arial Black" panose="020B0A04020102020204" pitchFamily="34" charset="0"/>
              </a:rPr>
              <a:t>(projektová</a:t>
            </a:r>
          </a:p>
          <a:p>
            <a:pPr marL="1076325" indent="-533400" algn="just"/>
            <a:r>
              <a:rPr lang="cs-CZ" sz="1200" dirty="0">
                <a:solidFill>
                  <a:schemeClr val="bg1"/>
                </a:solidFill>
                <a:latin typeface="Arial Black" panose="020B0A04020102020204" pitchFamily="34" charset="0"/>
              </a:rPr>
              <a:t>kapacita/skutečně</a:t>
            </a:r>
          </a:p>
          <a:p>
            <a:pPr marL="1076325" indent="-533400" algn="just"/>
            <a:r>
              <a:rPr lang="cs-CZ" sz="1200" dirty="0">
                <a:solidFill>
                  <a:schemeClr val="bg1"/>
                </a:solidFill>
                <a:latin typeface="Arial Black" panose="020B0A04020102020204" pitchFamily="34" charset="0"/>
              </a:rPr>
              <a:t>napojení EO)</a:t>
            </a:r>
          </a:p>
          <a:p>
            <a:pPr marL="1076325" indent="-533400"/>
            <a:endParaRPr lang="cs-CZ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1076325" indent="-533400"/>
            <a:r>
              <a:rPr lang="en-GB" sz="1200" dirty="0">
                <a:solidFill>
                  <a:schemeClr val="bg1"/>
                </a:solidFill>
                <a:latin typeface="Arial Black" panose="020B0A04020102020204" pitchFamily="34" charset="0"/>
              </a:rPr>
              <a:t>&gt; 100</a:t>
            </a:r>
            <a:r>
              <a:rPr lang="cs-CZ" sz="1200" dirty="0">
                <a:solidFill>
                  <a:schemeClr val="bg1"/>
                </a:solidFill>
                <a:latin typeface="Arial Black" panose="020B0A04020102020204" pitchFamily="34" charset="0"/>
              </a:rPr>
              <a:t> 000 EO </a:t>
            </a:r>
            <a:r>
              <a:rPr lang="cs-CZ" sz="1200" dirty="0"/>
              <a:t>24/11 ČOV</a:t>
            </a:r>
          </a:p>
          <a:p>
            <a:pPr marL="1076325" indent="-533400"/>
            <a:r>
              <a:rPr lang="cs-CZ" sz="1200" dirty="0">
                <a:solidFill>
                  <a:schemeClr val="bg1"/>
                </a:solidFill>
                <a:latin typeface="Arial Black" panose="020B0A04020102020204" pitchFamily="34" charset="0"/>
              </a:rPr>
              <a:t>50 – 100 000 EO </a:t>
            </a:r>
            <a:r>
              <a:rPr lang="cs-CZ" sz="1200" dirty="0"/>
              <a:t>36/23 ČOV</a:t>
            </a:r>
          </a:p>
          <a:p>
            <a:pPr marL="1076325" indent="-533400"/>
            <a:r>
              <a:rPr lang="cs-CZ" sz="1200" dirty="0">
                <a:solidFill>
                  <a:schemeClr val="bg1"/>
                </a:solidFill>
                <a:latin typeface="Arial Black" panose="020B0A04020102020204" pitchFamily="34" charset="0"/>
              </a:rPr>
              <a:t>20 – 50 000 EO </a:t>
            </a:r>
            <a:r>
              <a:rPr lang="cs-CZ" sz="1200" dirty="0"/>
              <a:t>74/61 ČOV</a:t>
            </a:r>
          </a:p>
          <a:p>
            <a:pPr marL="1076325" indent="-533400"/>
            <a:r>
              <a:rPr lang="cs-CZ" sz="1200" dirty="0">
                <a:solidFill>
                  <a:schemeClr val="bg1"/>
                </a:solidFill>
                <a:latin typeface="Arial Black" panose="020B0A04020102020204" pitchFamily="34" charset="0"/>
              </a:rPr>
              <a:t>10 – 20 000 EO </a:t>
            </a:r>
            <a:r>
              <a:rPr lang="cs-CZ" sz="1200" dirty="0"/>
              <a:t>73/66  ČOV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DA2237E-4C40-6B45-2747-15DD0DEF5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132" y="2627667"/>
            <a:ext cx="4019266" cy="2344992"/>
          </a:xfrm>
          <a:prstGeom prst="rect">
            <a:avLst/>
          </a:prstGeom>
        </p:spPr>
      </p:pic>
      <p:sp>
        <p:nvSpPr>
          <p:cNvPr id="18" name="Zástupný text 2">
            <a:extLst>
              <a:ext uri="{FF2B5EF4-FFF2-40B4-BE49-F238E27FC236}">
                <a16:creationId xmlns:a16="http://schemas.microsoft.com/office/drawing/2014/main" id="{1738009C-0DF3-E853-EB62-9EDF5FC26503}"/>
              </a:ext>
            </a:extLst>
          </p:cNvPr>
          <p:cNvSpPr txBox="1">
            <a:spLocks/>
          </p:cNvSpPr>
          <p:nvPr/>
        </p:nvSpPr>
        <p:spPr>
          <a:xfrm>
            <a:off x="2137027" y="4086997"/>
            <a:ext cx="2662749" cy="539629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ČOV ČR </a:t>
            </a: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&gt; </a:t>
            </a: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100 000 EO (vč. </a:t>
            </a:r>
            <a:r>
              <a:rPr lang="cs-CZ" sz="1200" b="1" dirty="0"/>
              <a:t>p</a:t>
            </a:r>
            <a:r>
              <a:rPr kumimoji="0" lang="cs-CZ" sz="1200" b="1" i="0" u="none" strike="noStrike" kern="0" cap="none" spc="0" normalizeH="0" baseline="0" noProof="0" dirty="0" err="1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růmyslu</a:t>
            </a:r>
            <a:r>
              <a:rPr kumimoji="0" lang="cs-CZ" sz="1200" b="1" i="0" u="none" strike="noStrike" kern="0" cap="none" spc="0" normalizeH="0" baseline="0" noProof="0" dirty="0">
                <a:ln>
                  <a:noFill/>
                </a:ln>
                <a:solidFill>
                  <a:srgbClr val="002D62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38468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3BAAE82-A053-4B42-B741-FC97BE8F2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526" y="16600"/>
            <a:ext cx="6218474" cy="4551851"/>
          </a:xfrm>
          <a:prstGeom prst="rect">
            <a:avLst/>
          </a:prstGeom>
        </p:spPr>
      </p:pic>
      <p:sp>
        <p:nvSpPr>
          <p:cNvPr id="26" name="Google Shape;26;p5"/>
          <p:cNvSpPr/>
          <p:nvPr/>
        </p:nvSpPr>
        <p:spPr>
          <a:xfrm rot="16624661">
            <a:off x="4757646" y="-336712"/>
            <a:ext cx="4097855" cy="511362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9803"/>
                </a:srgbClr>
              </a:gs>
              <a:gs pos="35000">
                <a:srgbClr val="FFFFFF">
                  <a:alpha val="69803"/>
                </a:srgbClr>
              </a:gs>
              <a:gs pos="68000">
                <a:srgbClr val="F4F6FB">
                  <a:alpha val="29803"/>
                </a:srgbClr>
              </a:gs>
              <a:gs pos="100000">
                <a:srgbClr val="F4F6FB">
                  <a:alpha val="29803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0" y="-4122"/>
            <a:ext cx="9144000" cy="5147622"/>
          </a:xfrm>
          <a:custGeom>
            <a:avLst/>
            <a:gdLst/>
            <a:ahLst/>
            <a:cxnLst/>
            <a:rect l="l" t="t" r="r" b="b"/>
            <a:pathLst>
              <a:path w="12192000" h="6863496" extrusionOk="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p88"/>
          <p:cNvSpPr txBox="1">
            <a:spLocks noGrp="1"/>
          </p:cNvSpPr>
          <p:nvPr>
            <p:ph type="title"/>
          </p:nvPr>
        </p:nvSpPr>
        <p:spPr>
          <a:xfrm>
            <a:off x="163547" y="3322558"/>
            <a:ext cx="5324700" cy="1417586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0" dirty="0"/>
              <a:t>Vhodné substráty ke zpracování ve stávajících VN</a:t>
            </a:r>
            <a:endParaRPr sz="3600" b="0" dirty="0"/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1115" y="4478157"/>
            <a:ext cx="1139544" cy="433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142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8DC74B6-9F16-84C2-5A56-855041287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351" y="0"/>
            <a:ext cx="6450649" cy="4397829"/>
          </a:xfrm>
          <a:prstGeom prst="rect">
            <a:avLst/>
          </a:prstGeom>
        </p:spPr>
      </p:pic>
      <p:sp>
        <p:nvSpPr>
          <p:cNvPr id="26" name="Google Shape;26;p5"/>
          <p:cNvSpPr/>
          <p:nvPr/>
        </p:nvSpPr>
        <p:spPr>
          <a:xfrm rot="16624661">
            <a:off x="4757646" y="-336712"/>
            <a:ext cx="4097855" cy="5113621"/>
          </a:xfrm>
          <a:custGeom>
            <a:avLst/>
            <a:gdLst/>
            <a:ahLst/>
            <a:cxnLst/>
            <a:rect l="l" t="t" r="r" b="b"/>
            <a:pathLst>
              <a:path w="5458563" h="6811618" extrusionOk="0">
                <a:moveTo>
                  <a:pt x="5300231" y="71459"/>
                </a:moveTo>
                <a:lnTo>
                  <a:pt x="5458563" y="1348535"/>
                </a:lnTo>
                <a:lnTo>
                  <a:pt x="5344661" y="1288038"/>
                </a:lnTo>
                <a:cubicBezTo>
                  <a:pt x="3868761" y="597737"/>
                  <a:pt x="2080291" y="1123894"/>
                  <a:pt x="1226055" y="2553206"/>
                </a:cubicBezTo>
                <a:cubicBezTo>
                  <a:pt x="428796" y="3887172"/>
                  <a:pt x="709896" y="5565259"/>
                  <a:pt x="1813564" y="6574112"/>
                </a:cubicBezTo>
                <a:lnTo>
                  <a:pt x="1907992" y="6652071"/>
                </a:lnTo>
                <a:lnTo>
                  <a:pt x="621111" y="6811618"/>
                </a:lnTo>
                <a:lnTo>
                  <a:pt x="526148" y="6641958"/>
                </a:lnTo>
                <a:cubicBezTo>
                  <a:pt x="-187669" y="5291042"/>
                  <a:pt x="-199781" y="3611088"/>
                  <a:pt x="641327" y="2203751"/>
                </a:cubicBezTo>
                <a:cubicBezTo>
                  <a:pt x="1602643" y="595264"/>
                  <a:pt x="3405354" y="-200317"/>
                  <a:pt x="5151360" y="4316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69803"/>
                </a:srgbClr>
              </a:gs>
              <a:gs pos="35000">
                <a:srgbClr val="FFFFFF">
                  <a:alpha val="69803"/>
                </a:srgbClr>
              </a:gs>
              <a:gs pos="68000">
                <a:srgbClr val="F4F6FB">
                  <a:alpha val="29803"/>
                </a:srgbClr>
              </a:gs>
              <a:gs pos="100000">
                <a:srgbClr val="F4F6FB">
                  <a:alpha val="29803"/>
                </a:srgbClr>
              </a:gs>
            </a:gsLst>
            <a:lin ang="19801422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0" y="-4122"/>
            <a:ext cx="9144000" cy="5147622"/>
          </a:xfrm>
          <a:custGeom>
            <a:avLst/>
            <a:gdLst/>
            <a:ahLst/>
            <a:cxnLst/>
            <a:rect l="l" t="t" r="r" b="b"/>
            <a:pathLst>
              <a:path w="12192000" h="6863496" extrusionOk="0">
                <a:moveTo>
                  <a:pt x="0" y="0"/>
                </a:moveTo>
                <a:lnTo>
                  <a:pt x="6077043" y="0"/>
                </a:lnTo>
                <a:lnTo>
                  <a:pt x="6025020" y="183200"/>
                </a:lnTo>
                <a:cubicBezTo>
                  <a:pt x="5932040" y="544587"/>
                  <a:pt x="5882588" y="923447"/>
                  <a:pt x="5882588" y="1313857"/>
                </a:cubicBezTo>
                <a:cubicBezTo>
                  <a:pt x="5882588" y="3812480"/>
                  <a:pt x="7908122" y="5838014"/>
                  <a:pt x="10406744" y="5838014"/>
                </a:cubicBezTo>
                <a:cubicBezTo>
                  <a:pt x="11031400" y="5838014"/>
                  <a:pt x="11626487" y="5711418"/>
                  <a:pt x="12167750" y="5482483"/>
                </a:cubicBezTo>
                <a:lnTo>
                  <a:pt x="12192000" y="5471520"/>
                </a:lnTo>
                <a:lnTo>
                  <a:pt x="12192000" y="6863496"/>
                </a:lnTo>
                <a:lnTo>
                  <a:pt x="0" y="686349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71115" y="4478157"/>
            <a:ext cx="1139544" cy="4336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848D2FB9-8C52-88C3-5143-63A2D877E9AC}"/>
              </a:ext>
            </a:extLst>
          </p:cNvPr>
          <p:cNvSpPr txBox="1">
            <a:spLocks/>
          </p:cNvSpPr>
          <p:nvPr/>
        </p:nvSpPr>
        <p:spPr>
          <a:xfrm>
            <a:off x="208385" y="309338"/>
            <a:ext cx="2512650" cy="378299"/>
          </a:xfrm>
          <a:prstGeom prst="roundRect">
            <a:avLst>
              <a:gd name="adj" fmla="val 8165"/>
            </a:avLst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spcFirstLastPara="1" wrap="square" lIns="0" tIns="72000" rIns="72000" bIns="720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89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None/>
              <a:tabLst/>
              <a:defRPr/>
            </a:pPr>
            <a:r>
              <a:rPr lang="cs-CZ" b="1" dirty="0"/>
              <a:t>Obchodní řetězce</a:t>
            </a:r>
            <a:endParaRPr kumimoji="0" lang="cs-CZ" b="1" i="0" u="none" strike="noStrike" kern="0" cap="none" spc="0" normalizeH="0" baseline="0" noProof="0" dirty="0">
              <a:ln>
                <a:noFill/>
              </a:ln>
              <a:solidFill>
                <a:srgbClr val="002D62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Zástupný text 9">
            <a:extLst>
              <a:ext uri="{FF2B5EF4-FFF2-40B4-BE49-F238E27FC236}">
                <a16:creationId xmlns:a16="http://schemas.microsoft.com/office/drawing/2014/main" id="{7D5E59D2-7639-04BD-DEDF-AF79BD3A3CDB}"/>
              </a:ext>
            </a:extLst>
          </p:cNvPr>
          <p:cNvSpPr txBox="1">
            <a:spLocks/>
          </p:cNvSpPr>
          <p:nvPr/>
        </p:nvSpPr>
        <p:spPr>
          <a:xfrm>
            <a:off x="-92552" y="1001097"/>
            <a:ext cx="4252322" cy="1570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4000" tIns="91425" rIns="504000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D6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2D6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Tx/>
              <a:buChar char="-"/>
            </a:pPr>
            <a:r>
              <a:rPr lang="cs-CZ" dirty="0"/>
              <a:t>např. prošlé potraviny</a:t>
            </a:r>
          </a:p>
          <a:p>
            <a:pPr>
              <a:buFontTx/>
              <a:buChar char="-"/>
            </a:pPr>
            <a:r>
              <a:rPr lang="cs-CZ" dirty="0"/>
              <a:t>většinou zabalené – nutnost separace obalů</a:t>
            </a:r>
          </a:p>
          <a:p>
            <a:pPr>
              <a:buFontTx/>
              <a:buChar char="-"/>
            </a:pPr>
            <a:r>
              <a:rPr lang="cs-CZ" dirty="0"/>
              <a:t>kolísání množství a kvality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6725BB3-AB91-7566-7508-A2D8B66B8C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552" y="3772948"/>
            <a:ext cx="6959775" cy="11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51161"/>
      </p:ext>
    </p:extLst>
  </p:cSld>
  <p:clrMapOvr>
    <a:masterClrMapping/>
  </p:clrMapOvr>
</p:sld>
</file>

<file path=ppt/theme/theme1.xml><?xml version="1.0" encoding="utf-8"?>
<a:theme xmlns:a="http://schemas.openxmlformats.org/drawingml/2006/main" name="Corporate">
  <a:themeElements>
    <a:clrScheme name="Vlastní 13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02D62"/>
      </a:accent1>
      <a:accent2>
        <a:srgbClr val="212121"/>
      </a:accent2>
      <a:accent3>
        <a:srgbClr val="438D42"/>
      </a:accent3>
      <a:accent4>
        <a:srgbClr val="FF6900"/>
      </a:accent4>
      <a:accent5>
        <a:srgbClr val="05C3DD"/>
      </a:accent5>
      <a:accent6>
        <a:srgbClr val="FFAC0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8221</TotalTime>
  <Words>649</Words>
  <Application>Microsoft Office PowerPoint</Application>
  <PresentationFormat>Předvádění na obrazovce (16:9)</PresentationFormat>
  <Paragraphs>119</Paragraphs>
  <Slides>18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2" baseType="lpstr">
      <vt:lpstr>Arial Black</vt:lpstr>
      <vt:lpstr>Arial</vt:lpstr>
      <vt:lpstr>Calibri</vt:lpstr>
      <vt:lpstr>Corporate</vt:lpstr>
      <vt:lpstr>Synergie při zpracování potravinářských odpadů na ČOV</vt:lpstr>
      <vt:lpstr>Požadavky  revidované směrnice  o čištění městských odpadních vod  </vt:lpstr>
      <vt:lpstr>Energetická neutralita ČOV</vt:lpstr>
      <vt:lpstr>Stávající stav </vt:lpstr>
      <vt:lpstr>Anaerobní stabilizace kalů ve vyhnívacích nádržích</vt:lpstr>
      <vt:lpstr>Prezentace aplikace PowerPoint</vt:lpstr>
      <vt:lpstr>Prezentace aplikace PowerPoint</vt:lpstr>
      <vt:lpstr>Vhodné substráty ke zpracování ve stávajících VN</vt:lpstr>
      <vt:lpstr>Prezentace aplikace PowerPoint</vt:lpstr>
      <vt:lpstr>Prezentace aplikace PowerPoint</vt:lpstr>
      <vt:lpstr>ČOV Pest - South příjem externích substrátů od 2004</vt:lpstr>
      <vt:lpstr>ČOV Pest - South</vt:lpstr>
      <vt:lpstr>ČOV Pest - South</vt:lpstr>
      <vt:lpstr>Prezentace aplikace PowerPoint</vt:lpstr>
      <vt:lpstr>BIOMETAN</vt:lpstr>
      <vt:lpstr>ÚČOV Praha  biometanová stanice </vt:lpstr>
      <vt:lpstr>ÚČOV Praha  biometanová stanice </vt:lpstr>
      <vt:lpstr>Biometan - MEMGAS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nasazení MBBR</dc:title>
  <cp:lastModifiedBy>Radka Rosenbergová</cp:lastModifiedBy>
  <cp:revision>45</cp:revision>
  <dcterms:modified xsi:type="dcterms:W3CDTF">2024-11-11T11:32:58Z</dcterms:modified>
</cp:coreProperties>
</file>