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17"/>
  </p:notesMasterIdLst>
  <p:sldIdLst>
    <p:sldId id="256" r:id="rId2"/>
    <p:sldId id="257" r:id="rId3"/>
    <p:sldId id="301" r:id="rId4"/>
    <p:sldId id="302" r:id="rId5"/>
    <p:sldId id="304" r:id="rId6"/>
    <p:sldId id="312" r:id="rId7"/>
    <p:sldId id="303" r:id="rId8"/>
    <p:sldId id="309" r:id="rId9"/>
    <p:sldId id="310" r:id="rId10"/>
    <p:sldId id="305" r:id="rId11"/>
    <p:sldId id="307" r:id="rId12"/>
    <p:sldId id="313" r:id="rId13"/>
    <p:sldId id="311" r:id="rId14"/>
    <p:sldId id="306" r:id="rId15"/>
    <p:sldId id="308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309173-5D89-4648-AB6D-925FB98E0182}">
  <a:tblStyle styleId="{15309173-5D89-4648-AB6D-925FB98E01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62F2E-E3DD-43EC-97F2-FE4A8652275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cs-CZ"/>
        </a:p>
      </dgm:t>
    </dgm:pt>
    <dgm:pt modelId="{76C2DAE7-78A7-4009-BF9F-C16EF09F3440}">
      <dgm:prSet phldrT="[Text]" custT="1"/>
      <dgm:spPr>
        <a:solidFill>
          <a:srgbClr val="F86C6C"/>
        </a:solidFill>
        <a:ln>
          <a:solidFill>
            <a:schemeClr val="bg1">
              <a:lumMod val="60000"/>
              <a:lumOff val="40000"/>
            </a:schemeClr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cs-CZ" sz="1100" dirty="0">
            <a:solidFill>
              <a:schemeClr val="accent4"/>
            </a:solidFill>
          </a:endParaRPr>
        </a:p>
        <a:p>
          <a:r>
            <a:rPr lang="cs-CZ" sz="1100" dirty="0">
              <a:solidFill>
                <a:schemeClr val="accent4"/>
              </a:solidFill>
            </a:rPr>
            <a:t>Čištění</a:t>
          </a:r>
        </a:p>
      </dgm:t>
    </dgm:pt>
    <dgm:pt modelId="{B646D369-B24E-4B26-BDCE-AEC6F4D37C7E}" type="parTrans" cxnId="{6CC5487B-4C6D-4531-B449-CF503902D2C2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B619CFCD-B460-4372-94E0-6AA7A06BB36E}" type="sibTrans" cxnId="{6CC5487B-4C6D-4531-B449-CF503902D2C2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158D7722-14D8-4FB3-8E29-D95BC20CBC17}">
      <dgm:prSet phldrT="[Text]"/>
      <dgm:spPr>
        <a:solidFill>
          <a:schemeClr val="bg1">
            <a:lumMod val="40000"/>
            <a:lumOff val="60000"/>
            <a:alpha val="89804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cs-CZ" dirty="0">
              <a:solidFill>
                <a:schemeClr val="accent4"/>
              </a:solidFill>
            </a:rPr>
            <a:t>Odstranění větších kusů tkání </a:t>
          </a:r>
          <a:r>
            <a:rPr lang="cs-CZ" dirty="0">
              <a:solidFill>
                <a:srgbClr val="000000"/>
              </a:solidFill>
              <a:latin typeface="Arial"/>
            </a:rPr>
            <a:t>–</a:t>
          </a:r>
          <a:r>
            <a:rPr lang="cs-CZ" dirty="0">
              <a:solidFill>
                <a:schemeClr val="accent4"/>
              </a:solidFill>
            </a:rPr>
            <a:t> maso, šlachy…</a:t>
          </a:r>
        </a:p>
      </dgm:t>
    </dgm:pt>
    <dgm:pt modelId="{CAC6A11D-6A04-4D4A-B3F8-EBB638F2114A}" type="parTrans" cxnId="{34266E32-0FB9-477E-A418-BC39E31B0918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87521D55-5840-401F-983D-B882FB59E87D}" type="sibTrans" cxnId="{34266E32-0FB9-477E-A418-BC39E31B0918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D5097AA8-1279-4E51-A200-0B4E35A54166}">
      <dgm:prSet phldrT="[Text]" custT="1"/>
      <dgm:spPr>
        <a:solidFill>
          <a:srgbClr val="F86C6C"/>
        </a:solidFill>
        <a:ln>
          <a:solidFill>
            <a:schemeClr val="bg1">
              <a:lumMod val="60000"/>
              <a:lumOff val="40000"/>
            </a:schemeClr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cs-CZ" sz="1100" dirty="0">
              <a:solidFill>
                <a:schemeClr val="accent4"/>
              </a:solidFill>
            </a:rPr>
            <a:t>Homogenizace</a:t>
          </a:r>
        </a:p>
      </dgm:t>
    </dgm:pt>
    <dgm:pt modelId="{5E65F75D-01A2-476E-8E08-587063AE02D9}" type="parTrans" cxnId="{E253B092-44B4-4BC6-A7B1-0611567AC01D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4E9D26F5-34E8-47DF-BF13-25FA02791BA4}" type="sibTrans" cxnId="{E253B092-44B4-4BC6-A7B1-0611567AC01D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79EA9ED7-C160-4B69-99AA-EADDE08AB6C9}">
      <dgm:prSet phldrT="[Text]"/>
      <dgm:spPr>
        <a:solidFill>
          <a:schemeClr val="bg1">
            <a:lumMod val="40000"/>
            <a:lumOff val="60000"/>
            <a:alpha val="89804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cs-CZ" dirty="0">
              <a:solidFill>
                <a:schemeClr val="accent4"/>
              </a:solidFill>
            </a:rPr>
            <a:t>Pomocí mlýnku na maso</a:t>
          </a:r>
        </a:p>
      </dgm:t>
    </dgm:pt>
    <dgm:pt modelId="{16297136-D67A-4E41-B517-DC49AB2C817B}" type="parTrans" cxnId="{EB9E12A7-520E-4D59-A521-F603460C7BF6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EDA4CF17-22CF-406A-824A-99D3991217F7}" type="sibTrans" cxnId="{EB9E12A7-520E-4D59-A521-F603460C7BF6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0219A310-1588-4410-9853-9015ECB6CBEE}">
      <dgm:prSet phldrT="[Text]" custT="1"/>
      <dgm:spPr>
        <a:solidFill>
          <a:srgbClr val="F86C6C"/>
        </a:solidFill>
        <a:ln>
          <a:solidFill>
            <a:schemeClr val="bg1">
              <a:lumMod val="60000"/>
              <a:lumOff val="40000"/>
            </a:schemeClr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cs-CZ" sz="1100" dirty="0">
            <a:solidFill>
              <a:schemeClr val="accent4"/>
            </a:solidFill>
          </a:endParaRPr>
        </a:p>
        <a:p>
          <a:r>
            <a:rPr lang="cs-CZ" sz="1100" dirty="0">
              <a:solidFill>
                <a:schemeClr val="accent4"/>
              </a:solidFill>
            </a:rPr>
            <a:t>Tavení</a:t>
          </a:r>
        </a:p>
      </dgm:t>
    </dgm:pt>
    <dgm:pt modelId="{8BD096E9-5EDF-43D6-9626-BB6A83199DAA}" type="parTrans" cxnId="{5889F2B5-7FB8-4BE0-9BE5-C9DEB9D6CC6B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5523F914-AC6D-4FB7-9258-F77272CC2AFC}" type="sibTrans" cxnId="{5889F2B5-7FB8-4BE0-9BE5-C9DEB9D6CC6B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0B3E2EE8-773F-4407-9B6A-8A2B1B89E26C}">
      <dgm:prSet phldrT="[Text]"/>
      <dgm:spPr>
        <a:solidFill>
          <a:schemeClr val="bg1">
            <a:lumMod val="40000"/>
            <a:lumOff val="60000"/>
            <a:alpha val="89804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cs-CZ" dirty="0">
              <a:solidFill>
                <a:schemeClr val="accent4"/>
              </a:solidFill>
            </a:rPr>
            <a:t>Dančí a jelení lůj </a:t>
          </a:r>
          <a:r>
            <a:rPr lang="cs-CZ" dirty="0">
              <a:solidFill>
                <a:srgbClr val="000000"/>
              </a:solidFill>
              <a:latin typeface="Arial"/>
            </a:rPr>
            <a:t>–</a:t>
          </a:r>
          <a:r>
            <a:rPr lang="cs-CZ" dirty="0">
              <a:solidFill>
                <a:schemeClr val="accent4"/>
              </a:solidFill>
            </a:rPr>
            <a:t> suchá metoda tavení (70±5°C, 2 h)</a:t>
          </a:r>
        </a:p>
      </dgm:t>
    </dgm:pt>
    <dgm:pt modelId="{F9B5D4AF-06AF-46D1-8B3B-F092ADF2F656}" type="parTrans" cxnId="{C8E4A816-F3CA-4C93-8417-B9428A5D89DB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64C11BF1-FB69-4F2A-80E5-43EF3BE2D928}" type="sibTrans" cxnId="{C8E4A816-F3CA-4C93-8417-B9428A5D89DB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60B7DFBB-5A4C-478C-8418-02A782C5171F}">
      <dgm:prSet phldrT="[Text]"/>
      <dgm:spPr>
        <a:solidFill>
          <a:schemeClr val="bg1">
            <a:lumMod val="40000"/>
            <a:lumOff val="60000"/>
            <a:alpha val="89804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cs-CZ" dirty="0">
              <a:solidFill>
                <a:schemeClr val="accent4"/>
              </a:solidFill>
            </a:rPr>
            <a:t>Sádlo z divočáka </a:t>
          </a:r>
          <a:r>
            <a:rPr lang="cs-CZ" dirty="0">
              <a:solidFill>
                <a:srgbClr val="000000"/>
              </a:solidFill>
              <a:latin typeface="Arial"/>
            </a:rPr>
            <a:t>–</a:t>
          </a:r>
          <a:r>
            <a:rPr lang="cs-CZ" dirty="0">
              <a:solidFill>
                <a:schemeClr val="accent4"/>
              </a:solidFill>
            </a:rPr>
            <a:t> kombinace mokré (1,5 h) a suché metody tavení (150°C, 1 h)</a:t>
          </a:r>
        </a:p>
      </dgm:t>
    </dgm:pt>
    <dgm:pt modelId="{560F1C09-CDC6-4EB2-97C7-577E1BFAEB46}" type="parTrans" cxnId="{37ED8BED-C3C7-489F-BA12-E51A525F0C9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35208D7E-B3A6-4B2B-8A17-1D14822A04C9}" type="sibTrans" cxnId="{37ED8BED-C3C7-489F-BA12-E51A525F0C9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8DFAFFCA-DA0F-425B-B02A-92D2CCCC904E}">
      <dgm:prSet phldrT="[Text]" custT="1"/>
      <dgm:spPr>
        <a:solidFill>
          <a:srgbClr val="F86C6C"/>
        </a:solidFill>
        <a:ln>
          <a:solidFill>
            <a:schemeClr val="bg1">
              <a:lumMod val="60000"/>
              <a:lumOff val="40000"/>
            </a:schemeClr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cs-CZ" sz="1100" dirty="0">
            <a:solidFill>
              <a:schemeClr val="accent4"/>
            </a:solidFill>
          </a:endParaRPr>
        </a:p>
        <a:p>
          <a:r>
            <a:rPr lang="cs-CZ" sz="1100" dirty="0">
              <a:solidFill>
                <a:schemeClr val="accent4"/>
              </a:solidFill>
            </a:rPr>
            <a:t>Filtrace</a:t>
          </a:r>
        </a:p>
      </dgm:t>
    </dgm:pt>
    <dgm:pt modelId="{D974E5D3-D9BC-40AC-B746-7526F939B652}" type="parTrans" cxnId="{66D78081-5BE3-4F3F-9CC0-B803A56EF846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F5A27683-99BC-478B-978A-BB305E507E08}" type="sibTrans" cxnId="{66D78081-5BE3-4F3F-9CC0-B803A56EF846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57C9475F-CE72-4DB7-B18E-A8A53A38DE63}">
      <dgm:prSet phldrT="[Text]"/>
      <dgm:spPr>
        <a:solidFill>
          <a:schemeClr val="bg1">
            <a:lumMod val="40000"/>
            <a:lumOff val="60000"/>
            <a:alpha val="89804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cs-CZ" dirty="0">
              <a:solidFill>
                <a:schemeClr val="accent4"/>
              </a:solidFill>
            </a:rPr>
            <a:t>4 vrstvy filtrační tkaniny</a:t>
          </a:r>
        </a:p>
      </dgm:t>
    </dgm:pt>
    <dgm:pt modelId="{3E1DD0E9-439B-481E-B629-1C989CA3CE1A}" type="parTrans" cxnId="{D3C01A67-13CB-4842-827D-512ED66A853D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DF38C25F-91BA-4916-97F3-73948665505D}" type="sibTrans" cxnId="{D3C01A67-13CB-4842-827D-512ED66A853D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60D83574-5825-4B12-A09C-A5CE2A2E5C1A}" type="pres">
      <dgm:prSet presAssocID="{D1562F2E-E3DD-43EC-97F2-FE4A86522750}" presName="linearFlow" presStyleCnt="0">
        <dgm:presLayoutVars>
          <dgm:dir/>
          <dgm:animLvl val="lvl"/>
          <dgm:resizeHandles val="exact"/>
        </dgm:presLayoutVars>
      </dgm:prSet>
      <dgm:spPr/>
    </dgm:pt>
    <dgm:pt modelId="{5E738660-87A9-4ED5-89ED-61C2D0D48D1B}" type="pres">
      <dgm:prSet presAssocID="{76C2DAE7-78A7-4009-BF9F-C16EF09F3440}" presName="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A5F4B11-8402-4FFA-B59D-45DC3C1FDFDA}" type="pres">
      <dgm:prSet presAssocID="{76C2DAE7-78A7-4009-BF9F-C16EF09F3440}" presName="parentText" presStyleLbl="alignNode1" presStyleIdx="0" presStyleCnt="4" custScaleX="165329">
        <dgm:presLayoutVars>
          <dgm:chMax val="1"/>
          <dgm:bulletEnabled val="1"/>
        </dgm:presLayoutVars>
      </dgm:prSet>
      <dgm:spPr/>
    </dgm:pt>
    <dgm:pt modelId="{7983FBAB-487D-4394-9856-8EEBCC31B761}" type="pres">
      <dgm:prSet presAssocID="{76C2DAE7-78A7-4009-BF9F-C16EF09F3440}" presName="descendantText" presStyleLbl="alignAcc1" presStyleIdx="0" presStyleCnt="4" custScaleX="88537" custLinFactNeighborX="1064" custLinFactNeighborY="-236">
        <dgm:presLayoutVars>
          <dgm:bulletEnabled val="1"/>
        </dgm:presLayoutVars>
      </dgm:prSet>
      <dgm:spPr/>
    </dgm:pt>
    <dgm:pt modelId="{3D3DA883-4F1B-4F18-B0D6-6C740D147ECE}" type="pres">
      <dgm:prSet presAssocID="{B619CFCD-B460-4372-94E0-6AA7A06BB36E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545EF643-49BF-4DDD-B170-C993D148CBCE}" type="pres">
      <dgm:prSet presAssocID="{D5097AA8-1279-4E51-A200-0B4E35A54166}" presName="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7FD0350B-4D45-4865-9B7A-9D60FE57AE4D}" type="pres">
      <dgm:prSet presAssocID="{D5097AA8-1279-4E51-A200-0B4E35A54166}" presName="parentText" presStyleLbl="alignNode1" presStyleIdx="1" presStyleCnt="4" custScaleX="165329">
        <dgm:presLayoutVars>
          <dgm:chMax val="1"/>
          <dgm:bulletEnabled val="1"/>
        </dgm:presLayoutVars>
      </dgm:prSet>
      <dgm:spPr/>
    </dgm:pt>
    <dgm:pt modelId="{5AC86757-8210-4CEF-962B-31C379FE7795}" type="pres">
      <dgm:prSet presAssocID="{D5097AA8-1279-4E51-A200-0B4E35A54166}" presName="descendantText" presStyleLbl="alignAcc1" presStyleIdx="1" presStyleCnt="4" custScaleX="88537" custLinFactNeighborX="1064" custLinFactNeighborY="190">
        <dgm:presLayoutVars>
          <dgm:bulletEnabled val="1"/>
        </dgm:presLayoutVars>
      </dgm:prSet>
      <dgm:spPr/>
    </dgm:pt>
    <dgm:pt modelId="{2F3E6137-E4B5-4EE6-9799-02C5D8EA6A79}" type="pres">
      <dgm:prSet presAssocID="{4E9D26F5-34E8-47DF-BF13-25FA02791BA4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637460F-CD69-4325-9251-54FD14D13873}" type="pres">
      <dgm:prSet presAssocID="{0219A310-1588-4410-9853-9015ECB6CBEE}" presName="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CC29E4E-9926-4C26-8D4E-739DAE404D15}" type="pres">
      <dgm:prSet presAssocID="{0219A310-1588-4410-9853-9015ECB6CBEE}" presName="parentText" presStyleLbl="alignNode1" presStyleIdx="2" presStyleCnt="4" custScaleX="165329">
        <dgm:presLayoutVars>
          <dgm:chMax val="1"/>
          <dgm:bulletEnabled val="1"/>
        </dgm:presLayoutVars>
      </dgm:prSet>
      <dgm:spPr/>
    </dgm:pt>
    <dgm:pt modelId="{F2097057-2D79-4C2F-8293-D0A1F92ECEBC}" type="pres">
      <dgm:prSet presAssocID="{0219A310-1588-4410-9853-9015ECB6CBEE}" presName="descendantText" presStyleLbl="alignAcc1" presStyleIdx="2" presStyleCnt="4" custScaleX="88537" custLinFactNeighborX="1064" custLinFactNeighborY="190">
        <dgm:presLayoutVars>
          <dgm:bulletEnabled val="1"/>
        </dgm:presLayoutVars>
      </dgm:prSet>
      <dgm:spPr/>
    </dgm:pt>
    <dgm:pt modelId="{1FC65558-E563-4C6C-AABA-41177540A83B}" type="pres">
      <dgm:prSet presAssocID="{5523F914-AC6D-4FB7-9258-F77272CC2AFC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4AC981D-07B3-4913-A52A-1D967EDB64D0}" type="pres">
      <dgm:prSet presAssocID="{8DFAFFCA-DA0F-425B-B02A-92D2CCCC904E}" presName="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FDF85E6-9158-4FF4-BFE8-3282169E8109}" type="pres">
      <dgm:prSet presAssocID="{8DFAFFCA-DA0F-425B-B02A-92D2CCCC904E}" presName="parentText" presStyleLbl="alignNode1" presStyleIdx="3" presStyleCnt="4" custScaleX="165329">
        <dgm:presLayoutVars>
          <dgm:chMax val="1"/>
          <dgm:bulletEnabled val="1"/>
        </dgm:presLayoutVars>
      </dgm:prSet>
      <dgm:spPr/>
    </dgm:pt>
    <dgm:pt modelId="{B4B31F88-94E1-4116-B024-FACA13718F99}" type="pres">
      <dgm:prSet presAssocID="{8DFAFFCA-DA0F-425B-B02A-92D2CCCC904E}" presName="descendantText" presStyleLbl="alignAcc1" presStyleIdx="3" presStyleCnt="4" custScaleX="88537" custLinFactNeighborX="1064" custLinFactNeighborY="190">
        <dgm:presLayoutVars>
          <dgm:bulletEnabled val="1"/>
        </dgm:presLayoutVars>
      </dgm:prSet>
      <dgm:spPr/>
    </dgm:pt>
  </dgm:ptLst>
  <dgm:cxnLst>
    <dgm:cxn modelId="{C8E4A816-F3CA-4C93-8417-B9428A5D89DB}" srcId="{0219A310-1588-4410-9853-9015ECB6CBEE}" destId="{0B3E2EE8-773F-4407-9B6A-8A2B1B89E26C}" srcOrd="0" destOrd="0" parTransId="{F9B5D4AF-06AF-46D1-8B3B-F092ADF2F656}" sibTransId="{64C11BF1-FB69-4F2A-80E5-43EF3BE2D928}"/>
    <dgm:cxn modelId="{67EA632E-188E-41A7-87F7-75F4CD8C1E37}" type="presOf" srcId="{158D7722-14D8-4FB3-8E29-D95BC20CBC17}" destId="{7983FBAB-487D-4394-9856-8EEBCC31B761}" srcOrd="0" destOrd="0" presId="urn:microsoft.com/office/officeart/2005/8/layout/chevron2"/>
    <dgm:cxn modelId="{34266E32-0FB9-477E-A418-BC39E31B0918}" srcId="{76C2DAE7-78A7-4009-BF9F-C16EF09F3440}" destId="{158D7722-14D8-4FB3-8E29-D95BC20CBC17}" srcOrd="0" destOrd="0" parTransId="{CAC6A11D-6A04-4D4A-B3F8-EBB638F2114A}" sibTransId="{87521D55-5840-401F-983D-B882FB59E87D}"/>
    <dgm:cxn modelId="{D3C01A67-13CB-4842-827D-512ED66A853D}" srcId="{8DFAFFCA-DA0F-425B-B02A-92D2CCCC904E}" destId="{57C9475F-CE72-4DB7-B18E-A8A53A38DE63}" srcOrd="0" destOrd="0" parTransId="{3E1DD0E9-439B-481E-B629-1C989CA3CE1A}" sibTransId="{DF38C25F-91BA-4916-97F3-73948665505D}"/>
    <dgm:cxn modelId="{1755E150-6940-4FFF-977A-87B960F91DC2}" type="presOf" srcId="{57C9475F-CE72-4DB7-B18E-A8A53A38DE63}" destId="{B4B31F88-94E1-4116-B024-FACA13718F99}" srcOrd="0" destOrd="0" presId="urn:microsoft.com/office/officeart/2005/8/layout/chevron2"/>
    <dgm:cxn modelId="{F7502953-D709-4292-AE61-5C855391E383}" type="presOf" srcId="{0B3E2EE8-773F-4407-9B6A-8A2B1B89E26C}" destId="{F2097057-2D79-4C2F-8293-D0A1F92ECEBC}" srcOrd="0" destOrd="0" presId="urn:microsoft.com/office/officeart/2005/8/layout/chevron2"/>
    <dgm:cxn modelId="{A3481F76-F40C-4D24-A2D3-4AA67087A93F}" type="presOf" srcId="{D1562F2E-E3DD-43EC-97F2-FE4A86522750}" destId="{60D83574-5825-4B12-A09C-A5CE2A2E5C1A}" srcOrd="0" destOrd="0" presId="urn:microsoft.com/office/officeart/2005/8/layout/chevron2"/>
    <dgm:cxn modelId="{D36C3458-1F62-4AAC-9990-889019213F24}" type="presOf" srcId="{D5097AA8-1279-4E51-A200-0B4E35A54166}" destId="{7FD0350B-4D45-4865-9B7A-9D60FE57AE4D}" srcOrd="0" destOrd="0" presId="urn:microsoft.com/office/officeart/2005/8/layout/chevron2"/>
    <dgm:cxn modelId="{6CC5487B-4C6D-4531-B449-CF503902D2C2}" srcId="{D1562F2E-E3DD-43EC-97F2-FE4A86522750}" destId="{76C2DAE7-78A7-4009-BF9F-C16EF09F3440}" srcOrd="0" destOrd="0" parTransId="{B646D369-B24E-4B26-BDCE-AEC6F4D37C7E}" sibTransId="{B619CFCD-B460-4372-94E0-6AA7A06BB36E}"/>
    <dgm:cxn modelId="{66D78081-5BE3-4F3F-9CC0-B803A56EF846}" srcId="{D1562F2E-E3DD-43EC-97F2-FE4A86522750}" destId="{8DFAFFCA-DA0F-425B-B02A-92D2CCCC904E}" srcOrd="3" destOrd="0" parTransId="{D974E5D3-D9BC-40AC-B746-7526F939B652}" sibTransId="{F5A27683-99BC-478B-978A-BB305E507E08}"/>
    <dgm:cxn modelId="{E253B092-44B4-4BC6-A7B1-0611567AC01D}" srcId="{D1562F2E-E3DD-43EC-97F2-FE4A86522750}" destId="{D5097AA8-1279-4E51-A200-0B4E35A54166}" srcOrd="1" destOrd="0" parTransId="{5E65F75D-01A2-476E-8E08-587063AE02D9}" sibTransId="{4E9D26F5-34E8-47DF-BF13-25FA02791BA4}"/>
    <dgm:cxn modelId="{EB9E12A7-520E-4D59-A521-F603460C7BF6}" srcId="{D5097AA8-1279-4E51-A200-0B4E35A54166}" destId="{79EA9ED7-C160-4B69-99AA-EADDE08AB6C9}" srcOrd="0" destOrd="0" parTransId="{16297136-D67A-4E41-B517-DC49AB2C817B}" sibTransId="{EDA4CF17-22CF-406A-824A-99D3991217F7}"/>
    <dgm:cxn modelId="{5F3231AC-8BCA-4B39-8118-A5BF3011703B}" type="presOf" srcId="{8DFAFFCA-DA0F-425B-B02A-92D2CCCC904E}" destId="{6FDF85E6-9158-4FF4-BFE8-3282169E8109}" srcOrd="0" destOrd="0" presId="urn:microsoft.com/office/officeart/2005/8/layout/chevron2"/>
    <dgm:cxn modelId="{5889F2B5-7FB8-4BE0-9BE5-C9DEB9D6CC6B}" srcId="{D1562F2E-E3DD-43EC-97F2-FE4A86522750}" destId="{0219A310-1588-4410-9853-9015ECB6CBEE}" srcOrd="2" destOrd="0" parTransId="{8BD096E9-5EDF-43D6-9626-BB6A83199DAA}" sibTransId="{5523F914-AC6D-4FB7-9258-F77272CC2AFC}"/>
    <dgm:cxn modelId="{D97EB6BE-E611-493E-81C8-9AA9E09E59E1}" type="presOf" srcId="{79EA9ED7-C160-4B69-99AA-EADDE08AB6C9}" destId="{5AC86757-8210-4CEF-962B-31C379FE7795}" srcOrd="0" destOrd="0" presId="urn:microsoft.com/office/officeart/2005/8/layout/chevron2"/>
    <dgm:cxn modelId="{7B5360DB-648F-4400-A844-33EA83E3BA82}" type="presOf" srcId="{76C2DAE7-78A7-4009-BF9F-C16EF09F3440}" destId="{DA5F4B11-8402-4FFA-B59D-45DC3C1FDFDA}" srcOrd="0" destOrd="0" presId="urn:microsoft.com/office/officeart/2005/8/layout/chevron2"/>
    <dgm:cxn modelId="{DD6C8CEC-478B-4B05-A8A1-58DBBF7616DC}" type="presOf" srcId="{0219A310-1588-4410-9853-9015ECB6CBEE}" destId="{4CC29E4E-9926-4C26-8D4E-739DAE404D15}" srcOrd="0" destOrd="0" presId="urn:microsoft.com/office/officeart/2005/8/layout/chevron2"/>
    <dgm:cxn modelId="{37ED8BED-C3C7-489F-BA12-E51A525F0C93}" srcId="{0219A310-1588-4410-9853-9015ECB6CBEE}" destId="{60B7DFBB-5A4C-478C-8418-02A782C5171F}" srcOrd="1" destOrd="0" parTransId="{560F1C09-CDC6-4EB2-97C7-577E1BFAEB46}" sibTransId="{35208D7E-B3A6-4B2B-8A17-1D14822A04C9}"/>
    <dgm:cxn modelId="{1E22FDF3-07B0-4634-86AD-AA2F545908DC}" type="presOf" srcId="{60B7DFBB-5A4C-478C-8418-02A782C5171F}" destId="{F2097057-2D79-4C2F-8293-D0A1F92ECEBC}" srcOrd="0" destOrd="1" presId="urn:microsoft.com/office/officeart/2005/8/layout/chevron2"/>
    <dgm:cxn modelId="{ED167665-09E9-4796-8D67-08E8E2B7D876}" type="presParOf" srcId="{60D83574-5825-4B12-A09C-A5CE2A2E5C1A}" destId="{5E738660-87A9-4ED5-89ED-61C2D0D48D1B}" srcOrd="0" destOrd="0" presId="urn:microsoft.com/office/officeart/2005/8/layout/chevron2"/>
    <dgm:cxn modelId="{F492A177-DA86-4C96-A7CC-EB27E2A81FC7}" type="presParOf" srcId="{5E738660-87A9-4ED5-89ED-61C2D0D48D1B}" destId="{DA5F4B11-8402-4FFA-B59D-45DC3C1FDFDA}" srcOrd="0" destOrd="0" presId="urn:microsoft.com/office/officeart/2005/8/layout/chevron2"/>
    <dgm:cxn modelId="{F873166E-C534-42CC-BC3C-40EAFFD11BFA}" type="presParOf" srcId="{5E738660-87A9-4ED5-89ED-61C2D0D48D1B}" destId="{7983FBAB-487D-4394-9856-8EEBCC31B761}" srcOrd="1" destOrd="0" presId="urn:microsoft.com/office/officeart/2005/8/layout/chevron2"/>
    <dgm:cxn modelId="{53BB87F5-3986-4331-AD75-26C7E89F9A5D}" type="presParOf" srcId="{60D83574-5825-4B12-A09C-A5CE2A2E5C1A}" destId="{3D3DA883-4F1B-4F18-B0D6-6C740D147ECE}" srcOrd="1" destOrd="0" presId="urn:microsoft.com/office/officeart/2005/8/layout/chevron2"/>
    <dgm:cxn modelId="{F6E6CA70-8A54-4B61-A352-29F02B585795}" type="presParOf" srcId="{60D83574-5825-4B12-A09C-A5CE2A2E5C1A}" destId="{545EF643-49BF-4DDD-B170-C993D148CBCE}" srcOrd="2" destOrd="0" presId="urn:microsoft.com/office/officeart/2005/8/layout/chevron2"/>
    <dgm:cxn modelId="{C684C766-5140-437B-991C-8D2E6E5096DD}" type="presParOf" srcId="{545EF643-49BF-4DDD-B170-C993D148CBCE}" destId="{7FD0350B-4D45-4865-9B7A-9D60FE57AE4D}" srcOrd="0" destOrd="0" presId="urn:microsoft.com/office/officeart/2005/8/layout/chevron2"/>
    <dgm:cxn modelId="{2D6FB705-DFA0-40F6-B6CC-8FDED4178478}" type="presParOf" srcId="{545EF643-49BF-4DDD-B170-C993D148CBCE}" destId="{5AC86757-8210-4CEF-962B-31C379FE7795}" srcOrd="1" destOrd="0" presId="urn:microsoft.com/office/officeart/2005/8/layout/chevron2"/>
    <dgm:cxn modelId="{F3737842-DC71-43D2-9A55-51FFD7F61293}" type="presParOf" srcId="{60D83574-5825-4B12-A09C-A5CE2A2E5C1A}" destId="{2F3E6137-E4B5-4EE6-9799-02C5D8EA6A79}" srcOrd="3" destOrd="0" presId="urn:microsoft.com/office/officeart/2005/8/layout/chevron2"/>
    <dgm:cxn modelId="{55573B8B-2EF6-4F41-ADB8-E2F9EDD9B612}" type="presParOf" srcId="{60D83574-5825-4B12-A09C-A5CE2A2E5C1A}" destId="{A637460F-CD69-4325-9251-54FD14D13873}" srcOrd="4" destOrd="0" presId="urn:microsoft.com/office/officeart/2005/8/layout/chevron2"/>
    <dgm:cxn modelId="{DB8D852C-84B1-4D81-89EA-2F2BAB80F429}" type="presParOf" srcId="{A637460F-CD69-4325-9251-54FD14D13873}" destId="{4CC29E4E-9926-4C26-8D4E-739DAE404D15}" srcOrd="0" destOrd="0" presId="urn:microsoft.com/office/officeart/2005/8/layout/chevron2"/>
    <dgm:cxn modelId="{4CAD4283-CB3E-4373-AD1D-D3DE5148E594}" type="presParOf" srcId="{A637460F-CD69-4325-9251-54FD14D13873}" destId="{F2097057-2D79-4C2F-8293-D0A1F92ECEBC}" srcOrd="1" destOrd="0" presId="urn:microsoft.com/office/officeart/2005/8/layout/chevron2"/>
    <dgm:cxn modelId="{8F230807-A43A-4384-8283-71B2272E5001}" type="presParOf" srcId="{60D83574-5825-4B12-A09C-A5CE2A2E5C1A}" destId="{1FC65558-E563-4C6C-AABA-41177540A83B}" srcOrd="5" destOrd="0" presId="urn:microsoft.com/office/officeart/2005/8/layout/chevron2"/>
    <dgm:cxn modelId="{5981F2B5-CD40-41C2-86E5-70E15F7798BA}" type="presParOf" srcId="{60D83574-5825-4B12-A09C-A5CE2A2E5C1A}" destId="{44AC981D-07B3-4913-A52A-1D967EDB64D0}" srcOrd="6" destOrd="0" presId="urn:microsoft.com/office/officeart/2005/8/layout/chevron2"/>
    <dgm:cxn modelId="{C7715A35-3C39-4A68-B167-12DEFAF30C78}" type="presParOf" srcId="{44AC981D-07B3-4913-A52A-1D967EDB64D0}" destId="{6FDF85E6-9158-4FF4-BFE8-3282169E8109}" srcOrd="0" destOrd="0" presId="urn:microsoft.com/office/officeart/2005/8/layout/chevron2"/>
    <dgm:cxn modelId="{D0A8B7DF-BD2B-4059-BE8D-D8350E4C0334}" type="presParOf" srcId="{44AC981D-07B3-4913-A52A-1D967EDB64D0}" destId="{B4B31F88-94E1-4116-B024-FACA13718F9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F4B11-8402-4FFA-B59D-45DC3C1FDFDA}">
      <dsp:nvSpPr>
        <dsp:cNvPr id="0" name=""/>
        <dsp:cNvSpPr/>
      </dsp:nvSpPr>
      <dsp:spPr>
        <a:xfrm rot="5400000">
          <a:off x="89080" y="-68722"/>
          <a:ext cx="905641" cy="1048101"/>
        </a:xfrm>
        <a:prstGeom prst="chevron">
          <a:avLst/>
        </a:prstGeom>
        <a:solidFill>
          <a:srgbClr val="F86C6C"/>
        </a:solidFill>
        <a:ln w="254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 dirty="0">
            <a:solidFill>
              <a:schemeClr val="accent4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accent4"/>
              </a:solidFill>
            </a:rPr>
            <a:t>Čištění</a:t>
          </a:r>
        </a:p>
      </dsp:txBody>
      <dsp:txXfrm rot="-5400000">
        <a:off x="17850" y="2508"/>
        <a:ext cx="1048101" cy="905641"/>
      </dsp:txXfrm>
    </dsp:sp>
    <dsp:sp modelId="{7983FBAB-487D-4394-9856-8EEBCC31B761}">
      <dsp:nvSpPr>
        <dsp:cNvPr id="0" name=""/>
        <dsp:cNvSpPr/>
      </dsp:nvSpPr>
      <dsp:spPr>
        <a:xfrm rot="5400000">
          <a:off x="2700149" y="-1579530"/>
          <a:ext cx="588976" cy="3750272"/>
        </a:xfrm>
        <a:prstGeom prst="round2SameRect">
          <a:avLst/>
        </a:prstGeom>
        <a:solidFill>
          <a:schemeClr val="bg1">
            <a:lumMod val="40000"/>
            <a:lumOff val="60000"/>
            <a:alpha val="89804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>
              <a:solidFill>
                <a:schemeClr val="accent4"/>
              </a:solidFill>
            </a:rPr>
            <a:t>Odstranění větších kusů tkání </a:t>
          </a:r>
          <a:r>
            <a:rPr lang="cs-CZ" sz="1100" kern="1200" dirty="0">
              <a:solidFill>
                <a:srgbClr val="000000"/>
              </a:solidFill>
              <a:latin typeface="Arial"/>
            </a:rPr>
            <a:t>–</a:t>
          </a:r>
          <a:r>
            <a:rPr lang="cs-CZ" sz="1100" kern="1200" dirty="0">
              <a:solidFill>
                <a:schemeClr val="accent4"/>
              </a:solidFill>
            </a:rPr>
            <a:t> maso, šlachy…</a:t>
          </a:r>
        </a:p>
      </dsp:txBody>
      <dsp:txXfrm rot="-5400000">
        <a:off x="1119502" y="29868"/>
        <a:ext cx="3721521" cy="531474"/>
      </dsp:txXfrm>
    </dsp:sp>
    <dsp:sp modelId="{7FD0350B-4D45-4865-9B7A-9D60FE57AE4D}">
      <dsp:nvSpPr>
        <dsp:cNvPr id="0" name=""/>
        <dsp:cNvSpPr/>
      </dsp:nvSpPr>
      <dsp:spPr>
        <a:xfrm rot="5400000">
          <a:off x="89080" y="683792"/>
          <a:ext cx="905641" cy="1048101"/>
        </a:xfrm>
        <a:prstGeom prst="chevron">
          <a:avLst/>
        </a:prstGeom>
        <a:solidFill>
          <a:srgbClr val="F86C6C"/>
        </a:solidFill>
        <a:ln w="254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accent4"/>
              </a:solidFill>
            </a:rPr>
            <a:t>Homogenizace</a:t>
          </a:r>
        </a:p>
      </dsp:txBody>
      <dsp:txXfrm rot="-5400000">
        <a:off x="17850" y="755022"/>
        <a:ext cx="1048101" cy="905641"/>
      </dsp:txXfrm>
    </dsp:sp>
    <dsp:sp modelId="{5AC86757-8210-4CEF-962B-31C379FE7795}">
      <dsp:nvSpPr>
        <dsp:cNvPr id="0" name=""/>
        <dsp:cNvSpPr/>
      </dsp:nvSpPr>
      <dsp:spPr>
        <a:xfrm rot="5400000">
          <a:off x="2700304" y="-824661"/>
          <a:ext cx="588666" cy="3750272"/>
        </a:xfrm>
        <a:prstGeom prst="round2SameRect">
          <a:avLst/>
        </a:prstGeom>
        <a:solidFill>
          <a:schemeClr val="bg1">
            <a:lumMod val="40000"/>
            <a:lumOff val="60000"/>
            <a:alpha val="89804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>
              <a:solidFill>
                <a:schemeClr val="accent4"/>
              </a:solidFill>
            </a:rPr>
            <a:t>Pomocí mlýnku na maso</a:t>
          </a:r>
        </a:p>
      </dsp:txBody>
      <dsp:txXfrm rot="-5400000">
        <a:off x="1119501" y="784878"/>
        <a:ext cx="3721536" cy="531194"/>
      </dsp:txXfrm>
    </dsp:sp>
    <dsp:sp modelId="{4CC29E4E-9926-4C26-8D4E-739DAE404D15}">
      <dsp:nvSpPr>
        <dsp:cNvPr id="0" name=""/>
        <dsp:cNvSpPr/>
      </dsp:nvSpPr>
      <dsp:spPr>
        <a:xfrm rot="5400000">
          <a:off x="89080" y="1436307"/>
          <a:ext cx="905641" cy="1048101"/>
        </a:xfrm>
        <a:prstGeom prst="chevron">
          <a:avLst/>
        </a:prstGeom>
        <a:solidFill>
          <a:srgbClr val="F86C6C"/>
        </a:solidFill>
        <a:ln w="254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 dirty="0">
            <a:solidFill>
              <a:schemeClr val="accent4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accent4"/>
              </a:solidFill>
            </a:rPr>
            <a:t>Tavení</a:t>
          </a:r>
        </a:p>
      </dsp:txBody>
      <dsp:txXfrm rot="-5400000">
        <a:off x="17850" y="1507537"/>
        <a:ext cx="1048101" cy="905641"/>
      </dsp:txXfrm>
    </dsp:sp>
    <dsp:sp modelId="{F2097057-2D79-4C2F-8293-D0A1F92ECEBC}">
      <dsp:nvSpPr>
        <dsp:cNvPr id="0" name=""/>
        <dsp:cNvSpPr/>
      </dsp:nvSpPr>
      <dsp:spPr>
        <a:xfrm rot="5400000">
          <a:off x="2700304" y="-72146"/>
          <a:ext cx="588666" cy="3750272"/>
        </a:xfrm>
        <a:prstGeom prst="round2SameRect">
          <a:avLst/>
        </a:prstGeom>
        <a:solidFill>
          <a:schemeClr val="bg1">
            <a:lumMod val="40000"/>
            <a:lumOff val="60000"/>
            <a:alpha val="89804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>
              <a:solidFill>
                <a:schemeClr val="accent4"/>
              </a:solidFill>
            </a:rPr>
            <a:t>Dančí a jelení lůj </a:t>
          </a:r>
          <a:r>
            <a:rPr lang="cs-CZ" sz="1100" kern="1200" dirty="0">
              <a:solidFill>
                <a:srgbClr val="000000"/>
              </a:solidFill>
              <a:latin typeface="Arial"/>
            </a:rPr>
            <a:t>–</a:t>
          </a:r>
          <a:r>
            <a:rPr lang="cs-CZ" sz="1100" kern="1200" dirty="0">
              <a:solidFill>
                <a:schemeClr val="accent4"/>
              </a:solidFill>
            </a:rPr>
            <a:t> suchá metoda tavení (70±5°C, 2 h)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>
              <a:solidFill>
                <a:schemeClr val="accent4"/>
              </a:solidFill>
            </a:rPr>
            <a:t>Sádlo z divočáka </a:t>
          </a:r>
          <a:r>
            <a:rPr lang="cs-CZ" sz="1100" kern="1200" dirty="0">
              <a:solidFill>
                <a:srgbClr val="000000"/>
              </a:solidFill>
              <a:latin typeface="Arial"/>
            </a:rPr>
            <a:t>–</a:t>
          </a:r>
          <a:r>
            <a:rPr lang="cs-CZ" sz="1100" kern="1200" dirty="0">
              <a:solidFill>
                <a:schemeClr val="accent4"/>
              </a:solidFill>
            </a:rPr>
            <a:t> kombinace mokré (1,5 h) a suché metody tavení (150°C, 1 h)</a:t>
          </a:r>
        </a:p>
      </dsp:txBody>
      <dsp:txXfrm rot="-5400000">
        <a:off x="1119501" y="1537393"/>
        <a:ext cx="3721536" cy="531194"/>
      </dsp:txXfrm>
    </dsp:sp>
    <dsp:sp modelId="{6FDF85E6-9158-4FF4-BFE8-3282169E8109}">
      <dsp:nvSpPr>
        <dsp:cNvPr id="0" name=""/>
        <dsp:cNvSpPr/>
      </dsp:nvSpPr>
      <dsp:spPr>
        <a:xfrm rot="5400000">
          <a:off x="89080" y="2188823"/>
          <a:ext cx="905641" cy="1048101"/>
        </a:xfrm>
        <a:prstGeom prst="chevron">
          <a:avLst/>
        </a:prstGeom>
        <a:solidFill>
          <a:srgbClr val="F86C6C"/>
        </a:solidFill>
        <a:ln w="254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 dirty="0">
            <a:solidFill>
              <a:schemeClr val="accent4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accent4"/>
              </a:solidFill>
            </a:rPr>
            <a:t>Filtrace</a:t>
          </a:r>
        </a:p>
      </dsp:txBody>
      <dsp:txXfrm rot="-5400000">
        <a:off x="17850" y="2260053"/>
        <a:ext cx="1048101" cy="905641"/>
      </dsp:txXfrm>
    </dsp:sp>
    <dsp:sp modelId="{B4B31F88-94E1-4116-B024-FACA13718F99}">
      <dsp:nvSpPr>
        <dsp:cNvPr id="0" name=""/>
        <dsp:cNvSpPr/>
      </dsp:nvSpPr>
      <dsp:spPr>
        <a:xfrm rot="5400000">
          <a:off x="2700304" y="680368"/>
          <a:ext cx="588666" cy="3750272"/>
        </a:xfrm>
        <a:prstGeom prst="round2SameRect">
          <a:avLst/>
        </a:prstGeom>
        <a:solidFill>
          <a:schemeClr val="bg1">
            <a:lumMod val="40000"/>
            <a:lumOff val="60000"/>
            <a:alpha val="89804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>
              <a:solidFill>
                <a:schemeClr val="accent4"/>
              </a:solidFill>
            </a:rPr>
            <a:t>4 vrstvy filtrační tkaniny</a:t>
          </a:r>
        </a:p>
      </dsp:txBody>
      <dsp:txXfrm rot="-5400000">
        <a:off x="1119501" y="2289907"/>
        <a:ext cx="3721536" cy="531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33761f0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33761f03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34d8959d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134d8959d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939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64000"/>
          </a:blip>
          <a:srcRect r="44450" b="35938"/>
          <a:stretch/>
        </p:blipFill>
        <p:spPr>
          <a:xfrm>
            <a:off x="4628975" y="-63625"/>
            <a:ext cx="4515025" cy="520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6000"/>
          </a:blip>
          <a:srcRect l="49771" t="43480"/>
          <a:stretch/>
        </p:blipFill>
        <p:spPr>
          <a:xfrm>
            <a:off x="0" y="0"/>
            <a:ext cx="2583449" cy="2907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33750" y="684250"/>
            <a:ext cx="5863200" cy="28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500" u="sng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217200" y="39070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358025" y="162950"/>
            <a:ext cx="30708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96700" y="1963350"/>
            <a:ext cx="124800" cy="1216800"/>
            <a:chOff x="385100" y="1963350"/>
            <a:chExt cx="124800" cy="1216800"/>
          </a:xfrm>
        </p:grpSpPr>
        <p:sp>
          <p:nvSpPr>
            <p:cNvPr id="15" name="Google Shape;15;p2"/>
            <p:cNvSpPr/>
            <p:nvPr/>
          </p:nvSpPr>
          <p:spPr>
            <a:xfrm>
              <a:off x="385100" y="1963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5100" y="2236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5100" y="2509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5100" y="2782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5100" y="3055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61000"/>
          </a:blip>
          <a:srcRect t="58362" r="49904"/>
          <a:stretch/>
        </p:blipFill>
        <p:spPr>
          <a:xfrm>
            <a:off x="5072400" y="-35150"/>
            <a:ext cx="4071600" cy="338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71000"/>
          </a:blip>
          <a:srcRect l="45190" b="34206"/>
          <a:stretch/>
        </p:blipFill>
        <p:spPr>
          <a:xfrm>
            <a:off x="0" y="1759300"/>
            <a:ext cx="2819199" cy="33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20000" y="1090425"/>
            <a:ext cx="7457400" cy="3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459050"/>
            <a:ext cx="6228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2"/>
          </p:nvPr>
        </p:nvSpPr>
        <p:spPr>
          <a:xfrm>
            <a:off x="5358025" y="162950"/>
            <a:ext cx="30708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296700" y="1963350"/>
            <a:ext cx="124800" cy="1216800"/>
            <a:chOff x="385100" y="1963350"/>
            <a:chExt cx="124800" cy="1216800"/>
          </a:xfrm>
        </p:grpSpPr>
        <p:sp>
          <p:nvSpPr>
            <p:cNvPr id="41" name="Google Shape;41;p4"/>
            <p:cNvSpPr/>
            <p:nvPr/>
          </p:nvSpPr>
          <p:spPr>
            <a:xfrm>
              <a:off x="385100" y="1963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85100" y="2236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385100" y="2509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85100" y="2782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85100" y="3055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0"/>
          <p:cNvPicPr preferRelativeResize="0"/>
          <p:nvPr/>
        </p:nvPicPr>
        <p:blipFill rotWithShape="1">
          <a:blip r:embed="rId2">
            <a:alphaModFix amt="65000"/>
          </a:blip>
          <a:srcRect r="34464" b="55114"/>
          <a:stretch/>
        </p:blipFill>
        <p:spPr>
          <a:xfrm>
            <a:off x="3817550" y="1495250"/>
            <a:ext cx="5326450" cy="364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 rotWithShape="1">
          <a:blip r:embed="rId2">
            <a:alphaModFix amt="65000"/>
          </a:blip>
          <a:srcRect l="43719" b="3465"/>
          <a:stretch/>
        </p:blipFill>
        <p:spPr>
          <a:xfrm>
            <a:off x="0" y="-83700"/>
            <a:ext cx="3096576" cy="531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0"/>
          <p:cNvSpPr txBox="1">
            <a:spLocks noGrp="1"/>
          </p:cNvSpPr>
          <p:nvPr>
            <p:ph type="subTitle" idx="1"/>
          </p:nvPr>
        </p:nvSpPr>
        <p:spPr>
          <a:xfrm>
            <a:off x="5358025" y="162950"/>
            <a:ext cx="30708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3" name="Google Shape;393;p30"/>
          <p:cNvGrpSpPr/>
          <p:nvPr/>
        </p:nvGrpSpPr>
        <p:grpSpPr>
          <a:xfrm>
            <a:off x="296700" y="1963350"/>
            <a:ext cx="124800" cy="1216800"/>
            <a:chOff x="296700" y="1963350"/>
            <a:chExt cx="124800" cy="1216800"/>
          </a:xfrm>
        </p:grpSpPr>
        <p:sp>
          <p:nvSpPr>
            <p:cNvPr id="394" name="Google Shape;394;p30"/>
            <p:cNvSpPr/>
            <p:nvPr/>
          </p:nvSpPr>
          <p:spPr>
            <a:xfrm>
              <a:off x="296700" y="1963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296700" y="2236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296700" y="2509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296700" y="2782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296700" y="3055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1"/>
          <p:cNvPicPr preferRelativeResize="0"/>
          <p:nvPr/>
        </p:nvPicPr>
        <p:blipFill rotWithShape="1">
          <a:blip r:embed="rId2">
            <a:alphaModFix amt="65000"/>
          </a:blip>
          <a:srcRect l="40008" b="56580"/>
          <a:stretch/>
        </p:blipFill>
        <p:spPr>
          <a:xfrm>
            <a:off x="0" y="2754750"/>
            <a:ext cx="3300626" cy="23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 rotWithShape="1">
          <a:blip r:embed="rId2">
            <a:alphaModFix amt="50000"/>
          </a:blip>
          <a:srcRect l="4798" t="51732"/>
          <a:stretch/>
        </p:blipFill>
        <p:spPr>
          <a:xfrm>
            <a:off x="0" y="0"/>
            <a:ext cx="7737726" cy="39231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1"/>
          <p:cNvSpPr txBox="1">
            <a:spLocks noGrp="1"/>
          </p:cNvSpPr>
          <p:nvPr>
            <p:ph type="subTitle" idx="1"/>
          </p:nvPr>
        </p:nvSpPr>
        <p:spPr>
          <a:xfrm>
            <a:off x="5358025" y="162950"/>
            <a:ext cx="30708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31"/>
          <p:cNvGrpSpPr/>
          <p:nvPr/>
        </p:nvGrpSpPr>
        <p:grpSpPr>
          <a:xfrm>
            <a:off x="296700" y="1963350"/>
            <a:ext cx="124800" cy="1216800"/>
            <a:chOff x="296700" y="1963350"/>
            <a:chExt cx="124800" cy="1216800"/>
          </a:xfrm>
        </p:grpSpPr>
        <p:sp>
          <p:nvSpPr>
            <p:cNvPr id="404" name="Google Shape;404;p31"/>
            <p:cNvSpPr/>
            <p:nvPr/>
          </p:nvSpPr>
          <p:spPr>
            <a:xfrm>
              <a:off x="296700" y="1963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296700" y="2236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296700" y="2509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296700" y="2782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296700" y="3055350"/>
              <a:ext cx="124800" cy="124800"/>
            </a:xfrm>
            <a:prstGeom prst="ellipse">
              <a:avLst/>
            </a:prstGeom>
            <a:solidFill>
              <a:srgbClr val="FEE8E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" name="Google Shape;409;p31"/>
          <p:cNvPicPr preferRelativeResize="0"/>
          <p:nvPr/>
        </p:nvPicPr>
        <p:blipFill rotWithShape="1">
          <a:blip r:embed="rId2">
            <a:alphaModFix amt="63000"/>
          </a:blip>
          <a:srcRect r="53419" b="56939"/>
          <a:stretch/>
        </p:blipFill>
        <p:spPr>
          <a:xfrm>
            <a:off x="5358025" y="1643600"/>
            <a:ext cx="3785975" cy="34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●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○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■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●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○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■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●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○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Char char="■"/>
              <a:defRPr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6" r:id="rId4"/>
    <p:sldLayoutId id="21474836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8E8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/>
          <p:nvPr/>
        </p:nvSpPr>
        <p:spPr>
          <a:xfrm rot="10800000" flipH="1">
            <a:off x="927279" y="3740257"/>
            <a:ext cx="7997779" cy="115265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rgbClr val="FF3C53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400000" algn="bl" rotWithShape="0">
              <a:srgbClr val="FF3C5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5"/>
          <p:cNvSpPr txBox="1">
            <a:spLocks noGrp="1"/>
          </p:cNvSpPr>
          <p:nvPr>
            <p:ph type="subTitle" idx="1"/>
          </p:nvPr>
        </p:nvSpPr>
        <p:spPr>
          <a:xfrm>
            <a:off x="779173" y="3907088"/>
            <a:ext cx="8145886" cy="9858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Tereza Novotná</a:t>
            </a:r>
            <a:r>
              <a:rPr lang="cs-CZ" sz="1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cs-CZ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Pavel </a:t>
            </a:r>
            <a:r>
              <a:rPr lang="cs-CZ" sz="1600" b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Mokrejš</a:t>
            </a:r>
            <a:r>
              <a:rPr lang="cs-CZ" sz="1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Jana </a:t>
            </a:r>
            <a:r>
              <a:rPr lang="cs-CZ" sz="1600" b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Pavlačková</a:t>
            </a:r>
            <a:r>
              <a:rPr lang="cs-CZ" sz="1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Robert Gál</a:t>
            </a:r>
            <a:endParaRPr lang="cs-CZ" sz="1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cs-CZ" sz="1600" b="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Univerzita Tomáše Bati ve Zlíně, Fakulta technologická, Vavrečkova 5669, 760 01 Zlín</a:t>
            </a:r>
            <a:endParaRPr lang="cs-CZ" sz="1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13AE4A-6D04-86BC-D51B-3DA3D92A0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758" y="0"/>
            <a:ext cx="2941242" cy="875763"/>
          </a:xfrm>
          <a:prstGeom prst="rect">
            <a:avLst/>
          </a:prstGeom>
        </p:spPr>
      </p:pic>
      <p:sp>
        <p:nvSpPr>
          <p:cNvPr id="422" name="Google Shape;422;p35"/>
          <p:cNvSpPr txBox="1">
            <a:spLocks noGrp="1"/>
          </p:cNvSpPr>
          <p:nvPr>
            <p:ph type="ctrTitle"/>
          </p:nvPr>
        </p:nvSpPr>
        <p:spPr>
          <a:xfrm>
            <a:off x="1033750" y="684250"/>
            <a:ext cx="5863200" cy="28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u="none" dirty="0"/>
              <a:t>Potenciál nevyužitých vedlejších živočišných produktů tukové povahy ze zvěřiny</a:t>
            </a:r>
            <a:endParaRPr sz="32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1592833-A0D2-0008-D071-E6F554CE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50"/>
            <a:ext cx="7767177" cy="572700"/>
          </a:xfrm>
        </p:spPr>
        <p:txBody>
          <a:bodyPr/>
          <a:lstStyle/>
          <a:p>
            <a:r>
              <a:rPr lang="cs-CZ" dirty="0"/>
              <a:t>Množství získaného tuku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14E0447-235B-3584-1486-51F283A5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42" y="1193934"/>
            <a:ext cx="6088315" cy="36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8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2C71C0E-9D7E-94E9-D943-17313056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9050"/>
            <a:ext cx="7457400" cy="572700"/>
          </a:xfrm>
        </p:spPr>
        <p:txBody>
          <a:bodyPr/>
          <a:lstStyle/>
          <a:p>
            <a:r>
              <a:rPr lang="cs-CZ" dirty="0"/>
              <a:t>Složení tuhého zbytku po vytavení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C0072BF-6FC5-4E24-149A-DBCAE8758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2" y="1555044"/>
            <a:ext cx="4410870" cy="265121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DF79E1-FFE2-2272-415A-0A0A3F483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301" y="1555044"/>
            <a:ext cx="4410870" cy="26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49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AEFCBDA-A83E-C399-0D33-C41698764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9050"/>
            <a:ext cx="7941042" cy="572700"/>
          </a:xfrm>
        </p:spPr>
        <p:txBody>
          <a:bodyPr/>
          <a:lstStyle/>
          <a:p>
            <a:r>
              <a:rPr lang="cs-CZ" dirty="0"/>
              <a:t>Složení tuhého zbytku po vytavení II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6F98E6-35C5-CC76-0F5D-46F43D504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2" y="1481136"/>
            <a:ext cx="4392846" cy="264038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9C5988-A9BD-8D23-0586-FF6B3954E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81136"/>
            <a:ext cx="4392846" cy="26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DE6110E-66C8-D441-987F-F748C3D3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Optimální podmínky tavení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826D2E1B-CC1B-1EDB-67B4-34042079C678}"/>
              </a:ext>
            </a:extLst>
          </p:cNvPr>
          <p:cNvSpPr/>
          <p:nvPr/>
        </p:nvSpPr>
        <p:spPr>
          <a:xfrm>
            <a:off x="1493950" y="1277424"/>
            <a:ext cx="2653047" cy="1800000"/>
          </a:xfrm>
          <a:prstGeom prst="roundRect">
            <a:avLst/>
          </a:prstGeom>
          <a:solidFill>
            <a:srgbClr val="F86C6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4"/>
                </a:solidFill>
              </a:rPr>
              <a:t>Jelení lůj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accent4"/>
                </a:solidFill>
              </a:rPr>
              <a:t>Suchá metoda tavení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4"/>
                </a:solidFill>
              </a:rPr>
              <a:t>Teplota: 70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–</a:t>
            </a:r>
            <a:r>
              <a:rPr lang="cs-CZ" dirty="0">
                <a:solidFill>
                  <a:schemeClr val="accent4"/>
                </a:solidFill>
              </a:rPr>
              <a:t>80°C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4"/>
                </a:solidFill>
                <a:latin typeface="+mj-lt"/>
              </a:rPr>
              <a:t>Čas: 2</a:t>
            </a:r>
            <a:r>
              <a:rPr lang="cs-CZ" dirty="0">
                <a:solidFill>
                  <a:srgbClr val="000000"/>
                </a:solidFill>
                <a:latin typeface="+mj-lt"/>
              </a:rPr>
              <a:t>–</a:t>
            </a:r>
            <a:r>
              <a:rPr lang="cs-CZ" dirty="0">
                <a:solidFill>
                  <a:schemeClr val="accent4"/>
                </a:solidFill>
                <a:latin typeface="+mj-lt"/>
              </a:rPr>
              <a:t>2,5 hod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5976D4D-823E-0471-AF4B-93B44BB5317D}"/>
              </a:ext>
            </a:extLst>
          </p:cNvPr>
          <p:cNvSpPr/>
          <p:nvPr/>
        </p:nvSpPr>
        <p:spPr>
          <a:xfrm>
            <a:off x="4675033" y="3147712"/>
            <a:ext cx="2653047" cy="1800000"/>
          </a:xfrm>
          <a:prstGeom prst="roundRect">
            <a:avLst/>
          </a:prstGeom>
          <a:solidFill>
            <a:srgbClr val="F86C6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cs-CZ" b="1" dirty="0">
                <a:solidFill>
                  <a:srgbClr val="000000"/>
                </a:solidFill>
                <a:latin typeface="Arial"/>
              </a:rPr>
              <a:t>Sádlo z divokého prasete</a:t>
            </a:r>
            <a:endParaRPr kumimoji="0" lang="cs-CZ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Mokrá metoda tavení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rgbClr val="000000"/>
                </a:solidFill>
                <a:latin typeface="Arial"/>
              </a:rPr>
              <a:t>Čas: 1–1,5 hod</a:t>
            </a:r>
            <a:endParaRPr kumimoji="0" lang="cs-CZ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Suchá metoda tavení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Teplota: 140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–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150°C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Čas: 1 hod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548C747-C559-DB93-32F7-3EA79DEEE5EB}"/>
              </a:ext>
            </a:extLst>
          </p:cNvPr>
          <p:cNvSpPr/>
          <p:nvPr/>
        </p:nvSpPr>
        <p:spPr>
          <a:xfrm>
            <a:off x="1493950" y="3147712"/>
            <a:ext cx="2653047" cy="1800000"/>
          </a:xfrm>
          <a:prstGeom prst="roundRect">
            <a:avLst/>
          </a:prstGeom>
          <a:solidFill>
            <a:srgbClr val="F86C6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cs-CZ" b="1" dirty="0">
                <a:solidFill>
                  <a:srgbClr val="000000"/>
                </a:solidFill>
                <a:latin typeface="Arial"/>
              </a:rPr>
              <a:t>Sádlo z divokého prasete</a:t>
            </a:r>
            <a:endParaRPr kumimoji="0" lang="cs-CZ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Suchá metoda tavení</a:t>
            </a:r>
          </a:p>
          <a:p>
            <a:pPr marL="285750" lvl="5" indent="-285750">
              <a:buFont typeface="Arial" panose="020B0604020202020204" pitchFamily="34" charset="0"/>
              <a:buChar char="•"/>
              <a:defRPr/>
            </a:pP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Teplota:  140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–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150°C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Čas: 2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–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2,5 hod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FC72F7F-97D7-B2A6-C8AA-1F96AD4EC5F4}"/>
              </a:ext>
            </a:extLst>
          </p:cNvPr>
          <p:cNvSpPr/>
          <p:nvPr/>
        </p:nvSpPr>
        <p:spPr>
          <a:xfrm>
            <a:off x="4675033" y="1277424"/>
            <a:ext cx="2653047" cy="1800000"/>
          </a:xfrm>
          <a:prstGeom prst="roundRect">
            <a:avLst/>
          </a:prstGeom>
          <a:solidFill>
            <a:srgbClr val="F86C6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4"/>
                </a:solidFill>
              </a:rPr>
              <a:t>Dančí lůj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accent4"/>
                </a:solidFill>
              </a:rPr>
              <a:t>Suchá metoda tavení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4"/>
                </a:solidFill>
              </a:rPr>
              <a:t>Teplota: 70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–</a:t>
            </a:r>
            <a:r>
              <a:rPr lang="cs-CZ" dirty="0">
                <a:solidFill>
                  <a:schemeClr val="accent4"/>
                </a:solidFill>
              </a:rPr>
              <a:t>80°C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4"/>
                </a:solidFill>
              </a:rPr>
              <a:t>Čas: 2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–</a:t>
            </a:r>
            <a:r>
              <a:rPr lang="cs-CZ" dirty="0">
                <a:solidFill>
                  <a:schemeClr val="accent4"/>
                </a:solidFill>
              </a:rPr>
              <a:t>2,5 hod</a:t>
            </a:r>
          </a:p>
        </p:txBody>
      </p:sp>
    </p:spTree>
    <p:extLst>
      <p:ext uri="{BB962C8B-B14F-4D97-AF65-F5344CB8AC3E}">
        <p14:creationId xmlns:p14="http://schemas.microsoft.com/office/powerpoint/2010/main" val="2228490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59526A2-0606-2C8D-CD10-BF4AEDAC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50"/>
            <a:ext cx="7361494" cy="572700"/>
          </a:xfrm>
        </p:spPr>
        <p:txBody>
          <a:bodyPr/>
          <a:lstStyle/>
          <a:p>
            <a:r>
              <a:rPr lang="cs-CZ" dirty="0"/>
              <a:t>Návrhy využití jednotlivých druhů surovin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02F71FE3-F9F8-DC85-6D98-4FA2C8900B3C}"/>
              </a:ext>
            </a:extLst>
          </p:cNvPr>
          <p:cNvSpPr/>
          <p:nvPr/>
        </p:nvSpPr>
        <p:spPr>
          <a:xfrm>
            <a:off x="1133341" y="1545465"/>
            <a:ext cx="2691684" cy="3039414"/>
          </a:xfrm>
          <a:prstGeom prst="roundRect">
            <a:avLst/>
          </a:prstGeom>
          <a:solidFill>
            <a:srgbClr val="F86C6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1FE9CCA-0CE3-C4FE-A17C-4CF1CB9BB524}"/>
              </a:ext>
            </a:extLst>
          </p:cNvPr>
          <p:cNvSpPr/>
          <p:nvPr/>
        </p:nvSpPr>
        <p:spPr>
          <a:xfrm>
            <a:off x="5318977" y="1545465"/>
            <a:ext cx="2691684" cy="3039414"/>
          </a:xfrm>
          <a:prstGeom prst="roundRect">
            <a:avLst/>
          </a:prstGeom>
          <a:solidFill>
            <a:srgbClr val="F86C6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A94B5D-8DD7-96EE-E9C3-871377204C44}"/>
              </a:ext>
            </a:extLst>
          </p:cNvPr>
          <p:cNvSpPr txBox="1"/>
          <p:nvPr/>
        </p:nvSpPr>
        <p:spPr>
          <a:xfrm>
            <a:off x="1748307" y="1680693"/>
            <a:ext cx="1719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Přečištěný tuk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FF17A2-9031-8804-950C-47E696DABD46}"/>
              </a:ext>
            </a:extLst>
          </p:cNvPr>
          <p:cNvSpPr txBox="1"/>
          <p:nvPr/>
        </p:nvSpPr>
        <p:spPr>
          <a:xfrm>
            <a:off x="5505721" y="1679305"/>
            <a:ext cx="2318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Tuhý zbytek po přetavení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467C6F-04E8-CED5-E428-D8889B67B6B8}"/>
              </a:ext>
            </a:extLst>
          </p:cNvPr>
          <p:cNvSpPr txBox="1"/>
          <p:nvPr/>
        </p:nvSpPr>
        <p:spPr>
          <a:xfrm>
            <a:off x="1389321" y="2161953"/>
            <a:ext cx="2218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Přímá aplikace do potravinářských či kosmetických produktů</a:t>
            </a:r>
          </a:p>
          <a:p>
            <a:pPr marL="285750" indent="-285750">
              <a:buFontTx/>
              <a:buChar char="-"/>
            </a:pPr>
            <a:r>
              <a:rPr lang="cs-CZ" dirty="0"/>
              <a:t>Modifikace tuku (např. enzymatická hydrolýza) a následná aplikace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5E42C11-8A99-D07F-A561-FADFDCE6242F}"/>
              </a:ext>
            </a:extLst>
          </p:cNvPr>
          <p:cNvSpPr txBox="1"/>
          <p:nvPr/>
        </p:nvSpPr>
        <p:spPr>
          <a:xfrm>
            <a:off x="5555489" y="2161953"/>
            <a:ext cx="2218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Pamlsky pro domácí mazlíčky </a:t>
            </a:r>
          </a:p>
          <a:p>
            <a:pPr marL="285750" indent="-285750">
              <a:buFontTx/>
              <a:buChar char="-"/>
            </a:pPr>
            <a:r>
              <a:rPr lang="cs-CZ" dirty="0"/>
              <a:t>Zdroj tuků a bílkovin pro hospodářská zvířata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948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FCAE471-A17C-6916-7885-3277A43B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100" y="2285400"/>
            <a:ext cx="6228900" cy="572700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383326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8E8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"/>
          <p:cNvSpPr txBox="1">
            <a:spLocks noGrp="1"/>
          </p:cNvSpPr>
          <p:nvPr>
            <p:ph type="title"/>
          </p:nvPr>
        </p:nvSpPr>
        <p:spPr>
          <a:xfrm>
            <a:off x="720000" y="459050"/>
            <a:ext cx="6228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cs-CZ" dirty="0"/>
              <a:t>Jatečné opracování</a:t>
            </a: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FDD7ACA-5295-E35E-88D3-2BED23F62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679" y="887755"/>
            <a:ext cx="6582642" cy="40174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A5A225D-95D5-D1FC-2AF6-4A26953AA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034862"/>
            <a:ext cx="7457400" cy="306305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/>
              <a:t>Charakterizovat tuky získané z různých druhů zvěřiny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Navrhnout technologický postup vedoucí k získání čistého tuku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Navrhnout možnosti využití a dalšího zpracování čistých tuků a tkáně po vytavení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B870116-E4E2-EFB2-3C75-9BC21BE4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64011"/>
            <a:ext cx="6228900" cy="572700"/>
          </a:xfrm>
        </p:spPr>
        <p:txBody>
          <a:bodyPr/>
          <a:lstStyle/>
          <a:p>
            <a:r>
              <a:rPr lang="cs-CZ" dirty="0"/>
              <a:t>Cíle práce</a:t>
            </a:r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24481617-6B85-3D22-8FAB-45E4CD9A5A71}"/>
              </a:ext>
            </a:extLst>
          </p:cNvPr>
          <p:cNvSpPr txBox="1">
            <a:spLocks/>
          </p:cNvSpPr>
          <p:nvPr/>
        </p:nvSpPr>
        <p:spPr>
          <a:xfrm>
            <a:off x="720000" y="257281"/>
            <a:ext cx="622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sng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Epilogue ExtraBold"/>
              <a:buNone/>
              <a:defRPr sz="3000" b="0" i="0" u="none" strike="noStrike" cap="none">
                <a:solidFill>
                  <a:schemeClr val="lt1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9pPr>
          </a:lstStyle>
          <a:p>
            <a:r>
              <a:rPr lang="cs-CZ" dirty="0"/>
              <a:t>Motivace</a:t>
            </a:r>
          </a:p>
        </p:txBody>
      </p:sp>
      <p:sp>
        <p:nvSpPr>
          <p:cNvPr id="6" name="Zástupný text 1">
            <a:extLst>
              <a:ext uri="{FF2B5EF4-FFF2-40B4-BE49-F238E27FC236}">
                <a16:creationId xmlns:a16="http://schemas.microsoft.com/office/drawing/2014/main" id="{FB5A2768-A4D1-9391-089E-DB2BF7BA5EC6}"/>
              </a:ext>
            </a:extLst>
          </p:cNvPr>
          <p:cNvSpPr txBox="1">
            <a:spLocks/>
          </p:cNvSpPr>
          <p:nvPr/>
        </p:nvSpPr>
        <p:spPr>
          <a:xfrm>
            <a:off x="720000" y="706191"/>
            <a:ext cx="7457400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arabicPeriod"/>
              <a:defRPr sz="12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alphaL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romanL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arabi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alphaL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romanL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arabi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alphaL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"/>
              <a:buAutoNum type="romanLcPeriod"/>
              <a:defRPr sz="1400" b="0" i="0" u="none" strike="noStrike" cap="non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39700" indent="0">
              <a:lnSpc>
                <a:spcPct val="150000"/>
              </a:lnSpc>
              <a:buNone/>
            </a:pPr>
            <a:r>
              <a:rPr lang="cs-CZ" sz="1600" dirty="0"/>
              <a:t>Zpracování nevyužitých živočišných tuků</a:t>
            </a:r>
          </a:p>
        </p:txBody>
      </p:sp>
    </p:spTree>
    <p:extLst>
      <p:ext uri="{BB962C8B-B14F-4D97-AF65-F5344CB8AC3E}">
        <p14:creationId xmlns:p14="http://schemas.microsoft.com/office/powerpoint/2010/main" val="210795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8D1776F-78BD-7B69-E04A-A21ACC80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938"/>
            <a:ext cx="7638389" cy="712116"/>
          </a:xfrm>
        </p:spPr>
        <p:txBody>
          <a:bodyPr/>
          <a:lstStyle/>
          <a:p>
            <a:r>
              <a:rPr lang="cs-CZ" dirty="0"/>
              <a:t>Možnosti snížení vedlejších produktů potravinářského řetězce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C926AC-0636-65F8-0BE3-ECC369E1E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13" y="1522690"/>
            <a:ext cx="5100373" cy="33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0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E0939B6-69D8-4D31-A098-DC0C2C64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tukové tkáně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1108A8-8DF8-638F-C0CF-15CCD9EAD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5" y="1407531"/>
            <a:ext cx="4409529" cy="26504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0C74F0-5CB5-87A0-2FF6-1BE5662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06" y="1407531"/>
            <a:ext cx="4409529" cy="265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84E7F56-B726-690C-69DF-5F7895B9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tukové tkáně II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1D45EF-4C16-B967-CB36-4701CE20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6" y="1426684"/>
            <a:ext cx="4330195" cy="26280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D0ED2ED-E34A-C3A1-4D20-1C66FCF61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769" y="1426685"/>
            <a:ext cx="4372340" cy="26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F70D05B-3CFA-738A-C423-EF7F6FA4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05" y="287781"/>
            <a:ext cx="7252023" cy="572700"/>
          </a:xfrm>
        </p:spPr>
        <p:txBody>
          <a:bodyPr/>
          <a:lstStyle/>
          <a:p>
            <a:r>
              <a:rPr lang="cs-CZ" dirty="0"/>
              <a:t>Opracování tukové tkáně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7A42E02-0030-45E0-398F-8147A0711DE8}"/>
              </a:ext>
            </a:extLst>
          </p:cNvPr>
          <p:cNvSpPr/>
          <p:nvPr/>
        </p:nvSpPr>
        <p:spPr>
          <a:xfrm>
            <a:off x="1886947" y="915621"/>
            <a:ext cx="1214650" cy="578549"/>
          </a:xfrm>
          <a:prstGeom prst="rect">
            <a:avLst/>
          </a:prstGeom>
          <a:solidFill>
            <a:srgbClr val="F86C6C"/>
          </a:solidFill>
          <a:ln>
            <a:solidFill>
              <a:schemeClr val="bg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solidFill>
                  <a:schemeClr val="accent4"/>
                </a:solidFill>
              </a:rPr>
              <a:t>Surovina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FA0017A-162B-B6CC-5B02-D7A2043F43E4}"/>
              </a:ext>
            </a:extLst>
          </p:cNvPr>
          <p:cNvSpPr/>
          <p:nvPr/>
        </p:nvSpPr>
        <p:spPr>
          <a:xfrm>
            <a:off x="1215228" y="4395175"/>
            <a:ext cx="1214650" cy="578549"/>
          </a:xfrm>
          <a:prstGeom prst="rect">
            <a:avLst/>
          </a:prstGeom>
          <a:solidFill>
            <a:srgbClr val="F86C6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solidFill>
                  <a:schemeClr val="accent4"/>
                </a:solidFill>
              </a:rPr>
              <a:t>Čistý tuk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9A22EED-2503-A57C-1F98-B932BC0EE004}"/>
              </a:ext>
            </a:extLst>
          </p:cNvPr>
          <p:cNvSpPr/>
          <p:nvPr/>
        </p:nvSpPr>
        <p:spPr>
          <a:xfrm>
            <a:off x="2569793" y="4395174"/>
            <a:ext cx="1214650" cy="578549"/>
          </a:xfrm>
          <a:prstGeom prst="rect">
            <a:avLst/>
          </a:prstGeom>
          <a:solidFill>
            <a:srgbClr val="F86C6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solidFill>
                  <a:schemeClr val="accent4"/>
                </a:solidFill>
              </a:rPr>
              <a:t>Tuhý zbytek po vytavení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B982E3D-644F-730B-DF61-7E65A04596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694865"/>
              </p:ext>
            </p:extLst>
          </p:nvPr>
        </p:nvGraphicFramePr>
        <p:xfrm>
          <a:off x="1962468" y="1378040"/>
          <a:ext cx="4869774" cy="3168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5843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153862E-9FB2-91CC-FD9D-F7E1D9AE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7131"/>
            <a:ext cx="6228900" cy="572700"/>
          </a:xfrm>
        </p:spPr>
        <p:txBody>
          <a:bodyPr/>
          <a:lstStyle/>
          <a:p>
            <a:r>
              <a:rPr lang="cs-CZ" dirty="0"/>
              <a:t>Opracování loje (jelen, daněk)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7BC029-EFDC-5E47-C967-D40529F8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9" r="12479"/>
          <a:stretch/>
        </p:blipFill>
        <p:spPr>
          <a:xfrm>
            <a:off x="1049985" y="1022552"/>
            <a:ext cx="1902836" cy="19028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F2D91E-5A56-62C0-6CDB-AEB26FEB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79" r="12479"/>
          <a:stretch/>
        </p:blipFill>
        <p:spPr>
          <a:xfrm>
            <a:off x="3563516" y="1030217"/>
            <a:ext cx="1902836" cy="19028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0FB319-96DC-C5C4-B99D-BC879C353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71" b="12471"/>
          <a:stretch/>
        </p:blipFill>
        <p:spPr>
          <a:xfrm>
            <a:off x="2669164" y="3083439"/>
            <a:ext cx="1902836" cy="19028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74E1E1-5006-6A54-EAAC-7478DEBE7E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43" t="-242" r="14715" b="242"/>
          <a:stretch/>
        </p:blipFill>
        <p:spPr>
          <a:xfrm>
            <a:off x="4834148" y="3083439"/>
            <a:ext cx="1902836" cy="19028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C7BB91-806F-FD9D-7719-91F945A8C4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362" b="5580"/>
          <a:stretch/>
        </p:blipFill>
        <p:spPr>
          <a:xfrm>
            <a:off x="6999132" y="3083439"/>
            <a:ext cx="1902836" cy="19028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4D8BC80-5853-A87A-5BC0-FE2841028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047" y="1022552"/>
            <a:ext cx="1568684" cy="19089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53D57E5-812D-0921-680B-1C113B209D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793" b="16149"/>
          <a:stretch/>
        </p:blipFill>
        <p:spPr>
          <a:xfrm>
            <a:off x="504181" y="3083440"/>
            <a:ext cx="1902835" cy="19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8893551-FE8E-0669-E88B-E04C33F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50" y="224170"/>
            <a:ext cx="6228900" cy="572700"/>
          </a:xfrm>
        </p:spPr>
        <p:txBody>
          <a:bodyPr/>
          <a:lstStyle/>
          <a:p>
            <a:r>
              <a:rPr lang="cs-CZ" dirty="0"/>
              <a:t>Opracování sádla (prase divoké)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04C157-70CD-08BF-3D6E-892D969B0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76" b="10266"/>
          <a:stretch/>
        </p:blipFill>
        <p:spPr>
          <a:xfrm>
            <a:off x="3319955" y="1031746"/>
            <a:ext cx="1930277" cy="19302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1E51DE1-145C-15F3-B510-84B09E834B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8" r="8490"/>
          <a:stretch/>
        </p:blipFill>
        <p:spPr>
          <a:xfrm>
            <a:off x="778750" y="1031749"/>
            <a:ext cx="1930278" cy="19302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A60A44-7C21-5024-E1CA-D98E6756B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78" t="38757" r="33092" b="27671"/>
          <a:stretch/>
        </p:blipFill>
        <p:spPr>
          <a:xfrm>
            <a:off x="5861159" y="1031746"/>
            <a:ext cx="1942403" cy="19302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EC75D8-9BDC-D17C-93EF-D1C29DDD2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4" r="19644"/>
          <a:stretch/>
        </p:blipFill>
        <p:spPr>
          <a:xfrm>
            <a:off x="3319955" y="3103457"/>
            <a:ext cx="1930277" cy="18158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91BF88-2308-FAB6-6501-ACCF677D55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48" t="33739" r="207" b="20983"/>
          <a:stretch/>
        </p:blipFill>
        <p:spPr>
          <a:xfrm>
            <a:off x="5849036" y="3103457"/>
            <a:ext cx="1942403" cy="1815873"/>
          </a:xfrm>
          <a:prstGeom prst="rect">
            <a:avLst/>
          </a:prstGeom>
        </p:spPr>
      </p:pic>
      <p:pic>
        <p:nvPicPr>
          <p:cNvPr id="10" name="Obrázek 9" descr="Obsah obrázku interiér, sklenice, led, jídlo&#10;&#10;Popis byl vytvořen automaticky">
            <a:extLst>
              <a:ext uri="{FF2B5EF4-FFF2-40B4-BE49-F238E27FC236}">
                <a16:creationId xmlns:a16="http://schemas.microsoft.com/office/drawing/2014/main" id="{35DAE2E2-4F9B-2AB1-28C5-1E641BAC2B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t="11403" r="17436" b="7127"/>
          <a:stretch/>
        </p:blipFill>
        <p:spPr>
          <a:xfrm rot="5400000">
            <a:off x="842014" y="3040193"/>
            <a:ext cx="1815873" cy="194240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438284"/>
      </p:ext>
    </p:extLst>
  </p:cSld>
  <p:clrMapOvr>
    <a:masterClrMapping/>
  </p:clrMapOvr>
</p:sld>
</file>

<file path=ppt/theme/theme1.xml><?xml version="1.0" encoding="utf-8"?>
<a:theme xmlns:a="http://schemas.openxmlformats.org/drawingml/2006/main" name="Meat Consumption Thesis by Slidesgo">
  <a:themeElements>
    <a:clrScheme name="Simple Light">
      <a:dk1>
        <a:srgbClr val="FEE8E8"/>
      </a:dk1>
      <a:lt1>
        <a:srgbClr val="FF3C53"/>
      </a:lt1>
      <a:dk2>
        <a:srgbClr val="FF9B61"/>
      </a:dk2>
      <a:lt2>
        <a:srgbClr val="FAC125"/>
      </a:lt2>
      <a:accent1>
        <a:srgbClr val="00D8BD"/>
      </a:accent1>
      <a:accent2>
        <a:srgbClr val="E7E8FC"/>
      </a:accent2>
      <a:accent3>
        <a:srgbClr val="2A7CFA"/>
      </a:accent3>
      <a:accent4>
        <a:srgbClr val="000000"/>
      </a:accent4>
      <a:accent5>
        <a:srgbClr val="FFFFFF"/>
      </a:accent5>
      <a:accent6>
        <a:srgbClr val="FFFFFF"/>
      </a:accent6>
      <a:hlink>
        <a:srgbClr val="F258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293</Words>
  <Application>Microsoft Office PowerPoint</Application>
  <PresentationFormat>Předvádění na obrazovce (16:9)</PresentationFormat>
  <Paragraphs>61</Paragraphs>
  <Slides>15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DM Sans</vt:lpstr>
      <vt:lpstr>Epilogue ExtraBold</vt:lpstr>
      <vt:lpstr>Times New Roman</vt:lpstr>
      <vt:lpstr>Meat Consumption Thesis by Slidesgo</vt:lpstr>
      <vt:lpstr>Potenciál nevyužitých vedlejších živočišných produktů tukové povahy ze zvěřiny</vt:lpstr>
      <vt:lpstr>Jatečné opracování</vt:lpstr>
      <vt:lpstr>Cíle práce</vt:lpstr>
      <vt:lpstr>Možnosti snížení vedlejších produktů potravinářského řetězce</vt:lpstr>
      <vt:lpstr>Složení tukové tkáně</vt:lpstr>
      <vt:lpstr>Složení tukové tkáně II</vt:lpstr>
      <vt:lpstr>Opracování tukové tkáně</vt:lpstr>
      <vt:lpstr>Opracování loje (jelen, daněk)</vt:lpstr>
      <vt:lpstr>Opracování sádla (prase divoké)</vt:lpstr>
      <vt:lpstr>Množství získaného tuku</vt:lpstr>
      <vt:lpstr>Složení tuhého zbytku po vytavení</vt:lpstr>
      <vt:lpstr>Složení tuhého zbytku po vytavení II</vt:lpstr>
      <vt:lpstr>Optimální podmínky tavení</vt:lpstr>
      <vt:lpstr>Návrhy využití jednotlivých druhů surovin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Tereza Novotná</dc:creator>
  <cp:lastModifiedBy>Tereza Novotná</cp:lastModifiedBy>
  <cp:revision>18</cp:revision>
  <dcterms:modified xsi:type="dcterms:W3CDTF">2024-11-11T20:33:03Z</dcterms:modified>
</cp:coreProperties>
</file>