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6" r:id="rId1"/>
    <p:sldMasterId id="2147483678" r:id="rId2"/>
  </p:sldMasterIdLst>
  <p:notesMasterIdLst>
    <p:notesMasterId r:id="rId58"/>
  </p:notesMasterIdLst>
  <p:sldIdLst>
    <p:sldId id="749" r:id="rId3"/>
    <p:sldId id="610" r:id="rId4"/>
    <p:sldId id="612" r:id="rId5"/>
    <p:sldId id="323" r:id="rId6"/>
    <p:sldId id="322" r:id="rId7"/>
    <p:sldId id="299" r:id="rId8"/>
    <p:sldId id="313" r:id="rId9"/>
    <p:sldId id="297" r:id="rId10"/>
    <p:sldId id="335" r:id="rId11"/>
    <p:sldId id="348" r:id="rId12"/>
    <p:sldId id="786" r:id="rId13"/>
    <p:sldId id="301" r:id="rId14"/>
    <p:sldId id="303" r:id="rId15"/>
    <p:sldId id="351" r:id="rId16"/>
    <p:sldId id="305" r:id="rId17"/>
    <p:sldId id="344" r:id="rId18"/>
    <p:sldId id="331" r:id="rId19"/>
    <p:sldId id="779" r:id="rId20"/>
    <p:sldId id="306" r:id="rId21"/>
    <p:sldId id="307" r:id="rId22"/>
    <p:sldId id="345" r:id="rId23"/>
    <p:sldId id="325" r:id="rId24"/>
    <p:sldId id="346" r:id="rId25"/>
    <p:sldId id="327" r:id="rId26"/>
    <p:sldId id="328" r:id="rId27"/>
    <p:sldId id="326" r:id="rId28"/>
    <p:sldId id="343" r:id="rId29"/>
    <p:sldId id="791" r:id="rId30"/>
    <p:sldId id="792" r:id="rId31"/>
    <p:sldId id="790" r:id="rId32"/>
    <p:sldId id="796" r:id="rId33"/>
    <p:sldId id="329" r:id="rId34"/>
    <p:sldId id="315" r:id="rId35"/>
    <p:sldId id="349" r:id="rId36"/>
    <p:sldId id="350" r:id="rId37"/>
    <p:sldId id="314" r:id="rId38"/>
    <p:sldId id="311" r:id="rId39"/>
    <p:sldId id="312" r:id="rId40"/>
    <p:sldId id="332" r:id="rId41"/>
    <p:sldId id="267" r:id="rId42"/>
    <p:sldId id="794" r:id="rId43"/>
    <p:sldId id="795" r:id="rId44"/>
    <p:sldId id="310" r:id="rId45"/>
    <p:sldId id="670" r:id="rId46"/>
    <p:sldId id="309" r:id="rId47"/>
    <p:sldId id="298" r:id="rId48"/>
    <p:sldId id="321" r:id="rId49"/>
    <p:sldId id="317" r:id="rId50"/>
    <p:sldId id="318" r:id="rId51"/>
    <p:sldId id="316" r:id="rId52"/>
    <p:sldId id="319" r:id="rId53"/>
    <p:sldId id="320" r:id="rId54"/>
    <p:sldId id="336" r:id="rId55"/>
    <p:sldId id="340" r:id="rId56"/>
    <p:sldId id="79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2940A-2713-4328-927D-3B2AD265E477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7D1F-1AF1-46E6-B657-A7FB747E160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0043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BB179BC5-09B8-40BF-8D55-9B1A74AE1B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52AF00-8104-4068-9D58-2E39EE9269DA}" type="slidenum">
              <a:rPr lang="cs-CZ" altLang="cs-CZ" sz="1400" smtClean="0"/>
              <a:pPr>
                <a:spcBef>
                  <a:spcPct val="0"/>
                </a:spcBef>
              </a:pPr>
              <a:t>1</a:t>
            </a:fld>
            <a:endParaRPr lang="cs-CZ" altLang="cs-CZ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BD0ACD34-C853-4C95-857D-E04AF0A6C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23600D84-BC60-4374-B6C2-469997817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2AC28E34-A1B9-453D-B77D-B563C2458DF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05C886-3095-459A-A2C4-73AE4D1663FC}" type="slidenum">
              <a:rPr lang="cs-CZ" altLang="cs-CZ" sz="1400"/>
              <a:pPr>
                <a:spcBef>
                  <a:spcPct val="0"/>
                </a:spcBef>
              </a:pPr>
              <a:t>11</a:t>
            </a:fld>
            <a:endParaRPr lang="cs-CZ" altLang="cs-CZ" sz="1400"/>
          </a:p>
        </p:txBody>
      </p:sp>
      <p:sp>
        <p:nvSpPr>
          <p:cNvPr id="8195" name="Rectangle 1">
            <a:extLst>
              <a:ext uri="{FF2B5EF4-FFF2-40B4-BE49-F238E27FC236}">
                <a16:creationId xmlns:a16="http://schemas.microsoft.com/office/drawing/2014/main" id="{1AC3B2E7-67C3-42A1-B89C-072D712814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72953CC7-319F-4725-A236-BB402FDE6A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21033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>
            <a:extLst>
              <a:ext uri="{FF2B5EF4-FFF2-40B4-BE49-F238E27FC236}">
                <a16:creationId xmlns:a16="http://schemas.microsoft.com/office/drawing/2014/main" id="{BB179BC5-09B8-40BF-8D55-9B1A74AE1B0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452AF00-8104-4068-9D58-2E39EE9269DA}" type="slidenum">
              <a:rPr lang="cs-CZ" altLang="cs-CZ" sz="1400" smtClean="0"/>
              <a:pPr>
                <a:spcBef>
                  <a:spcPct val="0"/>
                </a:spcBef>
              </a:pPr>
              <a:t>55</a:t>
            </a:fld>
            <a:endParaRPr lang="cs-CZ" altLang="cs-CZ" sz="1400"/>
          </a:p>
        </p:txBody>
      </p:sp>
      <p:sp>
        <p:nvSpPr>
          <p:cNvPr id="4099" name="Rectangle 1">
            <a:extLst>
              <a:ext uri="{FF2B5EF4-FFF2-40B4-BE49-F238E27FC236}">
                <a16:creationId xmlns:a16="http://schemas.microsoft.com/office/drawing/2014/main" id="{BD0ACD34-C853-4C95-857D-E04AF0A6C5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>
            <a:extLst>
              <a:ext uri="{FF2B5EF4-FFF2-40B4-BE49-F238E27FC236}">
                <a16:creationId xmlns:a16="http://schemas.microsoft.com/office/drawing/2014/main" id="{23600D84-BC60-4374-B6C2-469997817E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3267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4F229B-015E-4541-B1AD-C446946815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5C5E68-0DF9-4BCA-A74A-DA9EB9EEA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8D4AC2-0B86-49C0-9E5F-1BE47A264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970BD8-E915-421E-907C-436909933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D156FD-3BCF-44BD-A14E-6C01DE859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1665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BF0434-F64F-4DDF-AC16-301E9711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F03D5C7-BB3C-425F-9FAB-333E4AEBF2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E64526-42C2-4BF2-A029-2483EAE7B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14B364-8DA9-42A3-9CD0-9161B86B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D1FD7C-E5EE-428E-BB41-10AE64DC0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4857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0986143-5827-4276-9CA1-3C6EDF0803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AA668B5-DAC7-4D7A-A337-779980518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7BFC59-D20F-4678-B339-C1D7323EF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556078-E16D-44F6-83FC-BF1B5A4A1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EB8629-4736-47B0-AB65-3F1ADD88E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2838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7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431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502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07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55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742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021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743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5F8139-804E-4B34-9204-3EF67E3AC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029F7-C0DC-43C0-BF88-4940BD279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DA44BD-AC1B-49FF-8AF4-68C56B18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EA3BF1-E529-4852-BADD-E813FF599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3F6C4A-AABB-4685-AB43-C2DFE41EF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770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81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84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6339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067" y="151235"/>
            <a:ext cx="11804816" cy="9137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" y="1222596"/>
            <a:ext cx="5799159" cy="498112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05658" y="1222596"/>
            <a:ext cx="5799159" cy="2413354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05658" y="3788774"/>
            <a:ext cx="5799159" cy="2414946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8E6133-D3C6-4E3D-A70D-3C487AD3B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231033" y="6427789"/>
            <a:ext cx="75565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3405A-B796-490B-B65A-4B4734AA9536}" type="slidenum">
              <a:rPr lang="fr-FR" altLang="en-US"/>
              <a:pPr>
                <a:defRPr/>
              </a:pPr>
              <a:t>‹#›</a:t>
            </a:fld>
            <a:endParaRPr lang="fr-FR" altLang="en-US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F149BA2A-6BA2-4227-97FF-4DD7998C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33" y="6316663"/>
            <a:ext cx="6335184" cy="366712"/>
          </a:xfrm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r>
              <a:rPr lang="en-GB" altLang="en-US"/>
              <a:t>SITA CZ a.s. - divize Střed</a:t>
            </a:r>
          </a:p>
        </p:txBody>
      </p:sp>
    </p:spTree>
    <p:extLst>
      <p:ext uri="{BB962C8B-B14F-4D97-AF65-F5344CB8AC3E}">
        <p14:creationId xmlns:p14="http://schemas.microsoft.com/office/powerpoint/2010/main" val="2313263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feld_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erade Verbindung 16"/>
          <p:cNvCxnSpPr/>
          <p:nvPr userDrawn="1"/>
        </p:nvCxnSpPr>
        <p:spPr>
          <a:xfrm flipH="1">
            <a:off x="335287" y="999259"/>
            <a:ext cx="11525170" cy="0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Inhaltsplatzhalter 16"/>
          <p:cNvSpPr>
            <a:spLocks noGrp="1"/>
          </p:cNvSpPr>
          <p:nvPr>
            <p:ph sz="quarter" idx="16"/>
          </p:nvPr>
        </p:nvSpPr>
        <p:spPr>
          <a:xfrm>
            <a:off x="1221612" y="2852920"/>
            <a:ext cx="9837401" cy="3168368"/>
          </a:xfrm>
          <a:prstGeom prst="rect">
            <a:avLst/>
          </a:prstGeom>
        </p:spPr>
        <p:txBody>
          <a:bodyPr numCol="2" spcCol="180000"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2" name="Titel 1"/>
          <p:cNvSpPr>
            <a:spLocks noGrp="1"/>
          </p:cNvSpPr>
          <p:nvPr>
            <p:ph type="title" hasCustomPrompt="1"/>
          </p:nvPr>
        </p:nvSpPr>
        <p:spPr>
          <a:xfrm>
            <a:off x="1221612" y="1267815"/>
            <a:ext cx="9305822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23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1208241" y="2198091"/>
            <a:ext cx="9304569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712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_zwei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71743648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Bildplatzhalter 9"/>
          <p:cNvSpPr>
            <a:spLocks noGrp="1"/>
          </p:cNvSpPr>
          <p:nvPr>
            <p:ph type="pic" sz="quarter" idx="17" hasCustomPrompt="1"/>
          </p:nvPr>
        </p:nvSpPr>
        <p:spPr>
          <a:xfrm>
            <a:off x="7426659" y="1268700"/>
            <a:ext cx="3632354" cy="23763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25" name="Bildplatzhalter 9"/>
          <p:cNvSpPr>
            <a:spLocks noGrp="1"/>
          </p:cNvSpPr>
          <p:nvPr>
            <p:ph type="pic" sz="quarter" idx="18" hasCustomPrompt="1"/>
          </p:nvPr>
        </p:nvSpPr>
        <p:spPr>
          <a:xfrm>
            <a:off x="7425417" y="3861060"/>
            <a:ext cx="3633596" cy="20882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20"/>
          </p:nvPr>
        </p:nvSpPr>
        <p:spPr>
          <a:xfrm>
            <a:off x="7514043" y="5085185"/>
            <a:ext cx="1772138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1"/>
          </p:nvPr>
        </p:nvSpPr>
        <p:spPr>
          <a:xfrm>
            <a:off x="7514043" y="2925894"/>
            <a:ext cx="1772138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6" name="Inhaltsplatzhalter 16"/>
          <p:cNvSpPr>
            <a:spLocks noGrp="1"/>
          </p:cNvSpPr>
          <p:nvPr>
            <p:ph sz="quarter" idx="16"/>
          </p:nvPr>
        </p:nvSpPr>
        <p:spPr>
          <a:xfrm>
            <a:off x="1132987" y="2852920"/>
            <a:ext cx="5937012" cy="309636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29" name="Titel 1"/>
          <p:cNvSpPr>
            <a:spLocks noGrp="1"/>
          </p:cNvSpPr>
          <p:nvPr>
            <p:ph type="title" hasCustomPrompt="1"/>
          </p:nvPr>
        </p:nvSpPr>
        <p:spPr>
          <a:xfrm>
            <a:off x="1132987" y="1268700"/>
            <a:ext cx="5937918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30" name="Textplatzhalter 4"/>
          <p:cNvSpPr>
            <a:spLocks noGrp="1"/>
          </p:cNvSpPr>
          <p:nvPr>
            <p:ph type="body" sz="quarter" idx="22" hasCustomPrompt="1"/>
          </p:nvPr>
        </p:nvSpPr>
        <p:spPr>
          <a:xfrm>
            <a:off x="1132988" y="2203946"/>
            <a:ext cx="5937010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48102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2829180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ildplatzhalter 9"/>
          <p:cNvSpPr>
            <a:spLocks noGrp="1"/>
          </p:cNvSpPr>
          <p:nvPr>
            <p:ph type="pic" sz="quarter" idx="13" hasCustomPrompt="1"/>
          </p:nvPr>
        </p:nvSpPr>
        <p:spPr>
          <a:xfrm>
            <a:off x="1221612" y="1268762"/>
            <a:ext cx="9837401" cy="4752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DE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3"/>
          </p:nvPr>
        </p:nvSpPr>
        <p:spPr>
          <a:xfrm>
            <a:off x="1310237" y="5302152"/>
            <a:ext cx="3013342" cy="719137"/>
          </a:xfrm>
          <a:prstGeom prst="rect">
            <a:avLst/>
          </a:prstGeom>
        </p:spPr>
        <p:txBody>
          <a:bodyPr bIns="36000" anchor="b"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36644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515203832"/>
              </p:ext>
            </p:extLst>
          </p:nvPr>
        </p:nvGraphicFramePr>
        <p:xfrm>
          <a:off x="1955" y="1589"/>
          <a:ext cx="1953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2" name="Objek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5" y="1589"/>
                        <a:ext cx="1953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35286" y="1268700"/>
            <a:ext cx="9305822" cy="93613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90000"/>
              </a:lnSpc>
              <a:defRPr sz="2800" b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</a:t>
            </a:r>
            <a:br>
              <a:rPr lang="de-DE" dirty="0"/>
            </a:br>
            <a:r>
              <a:rPr lang="de-DE" dirty="0"/>
              <a:t>Arial 28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regular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17" hasCustomPrompt="1"/>
          </p:nvPr>
        </p:nvSpPr>
        <p:spPr>
          <a:xfrm>
            <a:off x="335286" y="2203946"/>
            <a:ext cx="9304569" cy="2889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200" b="1" baseline="0">
                <a:solidFill>
                  <a:schemeClr val="accent1"/>
                </a:solidFill>
              </a:defRPr>
            </a:lvl1pPr>
            <a:lvl2pPr marL="360363" indent="0">
              <a:buNone/>
              <a:defRPr/>
            </a:lvl2pPr>
            <a:lvl3pPr marL="914400" indent="0">
              <a:buNone/>
              <a:defRPr/>
            </a:lvl3pPr>
            <a:lvl4pPr marL="1254125" indent="0">
              <a:buNone/>
              <a:defRPr/>
            </a:lvl4pPr>
            <a:lvl5pPr marL="1789112" indent="0">
              <a:buNone/>
              <a:defRPr/>
            </a:lvl5pPr>
          </a:lstStyle>
          <a:p>
            <a:pPr lvl="0"/>
            <a:r>
              <a:rPr lang="de-DE" dirty="0"/>
              <a:t>Subheadline Arial 22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319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8EB653-4A4E-489E-99D9-BE64422AD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7DA97E-A10D-4EEA-8877-40C7F4C39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82ECC5-5CEC-474C-A2D9-34A247802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43F8-93E3-4880-BE5B-AB4248CB7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ECAD4D-E2DE-4C21-A624-4CF9BE357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9584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EF5D63-8F77-4128-AB31-382D777C5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9023A-619D-45DE-B7A4-1E8D9DFE5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3785E4E-4567-44F5-BA9E-35804B5CBA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CDD113B-DECE-4932-996F-06AF1917A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D7CBCB-00B7-437F-BC4E-7232CF949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7E27FC-D2F6-44DB-A21F-BAD43B59A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2075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DC146-D898-4723-BBBC-665FBD333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9991BB-F090-42E1-B8ED-94BF9190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A99BEE2-5A93-4116-AC03-93BCCCC08B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1A0F9E1-E94F-4B5C-A991-828A244A7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0585796-69DB-4A16-A5B9-E2471FBC64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F3B7317-1E33-4E29-8B72-74F9FD7D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FF4A198-2B99-4C70-B9C7-3AA036491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94BB10B-3670-40D0-800A-3B704F5F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5193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390272-B0A6-4F8A-AEA9-0E8D74D9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6A92945-9219-4E90-BD14-F1C184D66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CFC8A4-28B6-4EFE-9C6A-57909A745F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B281068-107C-455A-A155-B7931D2B4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634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D85FF95-336B-4BDA-A311-4ACE021F6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12D869D-5A9C-4918-A17D-B44B03A0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7E5A436-1887-44AC-8F2F-BE851D1B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533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396D5-84C4-4F7C-A245-4F32833B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71A3C4-AA10-4EE8-9D3E-FBC2D0E5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498AF0-33F9-4666-AD12-CF9791CB5F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7FB5D2-C93D-48C0-AF70-5E756331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1668D3B-FC77-4F11-9705-3FAFA888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4A9391-1D41-4CDA-AE3A-7C4B7E675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3508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E976BC-B6AC-4437-9C61-53109C03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060588C-AB6B-4BF6-AEE4-49688E1C9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683DB5-C16E-4A13-8B5F-F59713235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39AA2A3-5901-4BFB-8390-E1082231A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5A449ED-31A4-4322-8F0E-57DD963D2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4FA501-61BE-4DB5-8382-837F1A8E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8096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EFA6835-EE79-4291-BEAD-4E329E48D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E021CE-CC62-4DBC-BB17-D903F27895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82A4FA9-33D0-44BD-B805-21658D606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26E1A-91E1-4A9D-A0CC-8A435232F8E8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4A9253-36EE-49E5-BAF6-F88D0241E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C598CF-164F-448E-A02A-DEA089EC0B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84A5A3-7C06-4C00-B1EA-5D92417261C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7910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48"/>
          <p:cNvGrpSpPr>
            <a:grpSpLocks noChangeAspect="1"/>
          </p:cNvGrpSpPr>
          <p:nvPr/>
        </p:nvGrpSpPr>
        <p:grpSpPr>
          <a:xfrm>
            <a:off x="0" y="6540366"/>
            <a:ext cx="12192000" cy="319680"/>
            <a:chOff x="0" y="0"/>
            <a:chExt cx="10692003" cy="312089"/>
          </a:xfrm>
        </p:grpSpPr>
        <p:sp>
          <p:nvSpPr>
            <p:cNvPr id="8" name="Shape 10"/>
            <p:cNvSpPr/>
            <p:nvPr/>
          </p:nvSpPr>
          <p:spPr>
            <a:xfrm>
              <a:off x="0" y="163217"/>
              <a:ext cx="189893" cy="148872"/>
            </a:xfrm>
            <a:custGeom>
              <a:avLst/>
              <a:gdLst/>
              <a:ahLst/>
              <a:cxnLst/>
              <a:rect l="0" t="0" r="0" b="0"/>
              <a:pathLst>
                <a:path w="189893" h="148872">
                  <a:moveTo>
                    <a:pt x="0" y="0"/>
                  </a:moveTo>
                  <a:lnTo>
                    <a:pt x="189893" y="148872"/>
                  </a:lnTo>
                  <a:lnTo>
                    <a:pt x="59082" y="148872"/>
                  </a:lnTo>
                  <a:lnTo>
                    <a:pt x="0" y="10255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9" name="Shape 11"/>
            <p:cNvSpPr/>
            <p:nvPr/>
          </p:nvSpPr>
          <p:spPr>
            <a:xfrm>
              <a:off x="10575481" y="0"/>
              <a:ext cx="116522" cy="91360"/>
            </a:xfrm>
            <a:custGeom>
              <a:avLst/>
              <a:gdLst/>
              <a:ahLst/>
              <a:cxnLst/>
              <a:rect l="0" t="0" r="0" b="0"/>
              <a:pathLst>
                <a:path w="116522" h="91360">
                  <a:moveTo>
                    <a:pt x="0" y="0"/>
                  </a:moveTo>
                  <a:lnTo>
                    <a:pt x="116522" y="0"/>
                  </a:lnTo>
                  <a:lnTo>
                    <a:pt x="116522" y="9136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0" name="Shape 12"/>
            <p:cNvSpPr/>
            <p:nvPr/>
          </p:nvSpPr>
          <p:spPr>
            <a:xfrm>
              <a:off x="10254412" y="0"/>
              <a:ext cx="437591" cy="312089"/>
            </a:xfrm>
            <a:custGeom>
              <a:avLst/>
              <a:gdLst/>
              <a:ahLst/>
              <a:cxnLst/>
              <a:rect l="0" t="0" r="0" b="0"/>
              <a:pathLst>
                <a:path w="437591" h="312089">
                  <a:moveTo>
                    <a:pt x="0" y="0"/>
                  </a:moveTo>
                  <a:lnTo>
                    <a:pt x="130860" y="0"/>
                  </a:lnTo>
                  <a:lnTo>
                    <a:pt x="437591" y="240485"/>
                  </a:lnTo>
                  <a:lnTo>
                    <a:pt x="437591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1" name="Shape 13"/>
            <p:cNvSpPr/>
            <p:nvPr/>
          </p:nvSpPr>
          <p:spPr>
            <a:xfrm>
              <a:off x="9933457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2" name="Shape 14"/>
            <p:cNvSpPr/>
            <p:nvPr/>
          </p:nvSpPr>
          <p:spPr>
            <a:xfrm>
              <a:off x="9612388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3" name="Shape 15"/>
            <p:cNvSpPr/>
            <p:nvPr/>
          </p:nvSpPr>
          <p:spPr>
            <a:xfrm>
              <a:off x="9291434" y="0"/>
              <a:ext cx="528855" cy="312089"/>
            </a:xfrm>
            <a:custGeom>
              <a:avLst/>
              <a:gdLst/>
              <a:ahLst/>
              <a:cxnLst/>
              <a:rect l="0" t="0" r="0" b="0"/>
              <a:pathLst>
                <a:path w="528855" h="312089">
                  <a:moveTo>
                    <a:pt x="0" y="0"/>
                  </a:moveTo>
                  <a:lnTo>
                    <a:pt x="130772" y="0"/>
                  </a:lnTo>
                  <a:lnTo>
                    <a:pt x="528855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4" name="Shape 16"/>
            <p:cNvSpPr/>
            <p:nvPr/>
          </p:nvSpPr>
          <p:spPr>
            <a:xfrm>
              <a:off x="8970366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5" name="Shape 17"/>
            <p:cNvSpPr/>
            <p:nvPr/>
          </p:nvSpPr>
          <p:spPr>
            <a:xfrm>
              <a:off x="8649348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6" name="Shape 18"/>
            <p:cNvSpPr/>
            <p:nvPr/>
          </p:nvSpPr>
          <p:spPr>
            <a:xfrm>
              <a:off x="83283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48" y="0"/>
                  </a:lnTo>
                  <a:lnTo>
                    <a:pt x="528920" y="312089"/>
                  </a:lnTo>
                  <a:lnTo>
                    <a:pt x="398121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7" name="Shape 19"/>
            <p:cNvSpPr/>
            <p:nvPr/>
          </p:nvSpPr>
          <p:spPr>
            <a:xfrm>
              <a:off x="8007299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9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8" name="Shape 20"/>
            <p:cNvSpPr/>
            <p:nvPr/>
          </p:nvSpPr>
          <p:spPr>
            <a:xfrm>
              <a:off x="7686307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10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19" name="Shape 21"/>
            <p:cNvSpPr/>
            <p:nvPr/>
          </p:nvSpPr>
          <p:spPr>
            <a:xfrm>
              <a:off x="7365238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0" name="Shape 22"/>
            <p:cNvSpPr/>
            <p:nvPr/>
          </p:nvSpPr>
          <p:spPr>
            <a:xfrm>
              <a:off x="7044284" y="0"/>
              <a:ext cx="528918" cy="312089"/>
            </a:xfrm>
            <a:custGeom>
              <a:avLst/>
              <a:gdLst/>
              <a:ahLst/>
              <a:cxnLst/>
              <a:rect l="0" t="0" r="0" b="0"/>
              <a:pathLst>
                <a:path w="528918" h="312089">
                  <a:moveTo>
                    <a:pt x="0" y="0"/>
                  </a:moveTo>
                  <a:lnTo>
                    <a:pt x="130772" y="0"/>
                  </a:lnTo>
                  <a:lnTo>
                    <a:pt x="528918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1" name="Shape 23"/>
            <p:cNvSpPr/>
            <p:nvPr/>
          </p:nvSpPr>
          <p:spPr>
            <a:xfrm>
              <a:off x="6723240" y="0"/>
              <a:ext cx="528956" cy="312089"/>
            </a:xfrm>
            <a:custGeom>
              <a:avLst/>
              <a:gdLst/>
              <a:ahLst/>
              <a:cxnLst/>
              <a:rect l="0" t="0" r="0" b="0"/>
              <a:pathLst>
                <a:path w="528956" h="312089">
                  <a:moveTo>
                    <a:pt x="0" y="0"/>
                  </a:moveTo>
                  <a:lnTo>
                    <a:pt x="130861" y="0"/>
                  </a:lnTo>
                  <a:lnTo>
                    <a:pt x="528956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2" name="Shape 24"/>
            <p:cNvSpPr/>
            <p:nvPr/>
          </p:nvSpPr>
          <p:spPr>
            <a:xfrm>
              <a:off x="6402273" y="0"/>
              <a:ext cx="528868" cy="312089"/>
            </a:xfrm>
            <a:custGeom>
              <a:avLst/>
              <a:gdLst/>
              <a:ahLst/>
              <a:cxnLst/>
              <a:rect l="0" t="0" r="0" b="0"/>
              <a:pathLst>
                <a:path w="528868" h="312089">
                  <a:moveTo>
                    <a:pt x="0" y="0"/>
                  </a:moveTo>
                  <a:lnTo>
                    <a:pt x="130785" y="0"/>
                  </a:lnTo>
                  <a:lnTo>
                    <a:pt x="528868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3" name="Shape 25"/>
            <p:cNvSpPr/>
            <p:nvPr/>
          </p:nvSpPr>
          <p:spPr>
            <a:xfrm>
              <a:off x="608121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3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4" name="Shape 26"/>
            <p:cNvSpPr/>
            <p:nvPr/>
          </p:nvSpPr>
          <p:spPr>
            <a:xfrm>
              <a:off x="5760199" y="0"/>
              <a:ext cx="528932" cy="312089"/>
            </a:xfrm>
            <a:custGeom>
              <a:avLst/>
              <a:gdLst/>
              <a:ahLst/>
              <a:cxnLst/>
              <a:rect l="0" t="0" r="0" b="0"/>
              <a:pathLst>
                <a:path w="528932" h="312089">
                  <a:moveTo>
                    <a:pt x="0" y="0"/>
                  </a:moveTo>
                  <a:lnTo>
                    <a:pt x="130835" y="0"/>
                  </a:lnTo>
                  <a:lnTo>
                    <a:pt x="528932" y="312089"/>
                  </a:lnTo>
                  <a:lnTo>
                    <a:pt x="398122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5" name="Shape 27"/>
            <p:cNvSpPr/>
            <p:nvPr/>
          </p:nvSpPr>
          <p:spPr>
            <a:xfrm>
              <a:off x="543924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6" name="Shape 28"/>
            <p:cNvSpPr/>
            <p:nvPr/>
          </p:nvSpPr>
          <p:spPr>
            <a:xfrm>
              <a:off x="5118240" y="0"/>
              <a:ext cx="528857" cy="312089"/>
            </a:xfrm>
            <a:custGeom>
              <a:avLst/>
              <a:gdLst/>
              <a:ahLst/>
              <a:cxnLst/>
              <a:rect l="0" t="0" r="0" b="0"/>
              <a:pathLst>
                <a:path w="528857" h="312089">
                  <a:moveTo>
                    <a:pt x="0" y="0"/>
                  </a:moveTo>
                  <a:lnTo>
                    <a:pt x="130823" y="0"/>
                  </a:lnTo>
                  <a:lnTo>
                    <a:pt x="528857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7" name="Shape 29"/>
            <p:cNvSpPr/>
            <p:nvPr/>
          </p:nvSpPr>
          <p:spPr>
            <a:xfrm>
              <a:off x="4797235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8" name="Shape 30"/>
            <p:cNvSpPr/>
            <p:nvPr/>
          </p:nvSpPr>
          <p:spPr>
            <a:xfrm>
              <a:off x="4476242" y="0"/>
              <a:ext cx="528844" cy="312089"/>
            </a:xfrm>
            <a:custGeom>
              <a:avLst/>
              <a:gdLst/>
              <a:ahLst/>
              <a:cxnLst/>
              <a:rect l="0" t="0" r="0" b="0"/>
              <a:pathLst>
                <a:path w="528844" h="312089">
                  <a:moveTo>
                    <a:pt x="0" y="0"/>
                  </a:moveTo>
                  <a:lnTo>
                    <a:pt x="130823" y="0"/>
                  </a:lnTo>
                  <a:lnTo>
                    <a:pt x="528844" y="312089"/>
                  </a:lnTo>
                  <a:lnTo>
                    <a:pt x="3980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29" name="Shape 31"/>
            <p:cNvSpPr/>
            <p:nvPr/>
          </p:nvSpPr>
          <p:spPr>
            <a:xfrm>
              <a:off x="4155173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61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0" name="Shape 32"/>
            <p:cNvSpPr/>
            <p:nvPr/>
          </p:nvSpPr>
          <p:spPr>
            <a:xfrm>
              <a:off x="3834219" y="0"/>
              <a:ext cx="528894" cy="312089"/>
            </a:xfrm>
            <a:custGeom>
              <a:avLst/>
              <a:gdLst/>
              <a:ahLst/>
              <a:cxnLst/>
              <a:rect l="0" t="0" r="0" b="0"/>
              <a:pathLst>
                <a:path w="528894" h="312089">
                  <a:moveTo>
                    <a:pt x="0" y="0"/>
                  </a:moveTo>
                  <a:lnTo>
                    <a:pt x="130772" y="0"/>
                  </a:lnTo>
                  <a:lnTo>
                    <a:pt x="528894" y="312089"/>
                  </a:lnTo>
                  <a:lnTo>
                    <a:pt x="39808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1" name="Shape 33"/>
            <p:cNvSpPr/>
            <p:nvPr/>
          </p:nvSpPr>
          <p:spPr>
            <a:xfrm>
              <a:off x="3513150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3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2" name="Shape 34"/>
            <p:cNvSpPr/>
            <p:nvPr/>
          </p:nvSpPr>
          <p:spPr>
            <a:xfrm>
              <a:off x="3192196" y="0"/>
              <a:ext cx="528856" cy="312089"/>
            </a:xfrm>
            <a:custGeom>
              <a:avLst/>
              <a:gdLst/>
              <a:ahLst/>
              <a:cxnLst/>
              <a:rect l="0" t="0" r="0" b="0"/>
              <a:pathLst>
                <a:path w="528856" h="312089">
                  <a:moveTo>
                    <a:pt x="0" y="0"/>
                  </a:moveTo>
                  <a:lnTo>
                    <a:pt x="130772" y="0"/>
                  </a:lnTo>
                  <a:lnTo>
                    <a:pt x="528856" y="312089"/>
                  </a:lnTo>
                  <a:lnTo>
                    <a:pt x="398056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3" name="Shape 35"/>
            <p:cNvSpPr/>
            <p:nvPr/>
          </p:nvSpPr>
          <p:spPr>
            <a:xfrm>
              <a:off x="2871127" y="0"/>
              <a:ext cx="528920" cy="312089"/>
            </a:xfrm>
            <a:custGeom>
              <a:avLst/>
              <a:gdLst/>
              <a:ahLst/>
              <a:cxnLst/>
              <a:rect l="0" t="0" r="0" b="0"/>
              <a:pathLst>
                <a:path w="528920" h="312089">
                  <a:moveTo>
                    <a:pt x="0" y="0"/>
                  </a:moveTo>
                  <a:lnTo>
                    <a:pt x="130874" y="0"/>
                  </a:lnTo>
                  <a:lnTo>
                    <a:pt x="528920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4" name="Shape 36"/>
            <p:cNvSpPr/>
            <p:nvPr/>
          </p:nvSpPr>
          <p:spPr>
            <a:xfrm>
              <a:off x="2550109" y="0"/>
              <a:ext cx="528937" cy="312089"/>
            </a:xfrm>
            <a:custGeom>
              <a:avLst/>
              <a:gdLst/>
              <a:ahLst/>
              <a:cxnLst/>
              <a:rect l="0" t="0" r="0" b="0"/>
              <a:pathLst>
                <a:path w="528937" h="312089">
                  <a:moveTo>
                    <a:pt x="0" y="0"/>
                  </a:moveTo>
                  <a:lnTo>
                    <a:pt x="130848" y="0"/>
                  </a:lnTo>
                  <a:lnTo>
                    <a:pt x="528937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5" name="Shape 37"/>
            <p:cNvSpPr/>
            <p:nvPr/>
          </p:nvSpPr>
          <p:spPr>
            <a:xfrm>
              <a:off x="2229091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835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6" name="Shape 38"/>
            <p:cNvSpPr/>
            <p:nvPr/>
          </p:nvSpPr>
          <p:spPr>
            <a:xfrm>
              <a:off x="1908061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48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7" name="Shape 39"/>
            <p:cNvSpPr/>
            <p:nvPr/>
          </p:nvSpPr>
          <p:spPr>
            <a:xfrm>
              <a:off x="1587068" y="0"/>
              <a:ext cx="528869" cy="312089"/>
            </a:xfrm>
            <a:custGeom>
              <a:avLst/>
              <a:gdLst/>
              <a:ahLst/>
              <a:cxnLst/>
              <a:rect l="0" t="0" r="0" b="0"/>
              <a:pathLst>
                <a:path w="528869" h="312089">
                  <a:moveTo>
                    <a:pt x="0" y="0"/>
                  </a:moveTo>
                  <a:lnTo>
                    <a:pt x="130823" y="0"/>
                  </a:lnTo>
                  <a:lnTo>
                    <a:pt x="528869" y="312089"/>
                  </a:lnTo>
                  <a:lnTo>
                    <a:pt x="39806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8" name="Shape 40"/>
            <p:cNvSpPr/>
            <p:nvPr/>
          </p:nvSpPr>
          <p:spPr>
            <a:xfrm>
              <a:off x="1266000" y="0"/>
              <a:ext cx="528945" cy="312089"/>
            </a:xfrm>
            <a:custGeom>
              <a:avLst/>
              <a:gdLst/>
              <a:ahLst/>
              <a:cxnLst/>
              <a:rect l="0" t="0" r="0" b="0"/>
              <a:pathLst>
                <a:path w="528945" h="312089">
                  <a:moveTo>
                    <a:pt x="0" y="0"/>
                  </a:moveTo>
                  <a:lnTo>
                    <a:pt x="130886" y="0"/>
                  </a:lnTo>
                  <a:lnTo>
                    <a:pt x="528945" y="312089"/>
                  </a:lnTo>
                  <a:lnTo>
                    <a:pt x="398134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39" name="Shape 41"/>
            <p:cNvSpPr/>
            <p:nvPr/>
          </p:nvSpPr>
          <p:spPr>
            <a:xfrm>
              <a:off x="945045" y="0"/>
              <a:ext cx="528919" cy="312089"/>
            </a:xfrm>
            <a:custGeom>
              <a:avLst/>
              <a:gdLst/>
              <a:ahLst/>
              <a:cxnLst/>
              <a:rect l="0" t="0" r="0" b="0"/>
              <a:pathLst>
                <a:path w="528919" h="312089">
                  <a:moveTo>
                    <a:pt x="0" y="0"/>
                  </a:moveTo>
                  <a:lnTo>
                    <a:pt x="130772" y="0"/>
                  </a:lnTo>
                  <a:lnTo>
                    <a:pt x="528919" y="312089"/>
                  </a:lnTo>
                  <a:lnTo>
                    <a:pt x="398109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40" name="Shape 42"/>
            <p:cNvSpPr/>
            <p:nvPr/>
          </p:nvSpPr>
          <p:spPr>
            <a:xfrm>
              <a:off x="624002" y="0"/>
              <a:ext cx="528962" cy="312089"/>
            </a:xfrm>
            <a:custGeom>
              <a:avLst/>
              <a:gdLst/>
              <a:ahLst/>
              <a:cxnLst/>
              <a:rect l="0" t="0" r="0" b="0"/>
              <a:pathLst>
                <a:path w="528962" h="312089">
                  <a:moveTo>
                    <a:pt x="0" y="0"/>
                  </a:moveTo>
                  <a:lnTo>
                    <a:pt x="130874" y="0"/>
                  </a:lnTo>
                  <a:lnTo>
                    <a:pt x="528962" y="312089"/>
                  </a:lnTo>
                  <a:lnTo>
                    <a:pt x="398147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41" name="Shape 43"/>
            <p:cNvSpPr/>
            <p:nvPr/>
          </p:nvSpPr>
          <p:spPr>
            <a:xfrm>
              <a:off x="303035" y="0"/>
              <a:ext cx="528881" cy="312089"/>
            </a:xfrm>
            <a:custGeom>
              <a:avLst/>
              <a:gdLst/>
              <a:ahLst/>
              <a:cxnLst/>
              <a:rect l="0" t="0" r="0" b="0"/>
              <a:pathLst>
                <a:path w="528881" h="312089">
                  <a:moveTo>
                    <a:pt x="0" y="0"/>
                  </a:moveTo>
                  <a:lnTo>
                    <a:pt x="130785" y="0"/>
                  </a:lnTo>
                  <a:lnTo>
                    <a:pt x="528881" y="312089"/>
                  </a:lnTo>
                  <a:lnTo>
                    <a:pt x="398075" y="31208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  <p:sp>
          <p:nvSpPr>
            <p:cNvPr id="42" name="Shape 44"/>
            <p:cNvSpPr/>
            <p:nvPr/>
          </p:nvSpPr>
          <p:spPr>
            <a:xfrm>
              <a:off x="0" y="0"/>
              <a:ext cx="510898" cy="312089"/>
            </a:xfrm>
            <a:custGeom>
              <a:avLst/>
              <a:gdLst/>
              <a:ahLst/>
              <a:cxnLst/>
              <a:rect l="0" t="0" r="0" b="0"/>
              <a:pathLst>
                <a:path w="510898" h="312089">
                  <a:moveTo>
                    <a:pt x="0" y="0"/>
                  </a:moveTo>
                  <a:lnTo>
                    <a:pt x="112852" y="0"/>
                  </a:lnTo>
                  <a:lnTo>
                    <a:pt x="510898" y="312089"/>
                  </a:lnTo>
                  <a:lnTo>
                    <a:pt x="380088" y="312089"/>
                  </a:lnTo>
                  <a:lnTo>
                    <a:pt x="0" y="1412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1944"/>
            </a:p>
          </p:txBody>
        </p:sp>
      </p:grpSp>
      <p:grpSp>
        <p:nvGrpSpPr>
          <p:cNvPr id="43" name="Group 549"/>
          <p:cNvGrpSpPr/>
          <p:nvPr/>
        </p:nvGrpSpPr>
        <p:grpSpPr>
          <a:xfrm>
            <a:off x="9493169" y="272347"/>
            <a:ext cx="2399455" cy="668274"/>
            <a:chOff x="0" y="0"/>
            <a:chExt cx="1799996" cy="557378"/>
          </a:xfrm>
        </p:grpSpPr>
        <p:sp>
          <p:nvSpPr>
            <p:cNvPr id="44" name="Shape 49"/>
            <p:cNvSpPr/>
            <p:nvPr/>
          </p:nvSpPr>
          <p:spPr>
            <a:xfrm>
              <a:off x="43583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45" name="Shape 50"/>
            <p:cNvSpPr/>
            <p:nvPr/>
          </p:nvSpPr>
          <p:spPr>
            <a:xfrm>
              <a:off x="613905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81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46" name="Shape 51"/>
            <p:cNvSpPr/>
            <p:nvPr/>
          </p:nvSpPr>
          <p:spPr>
            <a:xfrm>
              <a:off x="791959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47" name="Shape 52"/>
            <p:cNvSpPr/>
            <p:nvPr/>
          </p:nvSpPr>
          <p:spPr>
            <a:xfrm>
              <a:off x="970001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555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48" name="Shape 53"/>
            <p:cNvSpPr/>
            <p:nvPr/>
          </p:nvSpPr>
          <p:spPr>
            <a:xfrm>
              <a:off x="292544" y="213169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55" y="0"/>
                  </a:lnTo>
                  <a:lnTo>
                    <a:pt x="295821" y="175006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49" name="Shape 54"/>
            <p:cNvSpPr/>
            <p:nvPr/>
          </p:nvSpPr>
          <p:spPr>
            <a:xfrm>
              <a:off x="1148055" y="325501"/>
              <a:ext cx="295872" cy="231877"/>
            </a:xfrm>
            <a:custGeom>
              <a:avLst/>
              <a:gdLst/>
              <a:ahLst/>
              <a:cxnLst/>
              <a:rect l="0" t="0" r="0" b="0"/>
              <a:pathLst>
                <a:path w="295872" h="231877">
                  <a:moveTo>
                    <a:pt x="0" y="0"/>
                  </a:moveTo>
                  <a:lnTo>
                    <a:pt x="72580" y="0"/>
                  </a:lnTo>
                  <a:lnTo>
                    <a:pt x="295872" y="174993"/>
                  </a:lnTo>
                  <a:lnTo>
                    <a:pt x="295872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0" name="Shape 55"/>
            <p:cNvSpPr/>
            <p:nvPr/>
          </p:nvSpPr>
          <p:spPr>
            <a:xfrm>
              <a:off x="1326096" y="325501"/>
              <a:ext cx="295846" cy="231877"/>
            </a:xfrm>
            <a:custGeom>
              <a:avLst/>
              <a:gdLst/>
              <a:ahLst/>
              <a:cxnLst/>
              <a:rect l="0" t="0" r="0" b="0"/>
              <a:pathLst>
                <a:path w="295846" h="231877">
                  <a:moveTo>
                    <a:pt x="0" y="0"/>
                  </a:moveTo>
                  <a:lnTo>
                    <a:pt x="72606" y="0"/>
                  </a:lnTo>
                  <a:lnTo>
                    <a:pt x="295846" y="174993"/>
                  </a:lnTo>
                  <a:lnTo>
                    <a:pt x="295846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1" name="Shape 56"/>
            <p:cNvSpPr/>
            <p:nvPr/>
          </p:nvSpPr>
          <p:spPr>
            <a:xfrm>
              <a:off x="1504175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2" name="Shape 57"/>
            <p:cNvSpPr/>
            <p:nvPr/>
          </p:nvSpPr>
          <p:spPr>
            <a:xfrm>
              <a:off x="9690" y="131496"/>
              <a:ext cx="1790306" cy="137134"/>
            </a:xfrm>
            <a:custGeom>
              <a:avLst/>
              <a:gdLst/>
              <a:ahLst/>
              <a:cxnLst/>
              <a:rect l="0" t="0" r="0" b="0"/>
              <a:pathLst>
                <a:path w="1790306" h="137134">
                  <a:moveTo>
                    <a:pt x="0" y="0"/>
                  </a:moveTo>
                  <a:lnTo>
                    <a:pt x="1790306" y="0"/>
                  </a:lnTo>
                  <a:lnTo>
                    <a:pt x="1790306" y="137134"/>
                  </a:lnTo>
                  <a:lnTo>
                    <a:pt x="174993" y="137134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5AF3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3" name="Shape 58"/>
            <p:cNvSpPr/>
            <p:nvPr/>
          </p:nvSpPr>
          <p:spPr>
            <a:xfrm>
              <a:off x="813816" y="164503"/>
              <a:ext cx="32017" cy="60465"/>
            </a:xfrm>
            <a:custGeom>
              <a:avLst/>
              <a:gdLst/>
              <a:ahLst/>
              <a:cxnLst/>
              <a:rect l="0" t="0" r="0" b="0"/>
              <a:pathLst>
                <a:path w="32017" h="60465">
                  <a:moveTo>
                    <a:pt x="0" y="0"/>
                  </a:moveTo>
                  <a:lnTo>
                    <a:pt x="32017" y="0"/>
                  </a:lnTo>
                  <a:lnTo>
                    <a:pt x="32017" y="8890"/>
                  </a:lnTo>
                  <a:lnTo>
                    <a:pt x="11302" y="8890"/>
                  </a:lnTo>
                  <a:lnTo>
                    <a:pt x="11302" y="24206"/>
                  </a:lnTo>
                  <a:lnTo>
                    <a:pt x="30734" y="24206"/>
                  </a:lnTo>
                  <a:lnTo>
                    <a:pt x="30734" y="33058"/>
                  </a:lnTo>
                  <a:lnTo>
                    <a:pt x="11302" y="33058"/>
                  </a:lnTo>
                  <a:lnTo>
                    <a:pt x="11302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4" name="Shape 59"/>
            <p:cNvSpPr/>
            <p:nvPr/>
          </p:nvSpPr>
          <p:spPr>
            <a:xfrm>
              <a:off x="854863" y="196237"/>
              <a:ext cx="15602" cy="29938"/>
            </a:xfrm>
            <a:custGeom>
              <a:avLst/>
              <a:gdLst/>
              <a:ahLst/>
              <a:cxnLst/>
              <a:rect l="0" t="0" r="0" b="0"/>
              <a:pathLst>
                <a:path w="15602" h="29938">
                  <a:moveTo>
                    <a:pt x="15602" y="0"/>
                  </a:moveTo>
                  <a:lnTo>
                    <a:pt x="15602" y="8294"/>
                  </a:lnTo>
                  <a:lnTo>
                    <a:pt x="12255" y="10595"/>
                  </a:lnTo>
                  <a:cubicBezTo>
                    <a:pt x="10719" y="11891"/>
                    <a:pt x="10490" y="14151"/>
                    <a:pt x="10490" y="16082"/>
                  </a:cubicBezTo>
                  <a:cubicBezTo>
                    <a:pt x="10490" y="19536"/>
                    <a:pt x="11531" y="21873"/>
                    <a:pt x="15404" y="21873"/>
                  </a:cubicBezTo>
                  <a:lnTo>
                    <a:pt x="15602" y="21693"/>
                  </a:lnTo>
                  <a:lnTo>
                    <a:pt x="15602" y="27745"/>
                  </a:lnTo>
                  <a:lnTo>
                    <a:pt x="12179" y="29938"/>
                  </a:lnTo>
                  <a:cubicBezTo>
                    <a:pt x="3721" y="29938"/>
                    <a:pt x="0" y="25670"/>
                    <a:pt x="0" y="16335"/>
                  </a:cubicBezTo>
                  <a:cubicBezTo>
                    <a:pt x="0" y="5922"/>
                    <a:pt x="7341" y="3432"/>
                    <a:pt x="15583" y="29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5" name="Shape 60"/>
            <p:cNvSpPr/>
            <p:nvPr/>
          </p:nvSpPr>
          <p:spPr>
            <a:xfrm>
              <a:off x="855148" y="178483"/>
              <a:ext cx="15317" cy="14493"/>
            </a:xfrm>
            <a:custGeom>
              <a:avLst/>
              <a:gdLst/>
              <a:ahLst/>
              <a:cxnLst/>
              <a:rect l="0" t="0" r="0" b="0"/>
              <a:pathLst>
                <a:path w="15317" h="14493">
                  <a:moveTo>
                    <a:pt x="15317" y="0"/>
                  </a:moveTo>
                  <a:lnTo>
                    <a:pt x="15317" y="7953"/>
                  </a:lnTo>
                  <a:lnTo>
                    <a:pt x="10962" y="9637"/>
                  </a:lnTo>
                  <a:cubicBezTo>
                    <a:pt x="10179" y="10775"/>
                    <a:pt x="10002" y="12430"/>
                    <a:pt x="10040" y="14493"/>
                  </a:cubicBezTo>
                  <a:lnTo>
                    <a:pt x="32" y="14493"/>
                  </a:lnTo>
                  <a:cubicBezTo>
                    <a:pt x="0" y="10175"/>
                    <a:pt x="689" y="6505"/>
                    <a:pt x="3026" y="3914"/>
                  </a:cubicBezTo>
                  <a:lnTo>
                    <a:pt x="1531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6" name="Shape 61"/>
            <p:cNvSpPr/>
            <p:nvPr/>
          </p:nvSpPr>
          <p:spPr>
            <a:xfrm>
              <a:off x="870465" y="178295"/>
              <a:ext cx="16465" cy="46672"/>
            </a:xfrm>
            <a:custGeom>
              <a:avLst/>
              <a:gdLst/>
              <a:ahLst/>
              <a:cxnLst/>
              <a:rect l="0" t="0" r="0" b="0"/>
              <a:pathLst>
                <a:path w="16465" h="46672">
                  <a:moveTo>
                    <a:pt x="590" y="0"/>
                  </a:moveTo>
                  <a:cubicBezTo>
                    <a:pt x="14877" y="0"/>
                    <a:pt x="15780" y="7506"/>
                    <a:pt x="15601" y="13474"/>
                  </a:cubicBezTo>
                  <a:lnTo>
                    <a:pt x="15601" y="40310"/>
                  </a:lnTo>
                  <a:cubicBezTo>
                    <a:pt x="15601" y="42481"/>
                    <a:pt x="15919" y="44590"/>
                    <a:pt x="16465" y="46672"/>
                  </a:cubicBezTo>
                  <a:lnTo>
                    <a:pt x="6572" y="46672"/>
                  </a:lnTo>
                  <a:cubicBezTo>
                    <a:pt x="5848" y="45238"/>
                    <a:pt x="5759" y="43612"/>
                    <a:pt x="5924" y="41999"/>
                  </a:cubicBezTo>
                  <a:lnTo>
                    <a:pt x="5759" y="41999"/>
                  </a:lnTo>
                  <a:lnTo>
                    <a:pt x="0" y="45687"/>
                  </a:lnTo>
                  <a:lnTo>
                    <a:pt x="0" y="39635"/>
                  </a:lnTo>
                  <a:lnTo>
                    <a:pt x="4686" y="35365"/>
                  </a:lnTo>
                  <a:cubicBezTo>
                    <a:pt x="5207" y="32868"/>
                    <a:pt x="4984" y="29826"/>
                    <a:pt x="5111" y="27648"/>
                  </a:cubicBezTo>
                  <a:lnTo>
                    <a:pt x="5111" y="22720"/>
                  </a:lnTo>
                  <a:lnTo>
                    <a:pt x="0" y="26235"/>
                  </a:lnTo>
                  <a:lnTo>
                    <a:pt x="0" y="17942"/>
                  </a:lnTo>
                  <a:lnTo>
                    <a:pt x="5111" y="10414"/>
                  </a:lnTo>
                  <a:cubicBezTo>
                    <a:pt x="4642" y="8382"/>
                    <a:pt x="3028" y="8065"/>
                    <a:pt x="196" y="8065"/>
                  </a:cubicBezTo>
                  <a:lnTo>
                    <a:pt x="0" y="8140"/>
                  </a:lnTo>
                  <a:lnTo>
                    <a:pt x="0" y="188"/>
                  </a:lnTo>
                  <a:lnTo>
                    <a:pt x="59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7" name="Shape 62"/>
            <p:cNvSpPr/>
            <p:nvPr/>
          </p:nvSpPr>
          <p:spPr>
            <a:xfrm>
              <a:off x="898868" y="164503"/>
              <a:ext cx="31852" cy="60465"/>
            </a:xfrm>
            <a:custGeom>
              <a:avLst/>
              <a:gdLst/>
              <a:ahLst/>
              <a:cxnLst/>
              <a:rect l="0" t="0" r="0" b="0"/>
              <a:pathLst>
                <a:path w="31852" h="60465">
                  <a:moveTo>
                    <a:pt x="0" y="0"/>
                  </a:moveTo>
                  <a:lnTo>
                    <a:pt x="10490" y="0"/>
                  </a:lnTo>
                  <a:lnTo>
                    <a:pt x="10490" y="27343"/>
                  </a:lnTo>
                  <a:cubicBezTo>
                    <a:pt x="10490" y="29261"/>
                    <a:pt x="10414" y="31128"/>
                    <a:pt x="10313" y="33058"/>
                  </a:cubicBezTo>
                  <a:lnTo>
                    <a:pt x="10490" y="33058"/>
                  </a:lnTo>
                  <a:lnTo>
                    <a:pt x="20384" y="15011"/>
                  </a:lnTo>
                  <a:lnTo>
                    <a:pt x="31852" y="15011"/>
                  </a:lnTo>
                  <a:lnTo>
                    <a:pt x="20384" y="33300"/>
                  </a:lnTo>
                  <a:lnTo>
                    <a:pt x="31521" y="60465"/>
                  </a:lnTo>
                  <a:lnTo>
                    <a:pt x="19838" y="60465"/>
                  </a:lnTo>
                  <a:lnTo>
                    <a:pt x="13322" y="41935"/>
                  </a:lnTo>
                  <a:lnTo>
                    <a:pt x="10490" y="46596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8" name="Shape 63"/>
            <p:cNvSpPr/>
            <p:nvPr/>
          </p:nvSpPr>
          <p:spPr>
            <a:xfrm>
              <a:off x="938708" y="179515"/>
              <a:ext cx="30061" cy="46660"/>
            </a:xfrm>
            <a:custGeom>
              <a:avLst/>
              <a:gdLst/>
              <a:ahLst/>
              <a:cxnLst/>
              <a:rect l="0" t="0" r="0" b="0"/>
              <a:pathLst>
                <a:path w="30061" h="46660">
                  <a:moveTo>
                    <a:pt x="0" y="0"/>
                  </a:moveTo>
                  <a:lnTo>
                    <a:pt x="10464" y="0"/>
                  </a:lnTo>
                  <a:lnTo>
                    <a:pt x="10464" y="31115"/>
                  </a:lnTo>
                  <a:cubicBezTo>
                    <a:pt x="10464" y="33109"/>
                    <a:pt x="10389" y="35382"/>
                    <a:pt x="11506" y="37160"/>
                  </a:cubicBezTo>
                  <a:cubicBezTo>
                    <a:pt x="12395" y="38112"/>
                    <a:pt x="13360" y="38595"/>
                    <a:pt x="14732" y="38595"/>
                  </a:cubicBezTo>
                  <a:cubicBezTo>
                    <a:pt x="19659" y="38595"/>
                    <a:pt x="19571" y="33058"/>
                    <a:pt x="19571" y="29490"/>
                  </a:cubicBezTo>
                  <a:lnTo>
                    <a:pt x="19571" y="0"/>
                  </a:lnTo>
                  <a:lnTo>
                    <a:pt x="30061" y="0"/>
                  </a:lnTo>
                  <a:lnTo>
                    <a:pt x="30061" y="45453"/>
                  </a:lnTo>
                  <a:lnTo>
                    <a:pt x="20066" y="45453"/>
                  </a:lnTo>
                  <a:lnTo>
                    <a:pt x="20066" y="38684"/>
                  </a:lnTo>
                  <a:lnTo>
                    <a:pt x="19914" y="38684"/>
                  </a:lnTo>
                  <a:cubicBezTo>
                    <a:pt x="18275" y="44082"/>
                    <a:pt x="15227" y="46583"/>
                    <a:pt x="10134" y="46660"/>
                  </a:cubicBezTo>
                  <a:cubicBezTo>
                    <a:pt x="1829" y="46660"/>
                    <a:pt x="0" y="42393"/>
                    <a:pt x="0" y="34823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59" name="Shape 610"/>
            <p:cNvSpPr/>
            <p:nvPr/>
          </p:nvSpPr>
          <p:spPr>
            <a:xfrm>
              <a:off x="983526" y="164503"/>
              <a:ext cx="10490" cy="60465"/>
            </a:xfrm>
            <a:custGeom>
              <a:avLst/>
              <a:gdLst/>
              <a:ahLst/>
              <a:cxnLst/>
              <a:rect l="0" t="0" r="0" b="0"/>
              <a:pathLst>
                <a:path w="10490" h="60465">
                  <a:moveTo>
                    <a:pt x="0" y="0"/>
                  </a:moveTo>
                  <a:lnTo>
                    <a:pt x="10490" y="0"/>
                  </a:lnTo>
                  <a:lnTo>
                    <a:pt x="10490" y="60465"/>
                  </a:lnTo>
                  <a:lnTo>
                    <a:pt x="0" y="6046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0" name="Shape 65"/>
            <p:cNvSpPr/>
            <p:nvPr/>
          </p:nvSpPr>
          <p:spPr>
            <a:xfrm>
              <a:off x="1004341" y="167018"/>
              <a:ext cx="19165" cy="59398"/>
            </a:xfrm>
            <a:custGeom>
              <a:avLst/>
              <a:gdLst/>
              <a:ahLst/>
              <a:cxnLst/>
              <a:rect l="0" t="0" r="0" b="0"/>
              <a:pathLst>
                <a:path w="19165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65" y="12497"/>
                  </a:lnTo>
                  <a:lnTo>
                    <a:pt x="19165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74" y="50305"/>
                    <a:pt x="17882" y="50050"/>
                    <a:pt x="19165" y="49885"/>
                  </a:cubicBezTo>
                  <a:lnTo>
                    <a:pt x="19165" y="58115"/>
                  </a:lnTo>
                  <a:cubicBezTo>
                    <a:pt x="12967" y="58839"/>
                    <a:pt x="4255" y="59398"/>
                    <a:pt x="4255" y="50940"/>
                  </a:cubicBezTo>
                  <a:lnTo>
                    <a:pt x="4255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1" name="Shape 66"/>
            <p:cNvSpPr/>
            <p:nvPr/>
          </p:nvSpPr>
          <p:spPr>
            <a:xfrm>
              <a:off x="1032218" y="196219"/>
              <a:ext cx="15602" cy="29956"/>
            </a:xfrm>
            <a:custGeom>
              <a:avLst/>
              <a:gdLst/>
              <a:ahLst/>
              <a:cxnLst/>
              <a:rect l="0" t="0" r="0" b="0"/>
              <a:pathLst>
                <a:path w="15602" h="29956">
                  <a:moveTo>
                    <a:pt x="15602" y="0"/>
                  </a:moveTo>
                  <a:lnTo>
                    <a:pt x="15602" y="8312"/>
                  </a:lnTo>
                  <a:lnTo>
                    <a:pt x="12256" y="10613"/>
                  </a:lnTo>
                  <a:cubicBezTo>
                    <a:pt x="10719" y="11909"/>
                    <a:pt x="10490" y="14169"/>
                    <a:pt x="10490" y="16100"/>
                  </a:cubicBezTo>
                  <a:cubicBezTo>
                    <a:pt x="10490" y="19554"/>
                    <a:pt x="11532" y="21891"/>
                    <a:pt x="15405" y="21891"/>
                  </a:cubicBezTo>
                  <a:lnTo>
                    <a:pt x="15602" y="21712"/>
                  </a:lnTo>
                  <a:lnTo>
                    <a:pt x="15602" y="27761"/>
                  </a:lnTo>
                  <a:lnTo>
                    <a:pt x="12179" y="29956"/>
                  </a:lnTo>
                  <a:cubicBezTo>
                    <a:pt x="3721" y="29956"/>
                    <a:pt x="0" y="25689"/>
                    <a:pt x="0" y="16353"/>
                  </a:cubicBezTo>
                  <a:cubicBezTo>
                    <a:pt x="0" y="5940"/>
                    <a:pt x="7341" y="3450"/>
                    <a:pt x="15570" y="47"/>
                  </a:cubicBezTo>
                  <a:lnTo>
                    <a:pt x="1560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2" name="Shape 67"/>
            <p:cNvSpPr/>
            <p:nvPr/>
          </p:nvSpPr>
          <p:spPr>
            <a:xfrm>
              <a:off x="1032497" y="178483"/>
              <a:ext cx="15322" cy="14493"/>
            </a:xfrm>
            <a:custGeom>
              <a:avLst/>
              <a:gdLst/>
              <a:ahLst/>
              <a:cxnLst/>
              <a:rect l="0" t="0" r="0" b="0"/>
              <a:pathLst>
                <a:path w="15322" h="14493">
                  <a:moveTo>
                    <a:pt x="15322" y="0"/>
                  </a:moveTo>
                  <a:lnTo>
                    <a:pt x="15322" y="7953"/>
                  </a:lnTo>
                  <a:lnTo>
                    <a:pt x="10961" y="9637"/>
                  </a:lnTo>
                  <a:cubicBezTo>
                    <a:pt x="10175" y="10775"/>
                    <a:pt x="9995" y="12429"/>
                    <a:pt x="10033" y="14493"/>
                  </a:cubicBezTo>
                  <a:lnTo>
                    <a:pt x="38" y="14493"/>
                  </a:lnTo>
                  <a:cubicBezTo>
                    <a:pt x="0" y="10175"/>
                    <a:pt x="689" y="6505"/>
                    <a:pt x="3027" y="3914"/>
                  </a:cubicBezTo>
                  <a:lnTo>
                    <a:pt x="1532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3" name="Shape 68"/>
            <p:cNvSpPr/>
            <p:nvPr/>
          </p:nvSpPr>
          <p:spPr>
            <a:xfrm>
              <a:off x="1047820" y="178295"/>
              <a:ext cx="16466" cy="46672"/>
            </a:xfrm>
            <a:custGeom>
              <a:avLst/>
              <a:gdLst/>
              <a:ahLst/>
              <a:cxnLst/>
              <a:rect l="0" t="0" r="0" b="0"/>
              <a:pathLst>
                <a:path w="16466" h="46672">
                  <a:moveTo>
                    <a:pt x="591" y="0"/>
                  </a:moveTo>
                  <a:cubicBezTo>
                    <a:pt x="14878" y="0"/>
                    <a:pt x="15780" y="7506"/>
                    <a:pt x="15602" y="13474"/>
                  </a:cubicBezTo>
                  <a:lnTo>
                    <a:pt x="15602" y="40310"/>
                  </a:lnTo>
                  <a:cubicBezTo>
                    <a:pt x="15602" y="42481"/>
                    <a:pt x="15919" y="44590"/>
                    <a:pt x="16466" y="46672"/>
                  </a:cubicBezTo>
                  <a:lnTo>
                    <a:pt x="6572" y="46672"/>
                  </a:lnTo>
                  <a:cubicBezTo>
                    <a:pt x="5848" y="45238"/>
                    <a:pt x="5747" y="43612"/>
                    <a:pt x="5924" y="41999"/>
                  </a:cubicBezTo>
                  <a:lnTo>
                    <a:pt x="5747" y="41999"/>
                  </a:lnTo>
                  <a:lnTo>
                    <a:pt x="0" y="45684"/>
                  </a:lnTo>
                  <a:lnTo>
                    <a:pt x="0" y="39635"/>
                  </a:lnTo>
                  <a:lnTo>
                    <a:pt x="4687" y="35365"/>
                  </a:lnTo>
                  <a:cubicBezTo>
                    <a:pt x="5207" y="32868"/>
                    <a:pt x="4985" y="29826"/>
                    <a:pt x="5112" y="27648"/>
                  </a:cubicBezTo>
                  <a:lnTo>
                    <a:pt x="5112" y="22720"/>
                  </a:lnTo>
                  <a:lnTo>
                    <a:pt x="0" y="26236"/>
                  </a:lnTo>
                  <a:lnTo>
                    <a:pt x="0" y="17924"/>
                  </a:lnTo>
                  <a:lnTo>
                    <a:pt x="5112" y="10414"/>
                  </a:lnTo>
                  <a:cubicBezTo>
                    <a:pt x="4642" y="8382"/>
                    <a:pt x="3029" y="8065"/>
                    <a:pt x="197" y="8065"/>
                  </a:cubicBezTo>
                  <a:lnTo>
                    <a:pt x="0" y="8141"/>
                  </a:lnTo>
                  <a:lnTo>
                    <a:pt x="0" y="188"/>
                  </a:lnTo>
                  <a:lnTo>
                    <a:pt x="5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4" name="Shape 69"/>
            <p:cNvSpPr/>
            <p:nvPr/>
          </p:nvSpPr>
          <p:spPr>
            <a:xfrm>
              <a:off x="1097597" y="179515"/>
              <a:ext cx="27737" cy="45453"/>
            </a:xfrm>
            <a:custGeom>
              <a:avLst/>
              <a:gdLst/>
              <a:ahLst/>
              <a:cxnLst/>
              <a:rect l="0" t="0" r="0" b="0"/>
              <a:pathLst>
                <a:path w="27737" h="45453">
                  <a:moveTo>
                    <a:pt x="330" y="0"/>
                  </a:moveTo>
                  <a:lnTo>
                    <a:pt x="27737" y="0"/>
                  </a:lnTo>
                  <a:lnTo>
                    <a:pt x="27737" y="7480"/>
                  </a:lnTo>
                  <a:lnTo>
                    <a:pt x="11138" y="37388"/>
                  </a:lnTo>
                  <a:lnTo>
                    <a:pt x="27737" y="37388"/>
                  </a:lnTo>
                  <a:lnTo>
                    <a:pt x="27737" y="45453"/>
                  </a:lnTo>
                  <a:lnTo>
                    <a:pt x="0" y="45453"/>
                  </a:lnTo>
                  <a:lnTo>
                    <a:pt x="0" y="37249"/>
                  </a:lnTo>
                  <a:lnTo>
                    <a:pt x="15977" y="8065"/>
                  </a:lnTo>
                  <a:lnTo>
                    <a:pt x="330" y="8065"/>
                  </a:lnTo>
                  <a:lnTo>
                    <a:pt x="33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5" name="Shape 70"/>
            <p:cNvSpPr/>
            <p:nvPr/>
          </p:nvSpPr>
          <p:spPr>
            <a:xfrm>
              <a:off x="1097673" y="162090"/>
              <a:ext cx="28449" cy="11773"/>
            </a:xfrm>
            <a:custGeom>
              <a:avLst/>
              <a:gdLst/>
              <a:ahLst/>
              <a:cxnLst/>
              <a:rect l="0" t="0" r="0" b="0"/>
              <a:pathLst>
                <a:path w="28449" h="11773">
                  <a:moveTo>
                    <a:pt x="0" y="0"/>
                  </a:moveTo>
                  <a:lnTo>
                    <a:pt x="9030" y="0"/>
                  </a:lnTo>
                  <a:lnTo>
                    <a:pt x="14186" y="6617"/>
                  </a:lnTo>
                  <a:lnTo>
                    <a:pt x="19279" y="0"/>
                  </a:lnTo>
                  <a:lnTo>
                    <a:pt x="28449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6" name="Shape 611"/>
            <p:cNvSpPr/>
            <p:nvPr/>
          </p:nvSpPr>
          <p:spPr>
            <a:xfrm>
              <a:off x="1136294" y="179515"/>
              <a:ext cx="10464" cy="45453"/>
            </a:xfrm>
            <a:custGeom>
              <a:avLst/>
              <a:gdLst/>
              <a:ahLst/>
              <a:cxnLst/>
              <a:rect l="0" t="0" r="0" b="0"/>
              <a:pathLst>
                <a:path w="10464" h="45453">
                  <a:moveTo>
                    <a:pt x="0" y="0"/>
                  </a:moveTo>
                  <a:lnTo>
                    <a:pt x="10464" y="0"/>
                  </a:lnTo>
                  <a:lnTo>
                    <a:pt x="10464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7" name="Shape 612"/>
            <p:cNvSpPr/>
            <p:nvPr/>
          </p:nvSpPr>
          <p:spPr>
            <a:xfrm>
              <a:off x="1136294" y="164503"/>
              <a:ext cx="10464" cy="9525"/>
            </a:xfrm>
            <a:custGeom>
              <a:avLst/>
              <a:gdLst/>
              <a:ahLst/>
              <a:cxnLst/>
              <a:rect l="0" t="0" r="0" b="0"/>
              <a:pathLst>
                <a:path w="10464" h="9525">
                  <a:moveTo>
                    <a:pt x="0" y="0"/>
                  </a:moveTo>
                  <a:lnTo>
                    <a:pt x="10464" y="0"/>
                  </a:lnTo>
                  <a:lnTo>
                    <a:pt x="10464" y="9525"/>
                  </a:lnTo>
                  <a:lnTo>
                    <a:pt x="0" y="9525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8" name="Shape 73"/>
            <p:cNvSpPr/>
            <p:nvPr/>
          </p:nvSpPr>
          <p:spPr>
            <a:xfrm>
              <a:off x="1156779" y="179515"/>
              <a:ext cx="34189" cy="45453"/>
            </a:xfrm>
            <a:custGeom>
              <a:avLst/>
              <a:gdLst/>
              <a:ahLst/>
              <a:cxnLst/>
              <a:rect l="0" t="0" r="0" b="0"/>
              <a:pathLst>
                <a:path w="34189" h="45453">
                  <a:moveTo>
                    <a:pt x="0" y="0"/>
                  </a:moveTo>
                  <a:lnTo>
                    <a:pt x="11291" y="0"/>
                  </a:lnTo>
                  <a:lnTo>
                    <a:pt x="15735" y="25464"/>
                  </a:lnTo>
                  <a:cubicBezTo>
                    <a:pt x="16625" y="29566"/>
                    <a:pt x="17018" y="36754"/>
                    <a:pt x="17171" y="38926"/>
                  </a:cubicBezTo>
                  <a:lnTo>
                    <a:pt x="17323" y="38926"/>
                  </a:lnTo>
                  <a:cubicBezTo>
                    <a:pt x="17488" y="36754"/>
                    <a:pt x="17895" y="29566"/>
                    <a:pt x="18783" y="25464"/>
                  </a:cubicBezTo>
                  <a:lnTo>
                    <a:pt x="23292" y="0"/>
                  </a:lnTo>
                  <a:lnTo>
                    <a:pt x="34189" y="0"/>
                  </a:lnTo>
                  <a:lnTo>
                    <a:pt x="23699" y="45453"/>
                  </a:lnTo>
                  <a:lnTo>
                    <a:pt x="10643" y="4545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69" name="Shape 74"/>
            <p:cNvSpPr/>
            <p:nvPr/>
          </p:nvSpPr>
          <p:spPr>
            <a:xfrm>
              <a:off x="119922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8" y="5311"/>
                    <a:pt x="6919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0" name="Shape 75"/>
            <p:cNvSpPr/>
            <p:nvPr/>
          </p:nvSpPr>
          <p:spPr>
            <a:xfrm>
              <a:off x="121514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90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1" name="Shape 76"/>
            <p:cNvSpPr/>
            <p:nvPr/>
          </p:nvSpPr>
          <p:spPr>
            <a:xfrm>
              <a:off x="1239659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8" y="0"/>
                  </a:lnTo>
                  <a:lnTo>
                    <a:pt x="14758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8" y="20155"/>
                  </a:lnTo>
                  <a:lnTo>
                    <a:pt x="14758" y="48361"/>
                  </a:lnTo>
                  <a:cubicBezTo>
                    <a:pt x="14987" y="50305"/>
                    <a:pt x="17882" y="50050"/>
                    <a:pt x="19177" y="49885"/>
                  </a:cubicBezTo>
                  <a:lnTo>
                    <a:pt x="19177" y="58115"/>
                  </a:lnTo>
                  <a:cubicBezTo>
                    <a:pt x="12967" y="58839"/>
                    <a:pt x="4268" y="59398"/>
                    <a:pt x="4268" y="50940"/>
                  </a:cubicBezTo>
                  <a:lnTo>
                    <a:pt x="4268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2" name="Shape 77"/>
            <p:cNvSpPr/>
            <p:nvPr/>
          </p:nvSpPr>
          <p:spPr>
            <a:xfrm>
              <a:off x="1269073" y="178295"/>
              <a:ext cx="30886" cy="46672"/>
            </a:xfrm>
            <a:custGeom>
              <a:avLst/>
              <a:gdLst/>
              <a:ahLst/>
              <a:cxnLst/>
              <a:rect l="0" t="0" r="0" b="0"/>
              <a:pathLst>
                <a:path w="30886" h="46672">
                  <a:moveTo>
                    <a:pt x="20066" y="0"/>
                  </a:moveTo>
                  <a:cubicBezTo>
                    <a:pt x="26047" y="0"/>
                    <a:pt x="30886" y="3467"/>
                    <a:pt x="30543" y="11608"/>
                  </a:cubicBezTo>
                  <a:lnTo>
                    <a:pt x="30543" y="46672"/>
                  </a:lnTo>
                  <a:lnTo>
                    <a:pt x="20066" y="46672"/>
                  </a:lnTo>
                  <a:lnTo>
                    <a:pt x="20066" y="16358"/>
                  </a:lnTo>
                  <a:cubicBezTo>
                    <a:pt x="20066" y="11938"/>
                    <a:pt x="19571" y="9030"/>
                    <a:pt x="15634" y="8877"/>
                  </a:cubicBezTo>
                  <a:cubicBezTo>
                    <a:pt x="11684" y="8699"/>
                    <a:pt x="10325" y="12408"/>
                    <a:pt x="10464" y="17246"/>
                  </a:cubicBezTo>
                  <a:lnTo>
                    <a:pt x="10464" y="46672"/>
                  </a:lnTo>
                  <a:lnTo>
                    <a:pt x="0" y="46672"/>
                  </a:lnTo>
                  <a:lnTo>
                    <a:pt x="0" y="1219"/>
                  </a:lnTo>
                  <a:lnTo>
                    <a:pt x="10464" y="1219"/>
                  </a:lnTo>
                  <a:lnTo>
                    <a:pt x="10464" y="5880"/>
                  </a:lnTo>
                  <a:lnTo>
                    <a:pt x="10643" y="5880"/>
                  </a:lnTo>
                  <a:cubicBezTo>
                    <a:pt x="12979" y="648"/>
                    <a:pt x="17640" y="0"/>
                    <a:pt x="20066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3" name="Shape 613"/>
            <p:cNvSpPr/>
            <p:nvPr/>
          </p:nvSpPr>
          <p:spPr>
            <a:xfrm>
              <a:off x="1313650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4" name="Shape 79"/>
            <p:cNvSpPr/>
            <p:nvPr/>
          </p:nvSpPr>
          <p:spPr>
            <a:xfrm>
              <a:off x="1314399" y="162496"/>
              <a:ext cx="20066" cy="11761"/>
            </a:xfrm>
            <a:custGeom>
              <a:avLst/>
              <a:gdLst/>
              <a:ahLst/>
              <a:cxnLst/>
              <a:rect l="0" t="0" r="0" b="0"/>
              <a:pathLst>
                <a:path w="20066" h="11761">
                  <a:moveTo>
                    <a:pt x="7557" y="0"/>
                  </a:moveTo>
                  <a:lnTo>
                    <a:pt x="20066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57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5" name="Shape 80"/>
            <p:cNvSpPr/>
            <p:nvPr/>
          </p:nvSpPr>
          <p:spPr>
            <a:xfrm>
              <a:off x="1338263" y="164503"/>
              <a:ext cx="30849" cy="60465"/>
            </a:xfrm>
            <a:custGeom>
              <a:avLst/>
              <a:gdLst/>
              <a:ahLst/>
              <a:cxnLst/>
              <a:rect l="0" t="0" r="0" b="0"/>
              <a:pathLst>
                <a:path w="30849" h="60465">
                  <a:moveTo>
                    <a:pt x="0" y="0"/>
                  </a:moveTo>
                  <a:lnTo>
                    <a:pt x="10464" y="0"/>
                  </a:lnTo>
                  <a:lnTo>
                    <a:pt x="10464" y="19672"/>
                  </a:lnTo>
                  <a:lnTo>
                    <a:pt x="10630" y="19672"/>
                  </a:lnTo>
                  <a:cubicBezTo>
                    <a:pt x="13615" y="14363"/>
                    <a:pt x="17805" y="13792"/>
                    <a:pt x="20066" y="13792"/>
                  </a:cubicBezTo>
                  <a:cubicBezTo>
                    <a:pt x="26009" y="13792"/>
                    <a:pt x="30849" y="17259"/>
                    <a:pt x="30531" y="25400"/>
                  </a:cubicBezTo>
                  <a:lnTo>
                    <a:pt x="30531" y="60465"/>
                  </a:lnTo>
                  <a:lnTo>
                    <a:pt x="20066" y="60465"/>
                  </a:lnTo>
                  <a:lnTo>
                    <a:pt x="20066" y="29349"/>
                  </a:lnTo>
                  <a:cubicBezTo>
                    <a:pt x="20066" y="24917"/>
                    <a:pt x="19571" y="22022"/>
                    <a:pt x="15621" y="21857"/>
                  </a:cubicBezTo>
                  <a:cubicBezTo>
                    <a:pt x="11671" y="21692"/>
                    <a:pt x="10313" y="25400"/>
                    <a:pt x="10464" y="30238"/>
                  </a:cubicBezTo>
                  <a:lnTo>
                    <a:pt x="10464" y="60465"/>
                  </a:lnTo>
                  <a:lnTo>
                    <a:pt x="0" y="604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6" name="Shape 81"/>
            <p:cNvSpPr/>
            <p:nvPr/>
          </p:nvSpPr>
          <p:spPr>
            <a:xfrm>
              <a:off x="1381106" y="178322"/>
              <a:ext cx="15926" cy="47801"/>
            </a:xfrm>
            <a:custGeom>
              <a:avLst/>
              <a:gdLst/>
              <a:ahLst/>
              <a:cxnLst/>
              <a:rect l="0" t="0" r="0" b="0"/>
              <a:pathLst>
                <a:path w="15926" h="47801">
                  <a:moveTo>
                    <a:pt x="15926" y="0"/>
                  </a:moveTo>
                  <a:lnTo>
                    <a:pt x="15926" y="8113"/>
                  </a:lnTo>
                  <a:lnTo>
                    <a:pt x="11226" y="10745"/>
                  </a:lnTo>
                  <a:cubicBezTo>
                    <a:pt x="10535" y="12366"/>
                    <a:pt x="10535" y="14522"/>
                    <a:pt x="10535" y="16662"/>
                  </a:cubicBezTo>
                  <a:lnTo>
                    <a:pt x="10535" y="31825"/>
                  </a:lnTo>
                  <a:cubicBezTo>
                    <a:pt x="10535" y="34600"/>
                    <a:pt x="10653" y="36591"/>
                    <a:pt x="11402" y="37888"/>
                  </a:cubicBezTo>
                  <a:lnTo>
                    <a:pt x="15926" y="39734"/>
                  </a:lnTo>
                  <a:lnTo>
                    <a:pt x="15926" y="47801"/>
                  </a:lnTo>
                  <a:lnTo>
                    <a:pt x="2860" y="42704"/>
                  </a:lnTo>
                  <a:cubicBezTo>
                    <a:pt x="565" y="39067"/>
                    <a:pt x="0" y="33426"/>
                    <a:pt x="32" y="25526"/>
                  </a:cubicBezTo>
                  <a:cubicBezTo>
                    <a:pt x="89" y="13849"/>
                    <a:pt x="189" y="5314"/>
                    <a:pt x="6900" y="1777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7" name="Shape 82"/>
            <p:cNvSpPr/>
            <p:nvPr/>
          </p:nvSpPr>
          <p:spPr>
            <a:xfrm>
              <a:off x="1397032" y="178295"/>
              <a:ext cx="15932" cy="48120"/>
            </a:xfrm>
            <a:custGeom>
              <a:avLst/>
              <a:gdLst/>
              <a:ahLst/>
              <a:cxnLst/>
              <a:rect l="0" t="0" r="0" b="0"/>
              <a:pathLst>
                <a:path w="15932" h="48120">
                  <a:moveTo>
                    <a:pt x="133" y="0"/>
                  </a:moveTo>
                  <a:cubicBezTo>
                    <a:pt x="15716" y="0"/>
                    <a:pt x="15792" y="9982"/>
                    <a:pt x="15881" y="25553"/>
                  </a:cubicBezTo>
                  <a:cubicBezTo>
                    <a:pt x="15932" y="41351"/>
                    <a:pt x="13709" y="48120"/>
                    <a:pt x="133" y="47879"/>
                  </a:cubicBezTo>
                  <a:lnTo>
                    <a:pt x="0" y="47827"/>
                  </a:lnTo>
                  <a:lnTo>
                    <a:pt x="0" y="39760"/>
                  </a:lnTo>
                  <a:lnTo>
                    <a:pt x="133" y="39815"/>
                  </a:lnTo>
                  <a:cubicBezTo>
                    <a:pt x="4972" y="39815"/>
                    <a:pt x="5391" y="37402"/>
                    <a:pt x="5391" y="31852"/>
                  </a:cubicBezTo>
                  <a:lnTo>
                    <a:pt x="5391" y="16688"/>
                  </a:lnTo>
                  <a:cubicBezTo>
                    <a:pt x="5391" y="12408"/>
                    <a:pt x="5391" y="8065"/>
                    <a:pt x="133" y="8065"/>
                  </a:cubicBezTo>
                  <a:lnTo>
                    <a:pt x="0" y="8139"/>
                  </a:lnTo>
                  <a:lnTo>
                    <a:pt x="0" y="26"/>
                  </a:lnTo>
                  <a:lnTo>
                    <a:pt x="133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8" name="Shape 83"/>
            <p:cNvSpPr/>
            <p:nvPr/>
          </p:nvSpPr>
          <p:spPr>
            <a:xfrm>
              <a:off x="1448460" y="179515"/>
              <a:ext cx="15287" cy="60681"/>
            </a:xfrm>
            <a:custGeom>
              <a:avLst/>
              <a:gdLst/>
              <a:ahLst/>
              <a:cxnLst/>
              <a:rect l="0" t="0" r="0" b="0"/>
              <a:pathLst>
                <a:path w="15287" h="60681">
                  <a:moveTo>
                    <a:pt x="0" y="0"/>
                  </a:moveTo>
                  <a:lnTo>
                    <a:pt x="10464" y="0"/>
                  </a:lnTo>
                  <a:lnTo>
                    <a:pt x="10464" y="4749"/>
                  </a:lnTo>
                  <a:lnTo>
                    <a:pt x="10643" y="4749"/>
                  </a:lnTo>
                  <a:lnTo>
                    <a:pt x="15287" y="1705"/>
                  </a:lnTo>
                  <a:lnTo>
                    <a:pt x="15287" y="6923"/>
                  </a:lnTo>
                  <a:lnTo>
                    <a:pt x="11026" y="10523"/>
                  </a:lnTo>
                  <a:cubicBezTo>
                    <a:pt x="10395" y="12589"/>
                    <a:pt x="10395" y="15106"/>
                    <a:pt x="10464" y="16916"/>
                  </a:cubicBezTo>
                  <a:lnTo>
                    <a:pt x="10464" y="30543"/>
                  </a:lnTo>
                  <a:lnTo>
                    <a:pt x="15287" y="38169"/>
                  </a:lnTo>
                  <a:lnTo>
                    <a:pt x="15287" y="45576"/>
                  </a:lnTo>
                  <a:lnTo>
                    <a:pt x="14372" y="45353"/>
                  </a:lnTo>
                  <a:cubicBezTo>
                    <a:pt x="12809" y="44485"/>
                    <a:pt x="11437" y="43072"/>
                    <a:pt x="10147" y="40780"/>
                  </a:cubicBezTo>
                  <a:lnTo>
                    <a:pt x="9995" y="40780"/>
                  </a:lnTo>
                  <a:lnTo>
                    <a:pt x="9995" y="60681"/>
                  </a:lnTo>
                  <a:lnTo>
                    <a:pt x="0" y="6068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79" name="Shape 84"/>
            <p:cNvSpPr/>
            <p:nvPr/>
          </p:nvSpPr>
          <p:spPr>
            <a:xfrm>
              <a:off x="1463748" y="178295"/>
              <a:ext cx="15345" cy="47879"/>
            </a:xfrm>
            <a:custGeom>
              <a:avLst/>
              <a:gdLst/>
              <a:ahLst/>
              <a:cxnLst/>
              <a:rect l="0" t="0" r="0" b="0"/>
              <a:pathLst>
                <a:path w="15345" h="47879">
                  <a:moveTo>
                    <a:pt x="4461" y="0"/>
                  </a:moveTo>
                  <a:cubicBezTo>
                    <a:pt x="11230" y="165"/>
                    <a:pt x="15104" y="3797"/>
                    <a:pt x="15345" y="16294"/>
                  </a:cubicBezTo>
                  <a:lnTo>
                    <a:pt x="15345" y="32728"/>
                  </a:lnTo>
                  <a:cubicBezTo>
                    <a:pt x="15104" y="39992"/>
                    <a:pt x="13313" y="47879"/>
                    <a:pt x="4461" y="47879"/>
                  </a:cubicBezTo>
                  <a:lnTo>
                    <a:pt x="0" y="46795"/>
                  </a:lnTo>
                  <a:lnTo>
                    <a:pt x="0" y="39388"/>
                  </a:lnTo>
                  <a:lnTo>
                    <a:pt x="270" y="39815"/>
                  </a:lnTo>
                  <a:cubicBezTo>
                    <a:pt x="3496" y="39815"/>
                    <a:pt x="4638" y="36360"/>
                    <a:pt x="4855" y="32004"/>
                  </a:cubicBezTo>
                  <a:lnTo>
                    <a:pt x="4855" y="16840"/>
                  </a:lnTo>
                  <a:cubicBezTo>
                    <a:pt x="4537" y="12344"/>
                    <a:pt x="5032" y="8065"/>
                    <a:pt x="92" y="8065"/>
                  </a:cubicBezTo>
                  <a:lnTo>
                    <a:pt x="0" y="8143"/>
                  </a:lnTo>
                  <a:lnTo>
                    <a:pt x="0" y="2924"/>
                  </a:lnTo>
                  <a:lnTo>
                    <a:pt x="44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0" name="Shape 85"/>
            <p:cNvSpPr/>
            <p:nvPr/>
          </p:nvSpPr>
          <p:spPr>
            <a:xfrm>
              <a:off x="1492149" y="178626"/>
              <a:ext cx="20879" cy="46342"/>
            </a:xfrm>
            <a:custGeom>
              <a:avLst/>
              <a:gdLst/>
              <a:ahLst/>
              <a:cxnLst/>
              <a:rect l="0" t="0" r="0" b="0"/>
              <a:pathLst>
                <a:path w="20879" h="46342">
                  <a:moveTo>
                    <a:pt x="20879" y="76"/>
                  </a:moveTo>
                  <a:lnTo>
                    <a:pt x="20879" y="12497"/>
                  </a:lnTo>
                  <a:cubicBezTo>
                    <a:pt x="15075" y="11926"/>
                    <a:pt x="10643" y="13373"/>
                    <a:pt x="10464" y="20066"/>
                  </a:cubicBezTo>
                  <a:lnTo>
                    <a:pt x="10464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36" y="8954"/>
                  </a:lnTo>
                  <a:cubicBezTo>
                    <a:pt x="11531" y="5638"/>
                    <a:pt x="12814" y="3784"/>
                    <a:pt x="14363" y="2489"/>
                  </a:cubicBezTo>
                  <a:cubicBezTo>
                    <a:pt x="17335" y="0"/>
                    <a:pt x="19342" y="153"/>
                    <a:pt x="20879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1" name="Shape 86"/>
            <p:cNvSpPr/>
            <p:nvPr/>
          </p:nvSpPr>
          <p:spPr>
            <a:xfrm>
              <a:off x="1521613" y="178325"/>
              <a:ext cx="15926" cy="47790"/>
            </a:xfrm>
            <a:custGeom>
              <a:avLst/>
              <a:gdLst/>
              <a:ahLst/>
              <a:cxnLst/>
              <a:rect l="0" t="0" r="0" b="0"/>
              <a:pathLst>
                <a:path w="15926" h="47790">
                  <a:moveTo>
                    <a:pt x="15926" y="0"/>
                  </a:moveTo>
                  <a:lnTo>
                    <a:pt x="15926" y="8119"/>
                  </a:lnTo>
                  <a:lnTo>
                    <a:pt x="11211" y="10741"/>
                  </a:lnTo>
                  <a:cubicBezTo>
                    <a:pt x="10516" y="12362"/>
                    <a:pt x="10516" y="14518"/>
                    <a:pt x="10516" y="16658"/>
                  </a:cubicBezTo>
                  <a:lnTo>
                    <a:pt x="10516" y="31822"/>
                  </a:lnTo>
                  <a:cubicBezTo>
                    <a:pt x="10516" y="34597"/>
                    <a:pt x="10640" y="36587"/>
                    <a:pt x="11397" y="37884"/>
                  </a:cubicBezTo>
                  <a:lnTo>
                    <a:pt x="15926" y="39723"/>
                  </a:lnTo>
                  <a:lnTo>
                    <a:pt x="15926" y="47790"/>
                  </a:lnTo>
                  <a:lnTo>
                    <a:pt x="2854" y="42701"/>
                  </a:lnTo>
                  <a:cubicBezTo>
                    <a:pt x="558" y="39064"/>
                    <a:pt x="0" y="33422"/>
                    <a:pt x="50" y="25523"/>
                  </a:cubicBezTo>
                  <a:cubicBezTo>
                    <a:pt x="108" y="13845"/>
                    <a:pt x="201" y="5311"/>
                    <a:pt x="6914" y="1773"/>
                  </a:cubicBezTo>
                  <a:lnTo>
                    <a:pt x="1592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2" name="Shape 87"/>
            <p:cNvSpPr/>
            <p:nvPr/>
          </p:nvSpPr>
          <p:spPr>
            <a:xfrm>
              <a:off x="1537539" y="178295"/>
              <a:ext cx="15951" cy="48120"/>
            </a:xfrm>
            <a:custGeom>
              <a:avLst/>
              <a:gdLst/>
              <a:ahLst/>
              <a:cxnLst/>
              <a:rect l="0" t="0" r="0" b="0"/>
              <a:pathLst>
                <a:path w="15951" h="48120">
                  <a:moveTo>
                    <a:pt x="152" y="0"/>
                  </a:moveTo>
                  <a:cubicBezTo>
                    <a:pt x="15697" y="0"/>
                    <a:pt x="15798" y="9982"/>
                    <a:pt x="15874" y="25553"/>
                  </a:cubicBezTo>
                  <a:cubicBezTo>
                    <a:pt x="15951" y="41351"/>
                    <a:pt x="13715" y="48120"/>
                    <a:pt x="152" y="47879"/>
                  </a:cubicBezTo>
                  <a:lnTo>
                    <a:pt x="0" y="47820"/>
                  </a:lnTo>
                  <a:lnTo>
                    <a:pt x="0" y="39753"/>
                  </a:lnTo>
                  <a:lnTo>
                    <a:pt x="152" y="39815"/>
                  </a:lnTo>
                  <a:cubicBezTo>
                    <a:pt x="4978" y="39815"/>
                    <a:pt x="5410" y="37402"/>
                    <a:pt x="5410" y="31852"/>
                  </a:cubicBezTo>
                  <a:lnTo>
                    <a:pt x="5410" y="16688"/>
                  </a:lnTo>
                  <a:cubicBezTo>
                    <a:pt x="5410" y="12408"/>
                    <a:pt x="5410" y="8065"/>
                    <a:pt x="152" y="8065"/>
                  </a:cubicBezTo>
                  <a:lnTo>
                    <a:pt x="0" y="8149"/>
                  </a:lnTo>
                  <a:lnTo>
                    <a:pt x="0" y="30"/>
                  </a:lnTo>
                  <a:lnTo>
                    <a:pt x="15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3" name="Shape 88"/>
            <p:cNvSpPr/>
            <p:nvPr/>
          </p:nvSpPr>
          <p:spPr>
            <a:xfrm>
              <a:off x="1562049" y="178295"/>
              <a:ext cx="32410" cy="47879"/>
            </a:xfrm>
            <a:custGeom>
              <a:avLst/>
              <a:gdLst/>
              <a:ahLst/>
              <a:cxnLst/>
              <a:rect l="0" t="0" r="0" b="0"/>
              <a:pathLst>
                <a:path w="32410" h="47879">
                  <a:moveTo>
                    <a:pt x="17005" y="0"/>
                  </a:moveTo>
                  <a:cubicBezTo>
                    <a:pt x="27153" y="0"/>
                    <a:pt x="31839" y="5321"/>
                    <a:pt x="31598" y="15075"/>
                  </a:cubicBezTo>
                  <a:lnTo>
                    <a:pt x="21133" y="15075"/>
                  </a:lnTo>
                  <a:cubicBezTo>
                    <a:pt x="21349" y="9982"/>
                    <a:pt x="19914" y="8065"/>
                    <a:pt x="16294" y="8065"/>
                  </a:cubicBezTo>
                  <a:cubicBezTo>
                    <a:pt x="13792" y="8065"/>
                    <a:pt x="11850" y="9195"/>
                    <a:pt x="11850" y="11761"/>
                  </a:cubicBezTo>
                  <a:cubicBezTo>
                    <a:pt x="11850" y="14427"/>
                    <a:pt x="13792" y="15646"/>
                    <a:pt x="15799" y="17005"/>
                  </a:cubicBezTo>
                  <a:lnTo>
                    <a:pt x="24359" y="22809"/>
                  </a:lnTo>
                  <a:cubicBezTo>
                    <a:pt x="27013" y="24346"/>
                    <a:pt x="31204" y="28702"/>
                    <a:pt x="31521" y="31762"/>
                  </a:cubicBezTo>
                  <a:cubicBezTo>
                    <a:pt x="32410" y="39662"/>
                    <a:pt x="30480" y="47879"/>
                    <a:pt x="15964" y="47879"/>
                  </a:cubicBezTo>
                  <a:cubicBezTo>
                    <a:pt x="10389" y="47879"/>
                    <a:pt x="0" y="45542"/>
                    <a:pt x="1207" y="31674"/>
                  </a:cubicBezTo>
                  <a:lnTo>
                    <a:pt x="11697" y="31674"/>
                  </a:lnTo>
                  <a:cubicBezTo>
                    <a:pt x="10884" y="40069"/>
                    <a:pt x="14110" y="39815"/>
                    <a:pt x="16535" y="39815"/>
                  </a:cubicBezTo>
                  <a:cubicBezTo>
                    <a:pt x="19521" y="39815"/>
                    <a:pt x="21603" y="37643"/>
                    <a:pt x="20879" y="34747"/>
                  </a:cubicBezTo>
                  <a:cubicBezTo>
                    <a:pt x="20701" y="32169"/>
                    <a:pt x="17729" y="30709"/>
                    <a:pt x="15723" y="29349"/>
                  </a:cubicBezTo>
                  <a:lnTo>
                    <a:pt x="9996" y="25388"/>
                  </a:lnTo>
                  <a:cubicBezTo>
                    <a:pt x="4763" y="21768"/>
                    <a:pt x="1384" y="17576"/>
                    <a:pt x="1384" y="11049"/>
                  </a:cubicBezTo>
                  <a:cubicBezTo>
                    <a:pt x="1384" y="4039"/>
                    <a:pt x="6934" y="0"/>
                    <a:pt x="17005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4" name="Shape 89"/>
            <p:cNvSpPr/>
            <p:nvPr/>
          </p:nvSpPr>
          <p:spPr>
            <a:xfrm>
              <a:off x="1601064" y="167018"/>
              <a:ext cx="19177" cy="59398"/>
            </a:xfrm>
            <a:custGeom>
              <a:avLst/>
              <a:gdLst/>
              <a:ahLst/>
              <a:cxnLst/>
              <a:rect l="0" t="0" r="0" b="0"/>
              <a:pathLst>
                <a:path w="19177" h="59398">
                  <a:moveTo>
                    <a:pt x="4191" y="0"/>
                  </a:moveTo>
                  <a:lnTo>
                    <a:pt x="14757" y="0"/>
                  </a:lnTo>
                  <a:lnTo>
                    <a:pt x="14757" y="12497"/>
                  </a:lnTo>
                  <a:lnTo>
                    <a:pt x="19177" y="12497"/>
                  </a:lnTo>
                  <a:lnTo>
                    <a:pt x="19177" y="20155"/>
                  </a:lnTo>
                  <a:lnTo>
                    <a:pt x="14757" y="20155"/>
                  </a:lnTo>
                  <a:lnTo>
                    <a:pt x="14757" y="48361"/>
                  </a:lnTo>
                  <a:cubicBezTo>
                    <a:pt x="14986" y="50305"/>
                    <a:pt x="17907" y="50050"/>
                    <a:pt x="19177" y="49885"/>
                  </a:cubicBezTo>
                  <a:lnTo>
                    <a:pt x="19177" y="58115"/>
                  </a:lnTo>
                  <a:cubicBezTo>
                    <a:pt x="12992" y="58839"/>
                    <a:pt x="4267" y="59398"/>
                    <a:pt x="4267" y="50940"/>
                  </a:cubicBezTo>
                  <a:lnTo>
                    <a:pt x="4267" y="20155"/>
                  </a:lnTo>
                  <a:lnTo>
                    <a:pt x="0" y="20155"/>
                  </a:lnTo>
                  <a:lnTo>
                    <a:pt x="0" y="12497"/>
                  </a:lnTo>
                  <a:lnTo>
                    <a:pt x="4191" y="12497"/>
                  </a:lnTo>
                  <a:lnTo>
                    <a:pt x="419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5" name="Shape 90"/>
            <p:cNvSpPr/>
            <p:nvPr/>
          </p:nvSpPr>
          <p:spPr>
            <a:xfrm>
              <a:off x="1630401" y="178626"/>
              <a:ext cx="20892" cy="46342"/>
            </a:xfrm>
            <a:custGeom>
              <a:avLst/>
              <a:gdLst/>
              <a:ahLst/>
              <a:cxnLst/>
              <a:rect l="0" t="0" r="0" b="0"/>
              <a:pathLst>
                <a:path w="20892" h="46342">
                  <a:moveTo>
                    <a:pt x="20892" y="76"/>
                  </a:moveTo>
                  <a:lnTo>
                    <a:pt x="20892" y="12497"/>
                  </a:lnTo>
                  <a:cubicBezTo>
                    <a:pt x="15087" y="11926"/>
                    <a:pt x="10643" y="13373"/>
                    <a:pt x="10503" y="20066"/>
                  </a:cubicBezTo>
                  <a:lnTo>
                    <a:pt x="10503" y="46342"/>
                  </a:lnTo>
                  <a:lnTo>
                    <a:pt x="0" y="46342"/>
                  </a:lnTo>
                  <a:lnTo>
                    <a:pt x="0" y="889"/>
                  </a:lnTo>
                  <a:lnTo>
                    <a:pt x="10071" y="889"/>
                  </a:lnTo>
                  <a:lnTo>
                    <a:pt x="10071" y="8954"/>
                  </a:lnTo>
                  <a:lnTo>
                    <a:pt x="10249" y="8954"/>
                  </a:lnTo>
                  <a:cubicBezTo>
                    <a:pt x="11544" y="5638"/>
                    <a:pt x="12827" y="3784"/>
                    <a:pt x="14363" y="2489"/>
                  </a:cubicBezTo>
                  <a:cubicBezTo>
                    <a:pt x="17349" y="0"/>
                    <a:pt x="19355" y="153"/>
                    <a:pt x="20892" y="76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6" name="Shape 91"/>
            <p:cNvSpPr/>
            <p:nvPr/>
          </p:nvSpPr>
          <p:spPr>
            <a:xfrm>
              <a:off x="1627898" y="162090"/>
              <a:ext cx="28473" cy="11773"/>
            </a:xfrm>
            <a:custGeom>
              <a:avLst/>
              <a:gdLst/>
              <a:ahLst/>
              <a:cxnLst/>
              <a:rect l="0" t="0" r="0" b="0"/>
              <a:pathLst>
                <a:path w="28473" h="11773">
                  <a:moveTo>
                    <a:pt x="0" y="0"/>
                  </a:moveTo>
                  <a:lnTo>
                    <a:pt x="9030" y="0"/>
                  </a:lnTo>
                  <a:lnTo>
                    <a:pt x="14212" y="6617"/>
                  </a:lnTo>
                  <a:lnTo>
                    <a:pt x="19279" y="0"/>
                  </a:lnTo>
                  <a:lnTo>
                    <a:pt x="28473" y="0"/>
                  </a:lnTo>
                  <a:lnTo>
                    <a:pt x="19203" y="11773"/>
                  </a:lnTo>
                  <a:lnTo>
                    <a:pt x="9131" y="11773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7" name="Shape 92"/>
            <p:cNvSpPr/>
            <p:nvPr/>
          </p:nvSpPr>
          <p:spPr>
            <a:xfrm>
              <a:off x="1659433" y="178295"/>
              <a:ext cx="16204" cy="47513"/>
            </a:xfrm>
            <a:custGeom>
              <a:avLst/>
              <a:gdLst/>
              <a:ahLst/>
              <a:cxnLst/>
              <a:rect l="0" t="0" r="0" b="0"/>
              <a:pathLst>
                <a:path w="16204" h="47513">
                  <a:moveTo>
                    <a:pt x="15799" y="0"/>
                  </a:moveTo>
                  <a:lnTo>
                    <a:pt x="16204" y="64"/>
                  </a:lnTo>
                  <a:lnTo>
                    <a:pt x="16204" y="8330"/>
                  </a:lnTo>
                  <a:lnTo>
                    <a:pt x="15964" y="8065"/>
                  </a:lnTo>
                  <a:cubicBezTo>
                    <a:pt x="10731" y="8065"/>
                    <a:pt x="10960" y="12091"/>
                    <a:pt x="10960" y="16205"/>
                  </a:cubicBezTo>
                  <a:lnTo>
                    <a:pt x="10960" y="18059"/>
                  </a:lnTo>
                  <a:lnTo>
                    <a:pt x="16204" y="18059"/>
                  </a:lnTo>
                  <a:lnTo>
                    <a:pt x="16204" y="26124"/>
                  </a:lnTo>
                  <a:lnTo>
                    <a:pt x="10960" y="26124"/>
                  </a:lnTo>
                  <a:lnTo>
                    <a:pt x="10960" y="32728"/>
                  </a:lnTo>
                  <a:cubicBezTo>
                    <a:pt x="10999" y="35706"/>
                    <a:pt x="11579" y="37478"/>
                    <a:pt x="12544" y="38505"/>
                  </a:cubicBezTo>
                  <a:lnTo>
                    <a:pt x="16204" y="39737"/>
                  </a:lnTo>
                  <a:lnTo>
                    <a:pt x="16204" y="47513"/>
                  </a:lnTo>
                  <a:lnTo>
                    <a:pt x="4243" y="43355"/>
                  </a:lnTo>
                  <a:cubicBezTo>
                    <a:pt x="1533" y="40256"/>
                    <a:pt x="368" y="35484"/>
                    <a:pt x="495" y="28791"/>
                  </a:cubicBezTo>
                  <a:lnTo>
                    <a:pt x="495" y="16840"/>
                  </a:lnTo>
                  <a:cubicBezTo>
                    <a:pt x="0" y="6134"/>
                    <a:pt x="5473" y="0"/>
                    <a:pt x="157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8" name="Shape 93"/>
            <p:cNvSpPr/>
            <p:nvPr/>
          </p:nvSpPr>
          <p:spPr>
            <a:xfrm>
              <a:off x="1675637" y="209562"/>
              <a:ext cx="15965" cy="16612"/>
            </a:xfrm>
            <a:custGeom>
              <a:avLst/>
              <a:gdLst/>
              <a:ahLst/>
              <a:cxnLst/>
              <a:rect l="0" t="0" r="0" b="0"/>
              <a:pathLst>
                <a:path w="15965" h="16612">
                  <a:moveTo>
                    <a:pt x="5068" y="0"/>
                  </a:moveTo>
                  <a:lnTo>
                    <a:pt x="15571" y="0"/>
                  </a:lnTo>
                  <a:cubicBezTo>
                    <a:pt x="15965" y="10173"/>
                    <a:pt x="11774" y="16612"/>
                    <a:pt x="1055" y="16612"/>
                  </a:cubicBezTo>
                  <a:lnTo>
                    <a:pt x="0" y="16245"/>
                  </a:lnTo>
                  <a:lnTo>
                    <a:pt x="0" y="8470"/>
                  </a:lnTo>
                  <a:lnTo>
                    <a:pt x="229" y="8548"/>
                  </a:lnTo>
                  <a:cubicBezTo>
                    <a:pt x="4103" y="8548"/>
                    <a:pt x="5245" y="5728"/>
                    <a:pt x="5068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89" name="Shape 94"/>
            <p:cNvSpPr/>
            <p:nvPr/>
          </p:nvSpPr>
          <p:spPr>
            <a:xfrm>
              <a:off x="1675637" y="178360"/>
              <a:ext cx="15711" cy="26060"/>
            </a:xfrm>
            <a:custGeom>
              <a:avLst/>
              <a:gdLst/>
              <a:ahLst/>
              <a:cxnLst/>
              <a:rect l="0" t="0" r="0" b="0"/>
              <a:pathLst>
                <a:path w="15711" h="26060">
                  <a:moveTo>
                    <a:pt x="0" y="0"/>
                  </a:moveTo>
                  <a:lnTo>
                    <a:pt x="8263" y="1313"/>
                  </a:lnTo>
                  <a:cubicBezTo>
                    <a:pt x="14846" y="4024"/>
                    <a:pt x="15711" y="10613"/>
                    <a:pt x="15711" y="19938"/>
                  </a:cubicBezTo>
                  <a:lnTo>
                    <a:pt x="15711" y="26060"/>
                  </a:lnTo>
                  <a:lnTo>
                    <a:pt x="0" y="26060"/>
                  </a:lnTo>
                  <a:lnTo>
                    <a:pt x="0" y="17995"/>
                  </a:lnTo>
                  <a:lnTo>
                    <a:pt x="5245" y="17995"/>
                  </a:lnTo>
                  <a:lnTo>
                    <a:pt x="5245" y="14058"/>
                  </a:lnTo>
                  <a:lnTo>
                    <a:pt x="0" y="8266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0" name="Shape 95"/>
            <p:cNvSpPr/>
            <p:nvPr/>
          </p:nvSpPr>
          <p:spPr>
            <a:xfrm>
              <a:off x="1703451" y="178295"/>
              <a:ext cx="15352" cy="47879"/>
            </a:xfrm>
            <a:custGeom>
              <a:avLst/>
              <a:gdLst/>
              <a:ahLst/>
              <a:cxnLst/>
              <a:rect l="0" t="0" r="0" b="0"/>
              <a:pathLst>
                <a:path w="15352" h="47879">
                  <a:moveTo>
                    <a:pt x="10973" y="0"/>
                  </a:moveTo>
                  <a:lnTo>
                    <a:pt x="15352" y="2719"/>
                  </a:lnTo>
                  <a:lnTo>
                    <a:pt x="15352" y="8159"/>
                  </a:lnTo>
                  <a:lnTo>
                    <a:pt x="15240" y="8065"/>
                  </a:lnTo>
                  <a:cubicBezTo>
                    <a:pt x="10325" y="8065"/>
                    <a:pt x="10795" y="12344"/>
                    <a:pt x="10502" y="16840"/>
                  </a:cubicBezTo>
                  <a:lnTo>
                    <a:pt x="10502" y="32004"/>
                  </a:lnTo>
                  <a:cubicBezTo>
                    <a:pt x="10744" y="36360"/>
                    <a:pt x="11861" y="39815"/>
                    <a:pt x="15087" y="39815"/>
                  </a:cubicBezTo>
                  <a:lnTo>
                    <a:pt x="15352" y="39396"/>
                  </a:lnTo>
                  <a:lnTo>
                    <a:pt x="15352" y="46739"/>
                  </a:lnTo>
                  <a:lnTo>
                    <a:pt x="10973" y="47879"/>
                  </a:lnTo>
                  <a:cubicBezTo>
                    <a:pt x="2108" y="47879"/>
                    <a:pt x="253" y="39815"/>
                    <a:pt x="0" y="32563"/>
                  </a:cubicBezTo>
                  <a:lnTo>
                    <a:pt x="0" y="16116"/>
                  </a:lnTo>
                  <a:cubicBezTo>
                    <a:pt x="253" y="3632"/>
                    <a:pt x="4190" y="165"/>
                    <a:pt x="10973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1" name="Shape 96"/>
            <p:cNvSpPr/>
            <p:nvPr/>
          </p:nvSpPr>
          <p:spPr>
            <a:xfrm>
              <a:off x="1718803" y="164503"/>
              <a:ext cx="15280" cy="60532"/>
            </a:xfrm>
            <a:custGeom>
              <a:avLst/>
              <a:gdLst/>
              <a:ahLst/>
              <a:cxnLst/>
              <a:rect l="0" t="0" r="0" b="0"/>
              <a:pathLst>
                <a:path w="15280" h="60532">
                  <a:moveTo>
                    <a:pt x="4816" y="0"/>
                  </a:moveTo>
                  <a:lnTo>
                    <a:pt x="15280" y="0"/>
                  </a:lnTo>
                  <a:lnTo>
                    <a:pt x="15280" y="60465"/>
                  </a:lnTo>
                  <a:lnTo>
                    <a:pt x="4816" y="60465"/>
                  </a:lnTo>
                  <a:lnTo>
                    <a:pt x="4816" y="55626"/>
                  </a:lnTo>
                  <a:lnTo>
                    <a:pt x="4651" y="55626"/>
                  </a:lnTo>
                  <a:cubicBezTo>
                    <a:pt x="3641" y="57931"/>
                    <a:pt x="2412" y="59385"/>
                    <a:pt x="922" y="60292"/>
                  </a:cubicBezTo>
                  <a:lnTo>
                    <a:pt x="0" y="60532"/>
                  </a:lnTo>
                  <a:lnTo>
                    <a:pt x="0" y="53188"/>
                  </a:lnTo>
                  <a:lnTo>
                    <a:pt x="4816" y="45555"/>
                  </a:lnTo>
                  <a:lnTo>
                    <a:pt x="4816" y="31928"/>
                  </a:lnTo>
                  <a:cubicBezTo>
                    <a:pt x="4892" y="30118"/>
                    <a:pt x="4892" y="27600"/>
                    <a:pt x="4257" y="25535"/>
                  </a:cubicBezTo>
                  <a:lnTo>
                    <a:pt x="0" y="21951"/>
                  </a:lnTo>
                  <a:lnTo>
                    <a:pt x="0" y="16511"/>
                  </a:lnTo>
                  <a:lnTo>
                    <a:pt x="4968" y="19596"/>
                  </a:lnTo>
                  <a:lnTo>
                    <a:pt x="5121" y="19596"/>
                  </a:lnTo>
                  <a:cubicBezTo>
                    <a:pt x="4892" y="18237"/>
                    <a:pt x="4816" y="16942"/>
                    <a:pt x="4816" y="15570"/>
                  </a:cubicBezTo>
                  <a:lnTo>
                    <a:pt x="4816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2" name="Shape 614"/>
            <p:cNvSpPr/>
            <p:nvPr/>
          </p:nvSpPr>
          <p:spPr>
            <a:xfrm>
              <a:off x="1748675" y="179515"/>
              <a:ext cx="10490" cy="45453"/>
            </a:xfrm>
            <a:custGeom>
              <a:avLst/>
              <a:gdLst/>
              <a:ahLst/>
              <a:cxnLst/>
              <a:rect l="0" t="0" r="0" b="0"/>
              <a:pathLst>
                <a:path w="10490" h="45453">
                  <a:moveTo>
                    <a:pt x="0" y="0"/>
                  </a:moveTo>
                  <a:lnTo>
                    <a:pt x="10490" y="0"/>
                  </a:lnTo>
                  <a:lnTo>
                    <a:pt x="10490" y="45453"/>
                  </a:lnTo>
                  <a:lnTo>
                    <a:pt x="0" y="45453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3" name="Shape 98"/>
            <p:cNvSpPr/>
            <p:nvPr/>
          </p:nvSpPr>
          <p:spPr>
            <a:xfrm>
              <a:off x="1749399" y="162496"/>
              <a:ext cx="20092" cy="11761"/>
            </a:xfrm>
            <a:custGeom>
              <a:avLst/>
              <a:gdLst/>
              <a:ahLst/>
              <a:cxnLst/>
              <a:rect l="0" t="0" r="0" b="0"/>
              <a:pathLst>
                <a:path w="20092" h="11761">
                  <a:moveTo>
                    <a:pt x="7582" y="0"/>
                  </a:moveTo>
                  <a:lnTo>
                    <a:pt x="20092" y="0"/>
                  </a:lnTo>
                  <a:lnTo>
                    <a:pt x="8128" y="11761"/>
                  </a:lnTo>
                  <a:lnTo>
                    <a:pt x="0" y="11761"/>
                  </a:lnTo>
                  <a:lnTo>
                    <a:pt x="75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4" name="Shape 99"/>
            <p:cNvSpPr/>
            <p:nvPr/>
          </p:nvSpPr>
          <p:spPr>
            <a:xfrm>
              <a:off x="0" y="13538"/>
              <a:ext cx="41859" cy="67539"/>
            </a:xfrm>
            <a:custGeom>
              <a:avLst/>
              <a:gdLst/>
              <a:ahLst/>
              <a:cxnLst/>
              <a:rect l="0" t="0" r="0" b="0"/>
              <a:pathLst>
                <a:path w="41859" h="67539">
                  <a:moveTo>
                    <a:pt x="0" y="0"/>
                  </a:moveTo>
                  <a:lnTo>
                    <a:pt x="12319" y="0"/>
                  </a:lnTo>
                  <a:lnTo>
                    <a:pt x="12319" y="44945"/>
                  </a:lnTo>
                  <a:cubicBezTo>
                    <a:pt x="12319" y="51271"/>
                    <a:pt x="12764" y="57595"/>
                    <a:pt x="21133" y="57595"/>
                  </a:cubicBezTo>
                  <a:cubicBezTo>
                    <a:pt x="29108" y="57595"/>
                    <a:pt x="29540" y="51271"/>
                    <a:pt x="29540" y="44945"/>
                  </a:cubicBezTo>
                  <a:lnTo>
                    <a:pt x="29540" y="0"/>
                  </a:lnTo>
                  <a:lnTo>
                    <a:pt x="41859" y="0"/>
                  </a:lnTo>
                  <a:lnTo>
                    <a:pt x="41859" y="45987"/>
                  </a:lnTo>
                  <a:cubicBezTo>
                    <a:pt x="41859" y="60592"/>
                    <a:pt x="37122" y="67539"/>
                    <a:pt x="21031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5" name="Shape 100"/>
            <p:cNvSpPr/>
            <p:nvPr/>
          </p:nvSpPr>
          <p:spPr>
            <a:xfrm>
              <a:off x="56820" y="13538"/>
              <a:ext cx="41770" cy="65951"/>
            </a:xfrm>
            <a:custGeom>
              <a:avLst/>
              <a:gdLst/>
              <a:ahLst/>
              <a:cxnLst/>
              <a:rect l="0" t="0" r="0" b="0"/>
              <a:pathLst>
                <a:path w="41770" h="65951">
                  <a:moveTo>
                    <a:pt x="0" y="0"/>
                  </a:moveTo>
                  <a:lnTo>
                    <a:pt x="12750" y="0"/>
                  </a:lnTo>
                  <a:lnTo>
                    <a:pt x="22327" y="24003"/>
                  </a:lnTo>
                  <a:cubicBezTo>
                    <a:pt x="25502" y="31662"/>
                    <a:pt x="28130" y="39484"/>
                    <a:pt x="31128" y="50216"/>
                  </a:cubicBezTo>
                  <a:lnTo>
                    <a:pt x="31305" y="50216"/>
                  </a:lnTo>
                  <a:cubicBezTo>
                    <a:pt x="30861" y="44221"/>
                    <a:pt x="30417" y="37809"/>
                    <a:pt x="30061" y="31483"/>
                  </a:cubicBezTo>
                  <a:cubicBezTo>
                    <a:pt x="29718" y="25147"/>
                    <a:pt x="29439" y="18821"/>
                    <a:pt x="29439" y="12916"/>
                  </a:cubicBezTo>
                  <a:lnTo>
                    <a:pt x="29439" y="0"/>
                  </a:lnTo>
                  <a:lnTo>
                    <a:pt x="41770" y="0"/>
                  </a:lnTo>
                  <a:lnTo>
                    <a:pt x="41770" y="65951"/>
                  </a:lnTo>
                  <a:lnTo>
                    <a:pt x="28918" y="65951"/>
                  </a:lnTo>
                  <a:lnTo>
                    <a:pt x="19355" y="42482"/>
                  </a:lnTo>
                  <a:cubicBezTo>
                    <a:pt x="16078" y="34646"/>
                    <a:pt x="13450" y="26645"/>
                    <a:pt x="10541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4" y="35078"/>
                  </a:cubicBezTo>
                  <a:cubicBezTo>
                    <a:pt x="12052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6" name="Shape 615"/>
            <p:cNvSpPr/>
            <p:nvPr/>
          </p:nvSpPr>
          <p:spPr>
            <a:xfrm>
              <a:off x="113729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7" name="Shape 102"/>
            <p:cNvSpPr/>
            <p:nvPr/>
          </p:nvSpPr>
          <p:spPr>
            <a:xfrm>
              <a:off x="137020" y="13538"/>
              <a:ext cx="45314" cy="65951"/>
            </a:xfrm>
            <a:custGeom>
              <a:avLst/>
              <a:gdLst/>
              <a:ahLst/>
              <a:cxnLst/>
              <a:rect l="0" t="0" r="0" b="0"/>
              <a:pathLst>
                <a:path w="45314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40" y="53556"/>
                  </a:cubicBezTo>
                  <a:cubicBezTo>
                    <a:pt x="22619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28" y="49771"/>
                    <a:pt x="24447" y="45987"/>
                    <a:pt x="25146" y="42304"/>
                  </a:cubicBezTo>
                  <a:lnTo>
                    <a:pt x="32118" y="0"/>
                  </a:lnTo>
                  <a:lnTo>
                    <a:pt x="45314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8" name="Shape 103"/>
            <p:cNvSpPr/>
            <p:nvPr/>
          </p:nvSpPr>
          <p:spPr>
            <a:xfrm>
              <a:off x="192798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06" y="9665"/>
                  </a:lnTo>
                  <a:lnTo>
                    <a:pt x="12306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06" y="35979"/>
                  </a:lnTo>
                  <a:lnTo>
                    <a:pt x="12306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99" name="Shape 104"/>
            <p:cNvSpPr/>
            <p:nvPr/>
          </p:nvSpPr>
          <p:spPr>
            <a:xfrm>
              <a:off x="240030" y="13538"/>
              <a:ext cx="20752" cy="65951"/>
            </a:xfrm>
            <a:custGeom>
              <a:avLst/>
              <a:gdLst/>
              <a:ahLst/>
              <a:cxnLst/>
              <a:rect l="0" t="0" r="0" b="0"/>
              <a:pathLst>
                <a:path w="20752" h="65951">
                  <a:moveTo>
                    <a:pt x="0" y="0"/>
                  </a:moveTo>
                  <a:lnTo>
                    <a:pt x="20752" y="0"/>
                  </a:lnTo>
                  <a:lnTo>
                    <a:pt x="20752" y="9665"/>
                  </a:lnTo>
                  <a:lnTo>
                    <a:pt x="12307" y="9665"/>
                  </a:lnTo>
                  <a:lnTo>
                    <a:pt x="12307" y="27877"/>
                  </a:lnTo>
                  <a:lnTo>
                    <a:pt x="20752" y="27877"/>
                  </a:lnTo>
                  <a:lnTo>
                    <a:pt x="20752" y="38077"/>
                  </a:lnTo>
                  <a:lnTo>
                    <a:pt x="14491" y="37554"/>
                  </a:lnTo>
                  <a:lnTo>
                    <a:pt x="12307" y="37554"/>
                  </a:lnTo>
                  <a:lnTo>
                    <a:pt x="12307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0" name="Shape 105"/>
            <p:cNvSpPr/>
            <p:nvPr/>
          </p:nvSpPr>
          <p:spPr>
            <a:xfrm>
              <a:off x="260782" y="13538"/>
              <a:ext cx="23305" cy="65951"/>
            </a:xfrm>
            <a:custGeom>
              <a:avLst/>
              <a:gdLst/>
              <a:ahLst/>
              <a:cxnLst/>
              <a:rect l="0" t="0" r="0" b="0"/>
              <a:pathLst>
                <a:path w="23305" h="65951">
                  <a:moveTo>
                    <a:pt x="0" y="0"/>
                  </a:moveTo>
                  <a:lnTo>
                    <a:pt x="2540" y="0"/>
                  </a:lnTo>
                  <a:cubicBezTo>
                    <a:pt x="13183" y="0"/>
                    <a:pt x="21260" y="3696"/>
                    <a:pt x="21260" y="15837"/>
                  </a:cubicBezTo>
                  <a:cubicBezTo>
                    <a:pt x="21260" y="23038"/>
                    <a:pt x="19431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295" y="62789"/>
                    <a:pt x="23305" y="64719"/>
                  </a:cubicBezTo>
                  <a:lnTo>
                    <a:pt x="23305" y="65951"/>
                  </a:lnTo>
                  <a:lnTo>
                    <a:pt x="9754" y="65951"/>
                  </a:lnTo>
                  <a:cubicBezTo>
                    <a:pt x="8242" y="61735"/>
                    <a:pt x="8522" y="53645"/>
                    <a:pt x="8445" y="49264"/>
                  </a:cubicBezTo>
                  <a:cubicBezTo>
                    <a:pt x="8344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19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7" y="9754"/>
                    <a:pt x="698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1" name="Shape 106"/>
            <p:cNvSpPr/>
            <p:nvPr/>
          </p:nvSpPr>
          <p:spPr>
            <a:xfrm>
              <a:off x="293929" y="13538"/>
              <a:ext cx="38253" cy="65951"/>
            </a:xfrm>
            <a:custGeom>
              <a:avLst/>
              <a:gdLst/>
              <a:ahLst/>
              <a:cxnLst/>
              <a:rect l="0" t="0" r="0" b="0"/>
              <a:pathLst>
                <a:path w="38253" h="65951">
                  <a:moveTo>
                    <a:pt x="1384" y="0"/>
                  </a:moveTo>
                  <a:lnTo>
                    <a:pt x="37453" y="0"/>
                  </a:lnTo>
                  <a:lnTo>
                    <a:pt x="37453" y="9843"/>
                  </a:lnTo>
                  <a:lnTo>
                    <a:pt x="16269" y="50750"/>
                  </a:lnTo>
                  <a:cubicBezTo>
                    <a:pt x="15202" y="52667"/>
                    <a:pt x="14313" y="54699"/>
                    <a:pt x="12827" y="56553"/>
                  </a:cubicBezTo>
                  <a:cubicBezTo>
                    <a:pt x="14415" y="56274"/>
                    <a:pt x="16002" y="56274"/>
                    <a:pt x="17590" y="56274"/>
                  </a:cubicBezTo>
                  <a:lnTo>
                    <a:pt x="38253" y="56274"/>
                  </a:lnTo>
                  <a:lnTo>
                    <a:pt x="38253" y="65951"/>
                  </a:lnTo>
                  <a:lnTo>
                    <a:pt x="0" y="65951"/>
                  </a:lnTo>
                  <a:lnTo>
                    <a:pt x="0" y="56109"/>
                  </a:lnTo>
                  <a:lnTo>
                    <a:pt x="21184" y="15215"/>
                  </a:lnTo>
                  <a:cubicBezTo>
                    <a:pt x="22251" y="13284"/>
                    <a:pt x="23114" y="11240"/>
                    <a:pt x="24612" y="9411"/>
                  </a:cubicBezTo>
                  <a:cubicBezTo>
                    <a:pt x="23038" y="9665"/>
                    <a:pt x="21451" y="9665"/>
                    <a:pt x="19863" y="9665"/>
                  </a:cubicBezTo>
                  <a:lnTo>
                    <a:pt x="1384" y="9665"/>
                  </a:lnTo>
                  <a:lnTo>
                    <a:pt x="1384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2" name="Shape 616"/>
            <p:cNvSpPr/>
            <p:nvPr/>
          </p:nvSpPr>
          <p:spPr>
            <a:xfrm>
              <a:off x="344157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3" name="Shape 108"/>
            <p:cNvSpPr/>
            <p:nvPr/>
          </p:nvSpPr>
          <p:spPr>
            <a:xfrm>
              <a:off x="367106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33" y="9665"/>
                  </a:lnTo>
                  <a:lnTo>
                    <a:pt x="26733" y="65951"/>
                  </a:lnTo>
                  <a:lnTo>
                    <a:pt x="14415" y="65951"/>
                  </a:lnTo>
                  <a:lnTo>
                    <a:pt x="14415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4" name="Shape 109"/>
            <p:cNvSpPr/>
            <p:nvPr/>
          </p:nvSpPr>
          <p:spPr>
            <a:xfrm>
              <a:off x="408597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61" y="0"/>
                  </a:moveTo>
                  <a:lnTo>
                    <a:pt x="23673" y="0"/>
                  </a:lnTo>
                  <a:lnTo>
                    <a:pt x="23673" y="7969"/>
                  </a:lnTo>
                  <a:lnTo>
                    <a:pt x="23317" y="11697"/>
                  </a:lnTo>
                  <a:cubicBezTo>
                    <a:pt x="22975" y="14770"/>
                    <a:pt x="22695" y="17768"/>
                    <a:pt x="22085" y="20841"/>
                  </a:cubicBezTo>
                  <a:lnTo>
                    <a:pt x="18390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7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61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5" name="Shape 110"/>
            <p:cNvSpPr/>
            <p:nvPr/>
          </p:nvSpPr>
          <p:spPr>
            <a:xfrm>
              <a:off x="432270" y="13538"/>
              <a:ext cx="23660" cy="65951"/>
            </a:xfrm>
            <a:custGeom>
              <a:avLst/>
              <a:gdLst/>
              <a:ahLst/>
              <a:cxnLst/>
              <a:rect l="0" t="0" r="0" b="0"/>
              <a:pathLst>
                <a:path w="23660" h="65951">
                  <a:moveTo>
                    <a:pt x="0" y="0"/>
                  </a:moveTo>
                  <a:lnTo>
                    <a:pt x="8699" y="0"/>
                  </a:lnTo>
                  <a:lnTo>
                    <a:pt x="23660" y="65951"/>
                  </a:lnTo>
                  <a:lnTo>
                    <a:pt x="10464" y="65951"/>
                  </a:lnTo>
                  <a:lnTo>
                    <a:pt x="7214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08" y="17768"/>
                    <a:pt x="1067" y="14770"/>
                    <a:pt x="686" y="11697"/>
                  </a:cubicBezTo>
                  <a:cubicBezTo>
                    <a:pt x="609" y="10199"/>
                    <a:pt x="445" y="8699"/>
                    <a:pt x="267" y="7303"/>
                  </a:cubicBezTo>
                  <a:lnTo>
                    <a:pt x="64" y="7303"/>
                  </a:lnTo>
                  <a:lnTo>
                    <a:pt x="0" y="796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6" name="Shape 111"/>
            <p:cNvSpPr/>
            <p:nvPr/>
          </p:nvSpPr>
          <p:spPr>
            <a:xfrm>
              <a:off x="485229" y="13538"/>
              <a:ext cx="33757" cy="67539"/>
            </a:xfrm>
            <a:custGeom>
              <a:avLst/>
              <a:gdLst/>
              <a:ahLst/>
              <a:cxnLst/>
              <a:rect l="0" t="0" r="0" b="0"/>
              <a:pathLst>
                <a:path w="33757" h="67539">
                  <a:moveTo>
                    <a:pt x="21082" y="0"/>
                  </a:moveTo>
                  <a:lnTo>
                    <a:pt x="33401" y="0"/>
                  </a:lnTo>
                  <a:lnTo>
                    <a:pt x="33401" y="48108"/>
                  </a:lnTo>
                  <a:cubicBezTo>
                    <a:pt x="33401" y="52578"/>
                    <a:pt x="33757" y="59017"/>
                    <a:pt x="29807" y="63233"/>
                  </a:cubicBezTo>
                  <a:cubicBezTo>
                    <a:pt x="26188" y="67107"/>
                    <a:pt x="20752" y="67539"/>
                    <a:pt x="14758" y="67539"/>
                  </a:cubicBezTo>
                  <a:cubicBezTo>
                    <a:pt x="10364" y="67539"/>
                    <a:pt x="5449" y="65863"/>
                    <a:pt x="2108" y="60770"/>
                  </a:cubicBezTo>
                  <a:cubicBezTo>
                    <a:pt x="610" y="58395"/>
                    <a:pt x="0" y="51092"/>
                    <a:pt x="343" y="45034"/>
                  </a:cubicBezTo>
                  <a:lnTo>
                    <a:pt x="12650" y="45034"/>
                  </a:lnTo>
                  <a:lnTo>
                    <a:pt x="12650" y="53201"/>
                  </a:lnTo>
                  <a:cubicBezTo>
                    <a:pt x="12738" y="55588"/>
                    <a:pt x="13615" y="57595"/>
                    <a:pt x="16612" y="57595"/>
                  </a:cubicBezTo>
                  <a:cubicBezTo>
                    <a:pt x="21006" y="57595"/>
                    <a:pt x="21082" y="54255"/>
                    <a:pt x="21082" y="50660"/>
                  </a:cubicBezTo>
                  <a:lnTo>
                    <a:pt x="21082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7" name="Shape 617"/>
            <p:cNvSpPr/>
            <p:nvPr/>
          </p:nvSpPr>
          <p:spPr>
            <a:xfrm>
              <a:off x="535877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8" name="Shape 113"/>
            <p:cNvSpPr/>
            <p:nvPr/>
          </p:nvSpPr>
          <p:spPr>
            <a:xfrm>
              <a:off x="577748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09" name="Shape 618"/>
            <p:cNvSpPr/>
            <p:nvPr/>
          </p:nvSpPr>
          <p:spPr>
            <a:xfrm>
              <a:off x="628053" y="67882"/>
              <a:ext cx="11608" cy="11608"/>
            </a:xfrm>
            <a:custGeom>
              <a:avLst/>
              <a:gdLst/>
              <a:ahLst/>
              <a:cxnLst/>
              <a:rect l="0" t="0" r="0" b="0"/>
              <a:pathLst>
                <a:path w="11608" h="11608">
                  <a:moveTo>
                    <a:pt x="0" y="0"/>
                  </a:moveTo>
                  <a:lnTo>
                    <a:pt x="11608" y="0"/>
                  </a:lnTo>
                  <a:lnTo>
                    <a:pt x="11608" y="11608"/>
                  </a:lnTo>
                  <a:lnTo>
                    <a:pt x="0" y="11608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0" name="Shape 115"/>
            <p:cNvSpPr/>
            <p:nvPr/>
          </p:nvSpPr>
          <p:spPr>
            <a:xfrm>
              <a:off x="670268" y="13538"/>
              <a:ext cx="20092" cy="65951"/>
            </a:xfrm>
            <a:custGeom>
              <a:avLst/>
              <a:gdLst/>
              <a:ahLst/>
              <a:cxnLst/>
              <a:rect l="0" t="0" r="0" b="0"/>
              <a:pathLst>
                <a:path w="20092" h="65951">
                  <a:moveTo>
                    <a:pt x="0" y="0"/>
                  </a:moveTo>
                  <a:lnTo>
                    <a:pt x="20092" y="0"/>
                  </a:lnTo>
                  <a:lnTo>
                    <a:pt x="20092" y="10099"/>
                  </a:lnTo>
                  <a:lnTo>
                    <a:pt x="17932" y="9665"/>
                  </a:lnTo>
                  <a:lnTo>
                    <a:pt x="12306" y="9665"/>
                  </a:lnTo>
                  <a:lnTo>
                    <a:pt x="12306" y="28664"/>
                  </a:lnTo>
                  <a:lnTo>
                    <a:pt x="18898" y="28664"/>
                  </a:lnTo>
                  <a:lnTo>
                    <a:pt x="20092" y="28271"/>
                  </a:lnTo>
                  <a:lnTo>
                    <a:pt x="20092" y="38342"/>
                  </a:lnTo>
                  <a:lnTo>
                    <a:pt x="12306" y="38342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1" name="Shape 116"/>
            <p:cNvSpPr/>
            <p:nvPr/>
          </p:nvSpPr>
          <p:spPr>
            <a:xfrm>
              <a:off x="690359" y="13538"/>
              <a:ext cx="20434" cy="38430"/>
            </a:xfrm>
            <a:custGeom>
              <a:avLst/>
              <a:gdLst/>
              <a:ahLst/>
              <a:cxnLst/>
              <a:rect l="0" t="0" r="0" b="0"/>
              <a:pathLst>
                <a:path w="20434" h="38430">
                  <a:moveTo>
                    <a:pt x="0" y="0"/>
                  </a:moveTo>
                  <a:lnTo>
                    <a:pt x="5055" y="0"/>
                  </a:lnTo>
                  <a:cubicBezTo>
                    <a:pt x="16840" y="0"/>
                    <a:pt x="20434" y="9513"/>
                    <a:pt x="20434" y="18733"/>
                  </a:cubicBezTo>
                  <a:cubicBezTo>
                    <a:pt x="20434" y="24371"/>
                    <a:pt x="18948" y="30697"/>
                    <a:pt x="14288" y="34379"/>
                  </a:cubicBezTo>
                  <a:cubicBezTo>
                    <a:pt x="10414" y="37465"/>
                    <a:pt x="5207" y="38430"/>
                    <a:pt x="470" y="38342"/>
                  </a:cubicBezTo>
                  <a:lnTo>
                    <a:pt x="0" y="38342"/>
                  </a:lnTo>
                  <a:lnTo>
                    <a:pt x="0" y="28271"/>
                  </a:lnTo>
                  <a:lnTo>
                    <a:pt x="5305" y="26521"/>
                  </a:lnTo>
                  <a:cubicBezTo>
                    <a:pt x="6880" y="24949"/>
                    <a:pt x="7785" y="22378"/>
                    <a:pt x="7785" y="18377"/>
                  </a:cubicBezTo>
                  <a:cubicBezTo>
                    <a:pt x="7785" y="14599"/>
                    <a:pt x="7035" y="12421"/>
                    <a:pt x="5417" y="11188"/>
                  </a:cubicBezTo>
                  <a:lnTo>
                    <a:pt x="0" y="10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2" name="Shape 117"/>
            <p:cNvSpPr/>
            <p:nvPr/>
          </p:nvSpPr>
          <p:spPr>
            <a:xfrm>
              <a:off x="722261" y="13538"/>
              <a:ext cx="41847" cy="67539"/>
            </a:xfrm>
            <a:custGeom>
              <a:avLst/>
              <a:gdLst/>
              <a:ahLst/>
              <a:cxnLst/>
              <a:rect l="0" t="0" r="0" b="0"/>
              <a:pathLst>
                <a:path w="41847" h="67539">
                  <a:moveTo>
                    <a:pt x="0" y="0"/>
                  </a:moveTo>
                  <a:lnTo>
                    <a:pt x="12294" y="0"/>
                  </a:lnTo>
                  <a:lnTo>
                    <a:pt x="12294" y="44945"/>
                  </a:lnTo>
                  <a:cubicBezTo>
                    <a:pt x="12294" y="51271"/>
                    <a:pt x="12751" y="57595"/>
                    <a:pt x="21108" y="57595"/>
                  </a:cubicBezTo>
                  <a:cubicBezTo>
                    <a:pt x="29096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47" y="0"/>
                  </a:lnTo>
                  <a:lnTo>
                    <a:pt x="41847" y="45987"/>
                  </a:lnTo>
                  <a:cubicBezTo>
                    <a:pt x="41847" y="60592"/>
                    <a:pt x="37097" y="67539"/>
                    <a:pt x="21006" y="67539"/>
                  </a:cubicBezTo>
                  <a:cubicBezTo>
                    <a:pt x="4738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3" name="Shape 118"/>
            <p:cNvSpPr/>
            <p:nvPr/>
          </p:nvSpPr>
          <p:spPr>
            <a:xfrm>
              <a:off x="778891" y="13538"/>
              <a:ext cx="20739" cy="65951"/>
            </a:xfrm>
            <a:custGeom>
              <a:avLst/>
              <a:gdLst/>
              <a:ahLst/>
              <a:cxnLst/>
              <a:rect l="0" t="0" r="0" b="0"/>
              <a:pathLst>
                <a:path w="20739" h="65951">
                  <a:moveTo>
                    <a:pt x="0" y="0"/>
                  </a:moveTo>
                  <a:lnTo>
                    <a:pt x="20739" y="0"/>
                  </a:lnTo>
                  <a:lnTo>
                    <a:pt x="20739" y="9665"/>
                  </a:lnTo>
                  <a:lnTo>
                    <a:pt x="12293" y="9665"/>
                  </a:lnTo>
                  <a:lnTo>
                    <a:pt x="12293" y="27877"/>
                  </a:lnTo>
                  <a:lnTo>
                    <a:pt x="20739" y="27877"/>
                  </a:lnTo>
                  <a:lnTo>
                    <a:pt x="20739" y="38077"/>
                  </a:lnTo>
                  <a:lnTo>
                    <a:pt x="14477" y="37554"/>
                  </a:lnTo>
                  <a:lnTo>
                    <a:pt x="12293" y="37554"/>
                  </a:lnTo>
                  <a:lnTo>
                    <a:pt x="12293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4" name="Shape 119"/>
            <p:cNvSpPr/>
            <p:nvPr/>
          </p:nvSpPr>
          <p:spPr>
            <a:xfrm>
              <a:off x="799630" y="13538"/>
              <a:ext cx="23304" cy="65951"/>
            </a:xfrm>
            <a:custGeom>
              <a:avLst/>
              <a:gdLst/>
              <a:ahLst/>
              <a:cxnLst/>
              <a:rect l="0" t="0" r="0" b="0"/>
              <a:pathLst>
                <a:path w="23304" h="65951">
                  <a:moveTo>
                    <a:pt x="0" y="0"/>
                  </a:moveTo>
                  <a:lnTo>
                    <a:pt x="2553" y="0"/>
                  </a:lnTo>
                  <a:cubicBezTo>
                    <a:pt x="13182" y="0"/>
                    <a:pt x="21298" y="3696"/>
                    <a:pt x="21298" y="15837"/>
                  </a:cubicBezTo>
                  <a:cubicBezTo>
                    <a:pt x="21298" y="23038"/>
                    <a:pt x="19444" y="30607"/>
                    <a:pt x="11176" y="31750"/>
                  </a:cubicBezTo>
                  <a:lnTo>
                    <a:pt x="11176" y="31915"/>
                  </a:lnTo>
                  <a:cubicBezTo>
                    <a:pt x="18466" y="32893"/>
                    <a:pt x="20675" y="37554"/>
                    <a:pt x="20675" y="43891"/>
                  </a:cubicBezTo>
                  <a:cubicBezTo>
                    <a:pt x="20675" y="46610"/>
                    <a:pt x="20307" y="62789"/>
                    <a:pt x="23304" y="64719"/>
                  </a:cubicBezTo>
                  <a:lnTo>
                    <a:pt x="23304" y="65951"/>
                  </a:lnTo>
                  <a:lnTo>
                    <a:pt x="9766" y="65951"/>
                  </a:lnTo>
                  <a:cubicBezTo>
                    <a:pt x="8255" y="61735"/>
                    <a:pt x="8521" y="53645"/>
                    <a:pt x="8445" y="49264"/>
                  </a:cubicBezTo>
                  <a:cubicBezTo>
                    <a:pt x="8356" y="45200"/>
                    <a:pt x="8445" y="39663"/>
                    <a:pt x="4229" y="38430"/>
                  </a:cubicBezTo>
                  <a:lnTo>
                    <a:pt x="0" y="38077"/>
                  </a:lnTo>
                  <a:lnTo>
                    <a:pt x="0" y="27877"/>
                  </a:lnTo>
                  <a:lnTo>
                    <a:pt x="1232" y="27877"/>
                  </a:lnTo>
                  <a:cubicBezTo>
                    <a:pt x="5270" y="27610"/>
                    <a:pt x="8445" y="24968"/>
                    <a:pt x="8445" y="18377"/>
                  </a:cubicBezTo>
                  <a:cubicBezTo>
                    <a:pt x="8445" y="10999"/>
                    <a:pt x="5346" y="9754"/>
                    <a:pt x="711" y="9665"/>
                  </a:cubicBez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5" name="Shape 120"/>
            <p:cNvSpPr/>
            <p:nvPr/>
          </p:nvSpPr>
          <p:spPr>
            <a:xfrm>
              <a:off x="835863" y="13538"/>
              <a:ext cx="42114" cy="65951"/>
            </a:xfrm>
            <a:custGeom>
              <a:avLst/>
              <a:gdLst/>
              <a:ahLst/>
              <a:cxnLst/>
              <a:rect l="0" t="0" r="0" b="0"/>
              <a:pathLst>
                <a:path w="42114" h="65951">
                  <a:moveTo>
                    <a:pt x="0" y="0"/>
                  </a:moveTo>
                  <a:lnTo>
                    <a:pt x="12306" y="0"/>
                  </a:lnTo>
                  <a:lnTo>
                    <a:pt x="12306" y="29287"/>
                  </a:lnTo>
                  <a:lnTo>
                    <a:pt x="12471" y="29287"/>
                  </a:lnTo>
                  <a:cubicBezTo>
                    <a:pt x="14440" y="24092"/>
                    <a:pt x="17590" y="18288"/>
                    <a:pt x="20219" y="13450"/>
                  </a:cubicBezTo>
                  <a:lnTo>
                    <a:pt x="27432" y="0"/>
                  </a:lnTo>
                  <a:lnTo>
                    <a:pt x="41326" y="0"/>
                  </a:lnTo>
                  <a:lnTo>
                    <a:pt x="25057" y="28308"/>
                  </a:lnTo>
                  <a:lnTo>
                    <a:pt x="42114" y="65951"/>
                  </a:lnTo>
                  <a:lnTo>
                    <a:pt x="28232" y="65951"/>
                  </a:lnTo>
                  <a:lnTo>
                    <a:pt x="16625" y="39916"/>
                  </a:lnTo>
                  <a:lnTo>
                    <a:pt x="12306" y="47054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6" name="Shape 121"/>
            <p:cNvSpPr/>
            <p:nvPr/>
          </p:nvSpPr>
          <p:spPr>
            <a:xfrm>
              <a:off x="882917" y="13538"/>
              <a:ext cx="46875" cy="65951"/>
            </a:xfrm>
            <a:custGeom>
              <a:avLst/>
              <a:gdLst/>
              <a:ahLst/>
              <a:cxnLst/>
              <a:rect l="0" t="0" r="0" b="0"/>
              <a:pathLst>
                <a:path w="46875" h="65951">
                  <a:moveTo>
                    <a:pt x="0" y="0"/>
                  </a:moveTo>
                  <a:lnTo>
                    <a:pt x="13474" y="0"/>
                  </a:lnTo>
                  <a:lnTo>
                    <a:pt x="20409" y="17323"/>
                  </a:lnTo>
                  <a:cubicBezTo>
                    <a:pt x="21730" y="20587"/>
                    <a:pt x="22771" y="23914"/>
                    <a:pt x="23317" y="27445"/>
                  </a:cubicBezTo>
                  <a:lnTo>
                    <a:pt x="23495" y="27445"/>
                  </a:lnTo>
                  <a:cubicBezTo>
                    <a:pt x="24358" y="22340"/>
                    <a:pt x="26048" y="18631"/>
                    <a:pt x="27533" y="14936"/>
                  </a:cubicBezTo>
                  <a:lnTo>
                    <a:pt x="33439" y="0"/>
                  </a:lnTo>
                  <a:lnTo>
                    <a:pt x="46875" y="0"/>
                  </a:lnTo>
                  <a:lnTo>
                    <a:pt x="29464" y="37897"/>
                  </a:lnTo>
                  <a:lnTo>
                    <a:pt x="29464" y="65951"/>
                  </a:lnTo>
                  <a:lnTo>
                    <a:pt x="17170" y="65951"/>
                  </a:lnTo>
                  <a:lnTo>
                    <a:pt x="17170" y="3789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7" name="Shape 122"/>
            <p:cNvSpPr/>
            <p:nvPr/>
          </p:nvSpPr>
          <p:spPr>
            <a:xfrm>
              <a:off x="939812" y="13538"/>
              <a:ext cx="41783" cy="65951"/>
            </a:xfrm>
            <a:custGeom>
              <a:avLst/>
              <a:gdLst/>
              <a:ahLst/>
              <a:cxnLst/>
              <a:rect l="0" t="0" r="0" b="0"/>
              <a:pathLst>
                <a:path w="41783" h="65951">
                  <a:moveTo>
                    <a:pt x="0" y="0"/>
                  </a:moveTo>
                  <a:lnTo>
                    <a:pt x="12751" y="0"/>
                  </a:lnTo>
                  <a:lnTo>
                    <a:pt x="22352" y="24003"/>
                  </a:lnTo>
                  <a:cubicBezTo>
                    <a:pt x="25502" y="31662"/>
                    <a:pt x="28131" y="39484"/>
                    <a:pt x="31141" y="50216"/>
                  </a:cubicBezTo>
                  <a:lnTo>
                    <a:pt x="31306" y="50216"/>
                  </a:lnTo>
                  <a:cubicBezTo>
                    <a:pt x="30886" y="44221"/>
                    <a:pt x="30442" y="37809"/>
                    <a:pt x="30074" y="31483"/>
                  </a:cubicBezTo>
                  <a:cubicBezTo>
                    <a:pt x="29718" y="25147"/>
                    <a:pt x="29452" y="18821"/>
                    <a:pt x="29452" y="12916"/>
                  </a:cubicBezTo>
                  <a:lnTo>
                    <a:pt x="29452" y="0"/>
                  </a:lnTo>
                  <a:lnTo>
                    <a:pt x="41783" y="0"/>
                  </a:lnTo>
                  <a:lnTo>
                    <a:pt x="41783" y="65951"/>
                  </a:lnTo>
                  <a:lnTo>
                    <a:pt x="28931" y="65951"/>
                  </a:lnTo>
                  <a:lnTo>
                    <a:pt x="19355" y="42482"/>
                  </a:lnTo>
                  <a:cubicBezTo>
                    <a:pt x="16104" y="34646"/>
                    <a:pt x="13450" y="26645"/>
                    <a:pt x="10554" y="16282"/>
                  </a:cubicBezTo>
                  <a:lnTo>
                    <a:pt x="10376" y="16282"/>
                  </a:lnTo>
                  <a:cubicBezTo>
                    <a:pt x="10820" y="21730"/>
                    <a:pt x="11341" y="28397"/>
                    <a:pt x="11685" y="35078"/>
                  </a:cubicBezTo>
                  <a:cubicBezTo>
                    <a:pt x="12065" y="41682"/>
                    <a:pt x="12306" y="48273"/>
                    <a:pt x="12306" y="53556"/>
                  </a:cubicBez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8" name="Shape 123"/>
            <p:cNvSpPr/>
            <p:nvPr/>
          </p:nvSpPr>
          <p:spPr>
            <a:xfrm>
              <a:off x="996277" y="13538"/>
              <a:ext cx="34645" cy="65951"/>
            </a:xfrm>
            <a:custGeom>
              <a:avLst/>
              <a:gdLst/>
              <a:ahLst/>
              <a:cxnLst/>
              <a:rect l="0" t="0" r="0" b="0"/>
              <a:pathLst>
                <a:path w="34645" h="65951">
                  <a:moveTo>
                    <a:pt x="0" y="0"/>
                  </a:moveTo>
                  <a:lnTo>
                    <a:pt x="34645" y="0"/>
                  </a:lnTo>
                  <a:lnTo>
                    <a:pt x="34645" y="9665"/>
                  </a:lnTo>
                  <a:lnTo>
                    <a:pt x="12319" y="9665"/>
                  </a:lnTo>
                  <a:lnTo>
                    <a:pt x="12319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19" y="35979"/>
                  </a:lnTo>
                  <a:lnTo>
                    <a:pt x="12319" y="56274"/>
                  </a:lnTo>
                  <a:lnTo>
                    <a:pt x="34645" y="56274"/>
                  </a:lnTo>
                  <a:lnTo>
                    <a:pt x="34645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19" name="Shape 124"/>
            <p:cNvSpPr/>
            <p:nvPr/>
          </p:nvSpPr>
          <p:spPr>
            <a:xfrm>
              <a:off x="999554" y="0"/>
              <a:ext cx="31051" cy="9855"/>
            </a:xfrm>
            <a:custGeom>
              <a:avLst/>
              <a:gdLst/>
              <a:ahLst/>
              <a:cxnLst/>
              <a:rect l="0" t="0" r="0" b="0"/>
              <a:pathLst>
                <a:path w="31051" h="9855">
                  <a:moveTo>
                    <a:pt x="0" y="0"/>
                  </a:moveTo>
                  <a:lnTo>
                    <a:pt x="9842" y="0"/>
                  </a:lnTo>
                  <a:lnTo>
                    <a:pt x="15468" y="4394"/>
                  </a:lnTo>
                  <a:lnTo>
                    <a:pt x="21006" y="0"/>
                  </a:lnTo>
                  <a:lnTo>
                    <a:pt x="31051" y="0"/>
                  </a:lnTo>
                  <a:lnTo>
                    <a:pt x="20929" y="9855"/>
                  </a:lnTo>
                  <a:lnTo>
                    <a:pt x="9918" y="985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0" name="Shape 125"/>
            <p:cNvSpPr/>
            <p:nvPr/>
          </p:nvSpPr>
          <p:spPr>
            <a:xfrm>
              <a:off x="1064616" y="13538"/>
              <a:ext cx="45288" cy="65951"/>
            </a:xfrm>
            <a:custGeom>
              <a:avLst/>
              <a:gdLst/>
              <a:ahLst/>
              <a:cxnLst/>
              <a:rect l="0" t="0" r="0" b="0"/>
              <a:pathLst>
                <a:path w="45288" h="65951">
                  <a:moveTo>
                    <a:pt x="0" y="0"/>
                  </a:moveTo>
                  <a:lnTo>
                    <a:pt x="13195" y="0"/>
                  </a:lnTo>
                  <a:lnTo>
                    <a:pt x="20930" y="42304"/>
                  </a:lnTo>
                  <a:cubicBezTo>
                    <a:pt x="21654" y="45987"/>
                    <a:pt x="22072" y="49771"/>
                    <a:pt x="22416" y="53556"/>
                  </a:cubicBezTo>
                  <a:cubicBezTo>
                    <a:pt x="22593" y="55321"/>
                    <a:pt x="22961" y="57176"/>
                    <a:pt x="22961" y="59017"/>
                  </a:cubicBezTo>
                  <a:lnTo>
                    <a:pt x="23139" y="59017"/>
                  </a:lnTo>
                  <a:cubicBezTo>
                    <a:pt x="23139" y="57176"/>
                    <a:pt x="23482" y="55321"/>
                    <a:pt x="23660" y="53556"/>
                  </a:cubicBezTo>
                  <a:cubicBezTo>
                    <a:pt x="24003" y="49771"/>
                    <a:pt x="24447" y="45987"/>
                    <a:pt x="25146" y="42304"/>
                  </a:cubicBezTo>
                  <a:lnTo>
                    <a:pt x="32093" y="0"/>
                  </a:lnTo>
                  <a:lnTo>
                    <a:pt x="45288" y="0"/>
                  </a:lnTo>
                  <a:lnTo>
                    <a:pt x="31052" y="65951"/>
                  </a:lnTo>
                  <a:lnTo>
                    <a:pt x="14605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1" name="Shape 126"/>
            <p:cNvSpPr/>
            <p:nvPr/>
          </p:nvSpPr>
          <p:spPr>
            <a:xfrm>
              <a:off x="1145794" y="13538"/>
              <a:ext cx="41872" cy="67539"/>
            </a:xfrm>
            <a:custGeom>
              <a:avLst/>
              <a:gdLst/>
              <a:ahLst/>
              <a:cxnLst/>
              <a:rect l="0" t="0" r="0" b="0"/>
              <a:pathLst>
                <a:path w="41872" h="67539">
                  <a:moveTo>
                    <a:pt x="0" y="0"/>
                  </a:moveTo>
                  <a:lnTo>
                    <a:pt x="12306" y="0"/>
                  </a:lnTo>
                  <a:lnTo>
                    <a:pt x="12306" y="44945"/>
                  </a:lnTo>
                  <a:cubicBezTo>
                    <a:pt x="12306" y="51271"/>
                    <a:pt x="12751" y="57595"/>
                    <a:pt x="21108" y="57595"/>
                  </a:cubicBezTo>
                  <a:cubicBezTo>
                    <a:pt x="29121" y="57595"/>
                    <a:pt x="29541" y="51271"/>
                    <a:pt x="29541" y="44945"/>
                  </a:cubicBezTo>
                  <a:lnTo>
                    <a:pt x="29541" y="0"/>
                  </a:lnTo>
                  <a:lnTo>
                    <a:pt x="41872" y="0"/>
                  </a:lnTo>
                  <a:lnTo>
                    <a:pt x="41872" y="45987"/>
                  </a:lnTo>
                  <a:cubicBezTo>
                    <a:pt x="41872" y="60592"/>
                    <a:pt x="37109" y="67539"/>
                    <a:pt x="21019" y="67539"/>
                  </a:cubicBezTo>
                  <a:cubicBezTo>
                    <a:pt x="4763" y="67539"/>
                    <a:pt x="0" y="60592"/>
                    <a:pt x="0" y="45987"/>
                  </a:cubicBez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2" name="Shape 127"/>
            <p:cNvSpPr/>
            <p:nvPr/>
          </p:nvSpPr>
          <p:spPr>
            <a:xfrm>
              <a:off x="1161352" y="0"/>
              <a:ext cx="21895" cy="9855"/>
            </a:xfrm>
            <a:custGeom>
              <a:avLst/>
              <a:gdLst/>
              <a:ahLst/>
              <a:cxnLst/>
              <a:rect l="0" t="0" r="0" b="0"/>
              <a:pathLst>
                <a:path w="21895" h="9855">
                  <a:moveTo>
                    <a:pt x="8280" y="0"/>
                  </a:moveTo>
                  <a:lnTo>
                    <a:pt x="21895" y="0"/>
                  </a:lnTo>
                  <a:lnTo>
                    <a:pt x="8903" y="9855"/>
                  </a:lnTo>
                  <a:lnTo>
                    <a:pt x="0" y="9855"/>
                  </a:lnTo>
                  <a:lnTo>
                    <a:pt x="828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3" name="Shape 128"/>
            <p:cNvSpPr/>
            <p:nvPr/>
          </p:nvSpPr>
          <p:spPr>
            <a:xfrm>
              <a:off x="1200938" y="11950"/>
              <a:ext cx="40386" cy="69126"/>
            </a:xfrm>
            <a:custGeom>
              <a:avLst/>
              <a:gdLst/>
              <a:ahLst/>
              <a:cxnLst/>
              <a:rect l="0" t="0" r="0" b="0"/>
              <a:pathLst>
                <a:path w="40386" h="69126">
                  <a:moveTo>
                    <a:pt x="19520" y="0"/>
                  </a:moveTo>
                  <a:cubicBezTo>
                    <a:pt x="39141" y="0"/>
                    <a:pt x="38620" y="15126"/>
                    <a:pt x="38722" y="21641"/>
                  </a:cubicBezTo>
                  <a:lnTo>
                    <a:pt x="26835" y="21641"/>
                  </a:lnTo>
                  <a:cubicBezTo>
                    <a:pt x="26911" y="15749"/>
                    <a:pt x="26391" y="9944"/>
                    <a:pt x="19621" y="9944"/>
                  </a:cubicBezTo>
                  <a:cubicBezTo>
                    <a:pt x="15507" y="9944"/>
                    <a:pt x="12852" y="11608"/>
                    <a:pt x="12852" y="16104"/>
                  </a:cubicBezTo>
                  <a:cubicBezTo>
                    <a:pt x="12852" y="21108"/>
                    <a:pt x="16002" y="23038"/>
                    <a:pt x="19888" y="25502"/>
                  </a:cubicBezTo>
                  <a:cubicBezTo>
                    <a:pt x="23940" y="28055"/>
                    <a:pt x="31407" y="32969"/>
                    <a:pt x="34823" y="36323"/>
                  </a:cubicBezTo>
                  <a:cubicBezTo>
                    <a:pt x="39039" y="40463"/>
                    <a:pt x="40386" y="44412"/>
                    <a:pt x="40386" y="50127"/>
                  </a:cubicBezTo>
                  <a:cubicBezTo>
                    <a:pt x="40386" y="62611"/>
                    <a:pt x="32118" y="69126"/>
                    <a:pt x="20065" y="69126"/>
                  </a:cubicBezTo>
                  <a:cubicBezTo>
                    <a:pt x="5283" y="69126"/>
                    <a:pt x="0" y="60859"/>
                    <a:pt x="0" y="49086"/>
                  </a:cubicBezTo>
                  <a:lnTo>
                    <a:pt x="0" y="44247"/>
                  </a:lnTo>
                  <a:lnTo>
                    <a:pt x="12332" y="44247"/>
                  </a:lnTo>
                  <a:lnTo>
                    <a:pt x="12332" y="48108"/>
                  </a:lnTo>
                  <a:cubicBezTo>
                    <a:pt x="12052" y="54534"/>
                    <a:pt x="13995" y="59182"/>
                    <a:pt x="20065" y="59182"/>
                  </a:cubicBezTo>
                  <a:cubicBezTo>
                    <a:pt x="25247" y="59182"/>
                    <a:pt x="27711" y="56465"/>
                    <a:pt x="27711" y="51448"/>
                  </a:cubicBezTo>
                  <a:cubicBezTo>
                    <a:pt x="27711" y="47575"/>
                    <a:pt x="25946" y="44945"/>
                    <a:pt x="22796" y="42736"/>
                  </a:cubicBezTo>
                  <a:cubicBezTo>
                    <a:pt x="16370" y="37719"/>
                    <a:pt x="8356" y="34125"/>
                    <a:pt x="3353" y="27534"/>
                  </a:cubicBezTo>
                  <a:cubicBezTo>
                    <a:pt x="1321" y="24550"/>
                    <a:pt x="178" y="20943"/>
                    <a:pt x="178" y="17425"/>
                  </a:cubicBezTo>
                  <a:cubicBezTo>
                    <a:pt x="178" y="6147"/>
                    <a:pt x="6528" y="0"/>
                    <a:pt x="19520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4" name="Shape 129"/>
            <p:cNvSpPr/>
            <p:nvPr/>
          </p:nvSpPr>
          <p:spPr>
            <a:xfrm>
              <a:off x="1250099" y="13538"/>
              <a:ext cx="41072" cy="65951"/>
            </a:xfrm>
            <a:custGeom>
              <a:avLst/>
              <a:gdLst/>
              <a:ahLst/>
              <a:cxnLst/>
              <a:rect l="0" t="0" r="0" b="0"/>
              <a:pathLst>
                <a:path w="41072" h="65951">
                  <a:moveTo>
                    <a:pt x="0" y="0"/>
                  </a:moveTo>
                  <a:lnTo>
                    <a:pt x="41072" y="0"/>
                  </a:lnTo>
                  <a:lnTo>
                    <a:pt x="41072" y="9665"/>
                  </a:lnTo>
                  <a:lnTo>
                    <a:pt x="26746" y="9665"/>
                  </a:lnTo>
                  <a:lnTo>
                    <a:pt x="26746" y="65951"/>
                  </a:lnTo>
                  <a:lnTo>
                    <a:pt x="14440" y="65951"/>
                  </a:lnTo>
                  <a:lnTo>
                    <a:pt x="14440" y="9665"/>
                  </a:lnTo>
                  <a:lnTo>
                    <a:pt x="0" y="9665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5" name="Shape 619"/>
            <p:cNvSpPr/>
            <p:nvPr/>
          </p:nvSpPr>
          <p:spPr>
            <a:xfrm>
              <a:off x="1301724" y="13538"/>
              <a:ext cx="12306" cy="65951"/>
            </a:xfrm>
            <a:custGeom>
              <a:avLst/>
              <a:gdLst/>
              <a:ahLst/>
              <a:cxnLst/>
              <a:rect l="0" t="0" r="0" b="0"/>
              <a:pathLst>
                <a:path w="12306" h="65951">
                  <a:moveTo>
                    <a:pt x="0" y="0"/>
                  </a:moveTo>
                  <a:lnTo>
                    <a:pt x="12306" y="0"/>
                  </a:lnTo>
                  <a:lnTo>
                    <a:pt x="12306" y="65951"/>
                  </a:lnTo>
                  <a:lnTo>
                    <a:pt x="0" y="65951"/>
                  </a:lnTo>
                  <a:lnTo>
                    <a:pt x="0" y="0"/>
                  </a:lnTo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6" name="Shape 131"/>
            <p:cNvSpPr/>
            <p:nvPr/>
          </p:nvSpPr>
          <p:spPr>
            <a:xfrm>
              <a:off x="1302956" y="0"/>
              <a:ext cx="21908" cy="9855"/>
            </a:xfrm>
            <a:custGeom>
              <a:avLst/>
              <a:gdLst/>
              <a:ahLst/>
              <a:cxnLst/>
              <a:rect l="0" t="0" r="0" b="0"/>
              <a:pathLst>
                <a:path w="21908" h="9855">
                  <a:moveTo>
                    <a:pt x="8268" y="0"/>
                  </a:moveTo>
                  <a:lnTo>
                    <a:pt x="21908" y="0"/>
                  </a:lnTo>
                  <a:lnTo>
                    <a:pt x="8878" y="9855"/>
                  </a:lnTo>
                  <a:lnTo>
                    <a:pt x="0" y="9855"/>
                  </a:lnTo>
                  <a:lnTo>
                    <a:pt x="826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7" name="Shape 132"/>
            <p:cNvSpPr/>
            <p:nvPr/>
          </p:nvSpPr>
          <p:spPr>
            <a:xfrm>
              <a:off x="1354227" y="13538"/>
              <a:ext cx="41795" cy="65951"/>
            </a:xfrm>
            <a:custGeom>
              <a:avLst/>
              <a:gdLst/>
              <a:ahLst/>
              <a:cxnLst/>
              <a:rect l="0" t="0" r="0" b="0"/>
              <a:pathLst>
                <a:path w="41795" h="65951">
                  <a:moveTo>
                    <a:pt x="0" y="0"/>
                  </a:moveTo>
                  <a:lnTo>
                    <a:pt x="12750" y="0"/>
                  </a:lnTo>
                  <a:lnTo>
                    <a:pt x="22351" y="24003"/>
                  </a:lnTo>
                  <a:cubicBezTo>
                    <a:pt x="25526" y="31662"/>
                    <a:pt x="28156" y="39484"/>
                    <a:pt x="31128" y="50216"/>
                  </a:cubicBezTo>
                  <a:lnTo>
                    <a:pt x="31305" y="50216"/>
                  </a:lnTo>
                  <a:cubicBezTo>
                    <a:pt x="30886" y="44221"/>
                    <a:pt x="30442" y="37809"/>
                    <a:pt x="30086" y="31483"/>
                  </a:cubicBezTo>
                  <a:cubicBezTo>
                    <a:pt x="29743" y="25147"/>
                    <a:pt x="29476" y="18821"/>
                    <a:pt x="29476" y="12916"/>
                  </a:cubicBezTo>
                  <a:lnTo>
                    <a:pt x="29476" y="0"/>
                  </a:lnTo>
                  <a:lnTo>
                    <a:pt x="41795" y="0"/>
                  </a:lnTo>
                  <a:lnTo>
                    <a:pt x="41795" y="65951"/>
                  </a:lnTo>
                  <a:lnTo>
                    <a:pt x="28956" y="65951"/>
                  </a:lnTo>
                  <a:lnTo>
                    <a:pt x="19355" y="42482"/>
                  </a:lnTo>
                  <a:cubicBezTo>
                    <a:pt x="16103" y="34646"/>
                    <a:pt x="13474" y="26645"/>
                    <a:pt x="10566" y="16282"/>
                  </a:cubicBezTo>
                  <a:lnTo>
                    <a:pt x="10401" y="16282"/>
                  </a:lnTo>
                  <a:cubicBezTo>
                    <a:pt x="10845" y="21730"/>
                    <a:pt x="11340" y="28397"/>
                    <a:pt x="11709" y="35078"/>
                  </a:cubicBezTo>
                  <a:cubicBezTo>
                    <a:pt x="12064" y="41682"/>
                    <a:pt x="12331" y="48273"/>
                    <a:pt x="12331" y="53556"/>
                  </a:cubicBezTo>
                  <a:lnTo>
                    <a:pt x="12331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8" name="Shape 133"/>
            <p:cNvSpPr/>
            <p:nvPr/>
          </p:nvSpPr>
          <p:spPr>
            <a:xfrm>
              <a:off x="1405852" y="13538"/>
              <a:ext cx="23673" cy="65951"/>
            </a:xfrm>
            <a:custGeom>
              <a:avLst/>
              <a:gdLst/>
              <a:ahLst/>
              <a:cxnLst/>
              <a:rect l="0" t="0" r="0" b="0"/>
              <a:pathLst>
                <a:path w="23673" h="65951">
                  <a:moveTo>
                    <a:pt x="15748" y="0"/>
                  </a:moveTo>
                  <a:lnTo>
                    <a:pt x="23673" y="0"/>
                  </a:lnTo>
                  <a:lnTo>
                    <a:pt x="23673" y="7962"/>
                  </a:lnTo>
                  <a:lnTo>
                    <a:pt x="23317" y="11697"/>
                  </a:lnTo>
                  <a:cubicBezTo>
                    <a:pt x="22961" y="14770"/>
                    <a:pt x="22695" y="17768"/>
                    <a:pt x="22072" y="20841"/>
                  </a:cubicBezTo>
                  <a:lnTo>
                    <a:pt x="18402" y="39574"/>
                  </a:lnTo>
                  <a:lnTo>
                    <a:pt x="23673" y="39574"/>
                  </a:lnTo>
                  <a:lnTo>
                    <a:pt x="23673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29" name="Shape 134"/>
            <p:cNvSpPr/>
            <p:nvPr/>
          </p:nvSpPr>
          <p:spPr>
            <a:xfrm>
              <a:off x="1429525" y="13538"/>
              <a:ext cx="23647" cy="65951"/>
            </a:xfrm>
            <a:custGeom>
              <a:avLst/>
              <a:gdLst/>
              <a:ahLst/>
              <a:cxnLst/>
              <a:rect l="0" t="0" r="0" b="0"/>
              <a:pathLst>
                <a:path w="23647" h="65951">
                  <a:moveTo>
                    <a:pt x="0" y="0"/>
                  </a:moveTo>
                  <a:lnTo>
                    <a:pt x="8699" y="0"/>
                  </a:lnTo>
                  <a:lnTo>
                    <a:pt x="23647" y="65951"/>
                  </a:lnTo>
                  <a:lnTo>
                    <a:pt x="10451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70" y="39574"/>
                  </a:lnTo>
                  <a:lnTo>
                    <a:pt x="1917" y="20841"/>
                  </a:lnTo>
                  <a:cubicBezTo>
                    <a:pt x="1308" y="17768"/>
                    <a:pt x="1053" y="14770"/>
                    <a:pt x="685" y="11697"/>
                  </a:cubicBezTo>
                  <a:cubicBezTo>
                    <a:pt x="609" y="10199"/>
                    <a:pt x="431" y="8699"/>
                    <a:pt x="266" y="7303"/>
                  </a:cubicBezTo>
                  <a:lnTo>
                    <a:pt x="63" y="7303"/>
                  </a:lnTo>
                  <a:lnTo>
                    <a:pt x="0" y="796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0" name="Shape 135"/>
            <p:cNvSpPr/>
            <p:nvPr/>
          </p:nvSpPr>
          <p:spPr>
            <a:xfrm>
              <a:off x="1463370" y="13538"/>
              <a:ext cx="20866" cy="65951"/>
            </a:xfrm>
            <a:custGeom>
              <a:avLst/>
              <a:gdLst/>
              <a:ahLst/>
              <a:cxnLst/>
              <a:rect l="0" t="0" r="0" b="0"/>
              <a:pathLst>
                <a:path w="20866" h="65951">
                  <a:moveTo>
                    <a:pt x="0" y="0"/>
                  </a:moveTo>
                  <a:lnTo>
                    <a:pt x="20866" y="0"/>
                  </a:lnTo>
                  <a:lnTo>
                    <a:pt x="20866" y="9982"/>
                  </a:lnTo>
                  <a:lnTo>
                    <a:pt x="20409" y="9665"/>
                  </a:lnTo>
                  <a:lnTo>
                    <a:pt x="12332" y="9665"/>
                  </a:lnTo>
                  <a:lnTo>
                    <a:pt x="12332" y="56274"/>
                  </a:lnTo>
                  <a:lnTo>
                    <a:pt x="17691" y="56274"/>
                  </a:lnTo>
                  <a:lnTo>
                    <a:pt x="20866" y="54594"/>
                  </a:lnTo>
                  <a:lnTo>
                    <a:pt x="20866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1" name="Shape 136"/>
            <p:cNvSpPr/>
            <p:nvPr/>
          </p:nvSpPr>
          <p:spPr>
            <a:xfrm>
              <a:off x="1484237" y="13538"/>
              <a:ext cx="21209" cy="65951"/>
            </a:xfrm>
            <a:custGeom>
              <a:avLst/>
              <a:gdLst/>
              <a:ahLst/>
              <a:cxnLst/>
              <a:rect l="0" t="0" r="0" b="0"/>
              <a:pathLst>
                <a:path w="21209" h="65951">
                  <a:moveTo>
                    <a:pt x="0" y="0"/>
                  </a:moveTo>
                  <a:lnTo>
                    <a:pt x="4838" y="0"/>
                  </a:lnTo>
                  <a:cubicBezTo>
                    <a:pt x="7835" y="0"/>
                    <a:pt x="13792" y="1321"/>
                    <a:pt x="17576" y="7481"/>
                  </a:cubicBezTo>
                  <a:cubicBezTo>
                    <a:pt x="20383" y="12053"/>
                    <a:pt x="21209" y="19355"/>
                    <a:pt x="21209" y="30252"/>
                  </a:cubicBezTo>
                  <a:cubicBezTo>
                    <a:pt x="21209" y="43269"/>
                    <a:pt x="21209" y="58293"/>
                    <a:pt x="11087" y="64186"/>
                  </a:cubicBezTo>
                  <a:cubicBezTo>
                    <a:pt x="8330" y="65774"/>
                    <a:pt x="5004" y="65951"/>
                    <a:pt x="1930" y="65951"/>
                  </a:cubicBezTo>
                  <a:lnTo>
                    <a:pt x="0" y="65951"/>
                  </a:lnTo>
                  <a:lnTo>
                    <a:pt x="0" y="54594"/>
                  </a:lnTo>
                  <a:lnTo>
                    <a:pt x="6809" y="50991"/>
                  </a:lnTo>
                  <a:cubicBezTo>
                    <a:pt x="8359" y="47155"/>
                    <a:pt x="8534" y="40932"/>
                    <a:pt x="8534" y="31382"/>
                  </a:cubicBezTo>
                  <a:cubicBezTo>
                    <a:pt x="8534" y="23609"/>
                    <a:pt x="8137" y="18180"/>
                    <a:pt x="6815" y="14694"/>
                  </a:cubicBezTo>
                  <a:lnTo>
                    <a:pt x="0" y="9982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2" name="Shape 137"/>
            <p:cNvSpPr/>
            <p:nvPr/>
          </p:nvSpPr>
          <p:spPr>
            <a:xfrm>
              <a:off x="1544904" y="13538"/>
              <a:ext cx="35179" cy="65951"/>
            </a:xfrm>
            <a:custGeom>
              <a:avLst/>
              <a:gdLst/>
              <a:ahLst/>
              <a:cxnLst/>
              <a:rect l="0" t="0" r="0" b="0"/>
              <a:pathLst>
                <a:path w="35179" h="65951">
                  <a:moveTo>
                    <a:pt x="0" y="0"/>
                  </a:moveTo>
                  <a:lnTo>
                    <a:pt x="12306" y="0"/>
                  </a:lnTo>
                  <a:lnTo>
                    <a:pt x="12306" y="56274"/>
                  </a:lnTo>
                  <a:lnTo>
                    <a:pt x="35179" y="56274"/>
                  </a:lnTo>
                  <a:lnTo>
                    <a:pt x="35179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3" name="Shape 138"/>
            <p:cNvSpPr/>
            <p:nvPr/>
          </p:nvSpPr>
          <p:spPr>
            <a:xfrm>
              <a:off x="1586776" y="13538"/>
              <a:ext cx="23661" cy="65951"/>
            </a:xfrm>
            <a:custGeom>
              <a:avLst/>
              <a:gdLst/>
              <a:ahLst/>
              <a:cxnLst/>
              <a:rect l="0" t="0" r="0" b="0"/>
              <a:pathLst>
                <a:path w="23661" h="65951">
                  <a:moveTo>
                    <a:pt x="15748" y="0"/>
                  </a:moveTo>
                  <a:lnTo>
                    <a:pt x="23661" y="0"/>
                  </a:lnTo>
                  <a:lnTo>
                    <a:pt x="23661" y="8099"/>
                  </a:lnTo>
                  <a:lnTo>
                    <a:pt x="23317" y="11697"/>
                  </a:lnTo>
                  <a:cubicBezTo>
                    <a:pt x="22949" y="14770"/>
                    <a:pt x="22695" y="17768"/>
                    <a:pt x="22072" y="20841"/>
                  </a:cubicBezTo>
                  <a:lnTo>
                    <a:pt x="18377" y="39574"/>
                  </a:lnTo>
                  <a:lnTo>
                    <a:pt x="23661" y="39574"/>
                  </a:lnTo>
                  <a:lnTo>
                    <a:pt x="23661" y="49264"/>
                  </a:lnTo>
                  <a:lnTo>
                    <a:pt x="16446" y="49264"/>
                  </a:lnTo>
                  <a:lnTo>
                    <a:pt x="13195" y="65951"/>
                  </a:lnTo>
                  <a:lnTo>
                    <a:pt x="0" y="65951"/>
                  </a:lnTo>
                  <a:lnTo>
                    <a:pt x="1574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4" name="Shape 139"/>
            <p:cNvSpPr/>
            <p:nvPr/>
          </p:nvSpPr>
          <p:spPr>
            <a:xfrm>
              <a:off x="1610437" y="13538"/>
              <a:ext cx="23634" cy="65951"/>
            </a:xfrm>
            <a:custGeom>
              <a:avLst/>
              <a:gdLst/>
              <a:ahLst/>
              <a:cxnLst/>
              <a:rect l="0" t="0" r="0" b="0"/>
              <a:pathLst>
                <a:path w="23634" h="65951">
                  <a:moveTo>
                    <a:pt x="0" y="0"/>
                  </a:moveTo>
                  <a:lnTo>
                    <a:pt x="8712" y="0"/>
                  </a:lnTo>
                  <a:lnTo>
                    <a:pt x="23634" y="65951"/>
                  </a:lnTo>
                  <a:lnTo>
                    <a:pt x="10439" y="65951"/>
                  </a:lnTo>
                  <a:lnTo>
                    <a:pt x="7200" y="49264"/>
                  </a:lnTo>
                  <a:lnTo>
                    <a:pt x="0" y="49264"/>
                  </a:lnTo>
                  <a:lnTo>
                    <a:pt x="0" y="39574"/>
                  </a:lnTo>
                  <a:lnTo>
                    <a:pt x="5283" y="39574"/>
                  </a:lnTo>
                  <a:lnTo>
                    <a:pt x="1930" y="20841"/>
                  </a:lnTo>
                  <a:cubicBezTo>
                    <a:pt x="1320" y="17768"/>
                    <a:pt x="1041" y="14770"/>
                    <a:pt x="698" y="11697"/>
                  </a:cubicBezTo>
                  <a:cubicBezTo>
                    <a:pt x="596" y="10199"/>
                    <a:pt x="444" y="8699"/>
                    <a:pt x="279" y="7303"/>
                  </a:cubicBezTo>
                  <a:lnTo>
                    <a:pt x="76" y="7303"/>
                  </a:lnTo>
                  <a:lnTo>
                    <a:pt x="0" y="8099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5" name="Shape 140"/>
            <p:cNvSpPr/>
            <p:nvPr/>
          </p:nvSpPr>
          <p:spPr>
            <a:xfrm>
              <a:off x="1643647" y="13538"/>
              <a:ext cx="19240" cy="65951"/>
            </a:xfrm>
            <a:custGeom>
              <a:avLst/>
              <a:gdLst/>
              <a:ahLst/>
              <a:cxnLst/>
              <a:rect l="0" t="0" r="0" b="0"/>
              <a:pathLst>
                <a:path w="19240" h="65951">
                  <a:moveTo>
                    <a:pt x="0" y="0"/>
                  </a:moveTo>
                  <a:lnTo>
                    <a:pt x="19240" y="0"/>
                  </a:lnTo>
                  <a:lnTo>
                    <a:pt x="19240" y="10100"/>
                  </a:lnTo>
                  <a:lnTo>
                    <a:pt x="18059" y="9665"/>
                  </a:lnTo>
                  <a:lnTo>
                    <a:pt x="12331" y="9665"/>
                  </a:lnTo>
                  <a:lnTo>
                    <a:pt x="12331" y="26645"/>
                  </a:lnTo>
                  <a:lnTo>
                    <a:pt x="14618" y="26645"/>
                  </a:lnTo>
                  <a:lnTo>
                    <a:pt x="19240" y="25451"/>
                  </a:lnTo>
                  <a:lnTo>
                    <a:pt x="19240" y="37007"/>
                  </a:lnTo>
                  <a:lnTo>
                    <a:pt x="17069" y="36309"/>
                  </a:lnTo>
                  <a:lnTo>
                    <a:pt x="12331" y="36309"/>
                  </a:lnTo>
                  <a:lnTo>
                    <a:pt x="12331" y="56274"/>
                  </a:lnTo>
                  <a:lnTo>
                    <a:pt x="14960" y="56274"/>
                  </a:lnTo>
                  <a:lnTo>
                    <a:pt x="19240" y="55877"/>
                  </a:lnTo>
                  <a:lnTo>
                    <a:pt x="19240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6" name="Shape 141"/>
            <p:cNvSpPr/>
            <p:nvPr/>
          </p:nvSpPr>
          <p:spPr>
            <a:xfrm>
              <a:off x="1662887" y="13538"/>
              <a:ext cx="19558" cy="65951"/>
            </a:xfrm>
            <a:custGeom>
              <a:avLst/>
              <a:gdLst/>
              <a:ahLst/>
              <a:cxnLst/>
              <a:rect l="0" t="0" r="0" b="0"/>
              <a:pathLst>
                <a:path w="19558" h="65951">
                  <a:moveTo>
                    <a:pt x="0" y="0"/>
                  </a:moveTo>
                  <a:lnTo>
                    <a:pt x="660" y="0"/>
                  </a:lnTo>
                  <a:cubicBezTo>
                    <a:pt x="5944" y="0"/>
                    <a:pt x="11126" y="356"/>
                    <a:pt x="14643" y="4839"/>
                  </a:cubicBezTo>
                  <a:cubicBezTo>
                    <a:pt x="17450" y="8446"/>
                    <a:pt x="17894" y="12230"/>
                    <a:pt x="17894" y="16701"/>
                  </a:cubicBezTo>
                  <a:cubicBezTo>
                    <a:pt x="17894" y="22429"/>
                    <a:pt x="16663" y="28055"/>
                    <a:pt x="9982" y="30518"/>
                  </a:cubicBezTo>
                  <a:lnTo>
                    <a:pt x="9982" y="30697"/>
                  </a:lnTo>
                  <a:cubicBezTo>
                    <a:pt x="16929" y="31662"/>
                    <a:pt x="19558" y="37465"/>
                    <a:pt x="19558" y="45987"/>
                  </a:cubicBezTo>
                  <a:cubicBezTo>
                    <a:pt x="19558" y="48730"/>
                    <a:pt x="19380" y="51436"/>
                    <a:pt x="18695" y="54090"/>
                  </a:cubicBezTo>
                  <a:cubicBezTo>
                    <a:pt x="16040" y="62433"/>
                    <a:pt x="11303" y="65951"/>
                    <a:pt x="2490" y="65951"/>
                  </a:cubicBezTo>
                  <a:lnTo>
                    <a:pt x="0" y="65951"/>
                  </a:lnTo>
                  <a:lnTo>
                    <a:pt x="0" y="55877"/>
                  </a:lnTo>
                  <a:lnTo>
                    <a:pt x="3111" y="55588"/>
                  </a:lnTo>
                  <a:cubicBezTo>
                    <a:pt x="6465" y="54090"/>
                    <a:pt x="6909" y="49771"/>
                    <a:pt x="6909" y="46431"/>
                  </a:cubicBezTo>
                  <a:cubicBezTo>
                    <a:pt x="6909" y="42863"/>
                    <a:pt x="6557" y="40332"/>
                    <a:pt x="5245" y="38694"/>
                  </a:cubicBezTo>
                  <a:lnTo>
                    <a:pt x="0" y="37007"/>
                  </a:lnTo>
                  <a:lnTo>
                    <a:pt x="0" y="25451"/>
                  </a:lnTo>
                  <a:lnTo>
                    <a:pt x="4179" y="24371"/>
                  </a:lnTo>
                  <a:cubicBezTo>
                    <a:pt x="5321" y="22696"/>
                    <a:pt x="5500" y="20396"/>
                    <a:pt x="5500" y="17234"/>
                  </a:cubicBezTo>
                  <a:cubicBezTo>
                    <a:pt x="5500" y="14770"/>
                    <a:pt x="5233" y="12922"/>
                    <a:pt x="4264" y="11668"/>
                  </a:cubicBezTo>
                  <a:lnTo>
                    <a:pt x="0" y="10100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7" name="Shape 142"/>
            <p:cNvSpPr/>
            <p:nvPr/>
          </p:nvSpPr>
          <p:spPr>
            <a:xfrm>
              <a:off x="1695564" y="13538"/>
              <a:ext cx="34658" cy="65951"/>
            </a:xfrm>
            <a:custGeom>
              <a:avLst/>
              <a:gdLst/>
              <a:ahLst/>
              <a:cxnLst/>
              <a:rect l="0" t="0" r="0" b="0"/>
              <a:pathLst>
                <a:path w="34658" h="65951">
                  <a:moveTo>
                    <a:pt x="0" y="0"/>
                  </a:moveTo>
                  <a:lnTo>
                    <a:pt x="34658" y="0"/>
                  </a:lnTo>
                  <a:lnTo>
                    <a:pt x="34658" y="9665"/>
                  </a:lnTo>
                  <a:lnTo>
                    <a:pt x="12332" y="9665"/>
                  </a:lnTo>
                  <a:lnTo>
                    <a:pt x="12332" y="26289"/>
                  </a:lnTo>
                  <a:lnTo>
                    <a:pt x="32893" y="26289"/>
                  </a:lnTo>
                  <a:lnTo>
                    <a:pt x="32893" y="35979"/>
                  </a:lnTo>
                  <a:lnTo>
                    <a:pt x="12332" y="35979"/>
                  </a:lnTo>
                  <a:lnTo>
                    <a:pt x="12332" y="56274"/>
                  </a:lnTo>
                  <a:lnTo>
                    <a:pt x="34658" y="56274"/>
                  </a:lnTo>
                  <a:lnTo>
                    <a:pt x="34658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8" name="Shape 143"/>
            <p:cNvSpPr/>
            <p:nvPr/>
          </p:nvSpPr>
          <p:spPr>
            <a:xfrm>
              <a:off x="1742872" y="13538"/>
              <a:ext cx="56731" cy="65951"/>
            </a:xfrm>
            <a:custGeom>
              <a:avLst/>
              <a:gdLst/>
              <a:ahLst/>
              <a:cxnLst/>
              <a:rect l="0" t="0" r="0" b="0"/>
              <a:pathLst>
                <a:path w="56731" h="65951">
                  <a:moveTo>
                    <a:pt x="0" y="0"/>
                  </a:moveTo>
                  <a:lnTo>
                    <a:pt x="19621" y="0"/>
                  </a:lnTo>
                  <a:lnTo>
                    <a:pt x="26212" y="30607"/>
                  </a:lnTo>
                  <a:cubicBezTo>
                    <a:pt x="27280" y="35611"/>
                    <a:pt x="27978" y="40729"/>
                    <a:pt x="28498" y="45822"/>
                  </a:cubicBezTo>
                  <a:lnTo>
                    <a:pt x="28677" y="45822"/>
                  </a:lnTo>
                  <a:cubicBezTo>
                    <a:pt x="29299" y="39294"/>
                    <a:pt x="29743" y="34913"/>
                    <a:pt x="30607" y="30607"/>
                  </a:cubicBezTo>
                  <a:lnTo>
                    <a:pt x="37211" y="0"/>
                  </a:lnTo>
                  <a:lnTo>
                    <a:pt x="56731" y="0"/>
                  </a:lnTo>
                  <a:lnTo>
                    <a:pt x="56731" y="65951"/>
                  </a:lnTo>
                  <a:lnTo>
                    <a:pt x="44424" y="65951"/>
                  </a:lnTo>
                  <a:lnTo>
                    <a:pt x="44424" y="45200"/>
                  </a:lnTo>
                  <a:cubicBezTo>
                    <a:pt x="44424" y="32106"/>
                    <a:pt x="44665" y="19000"/>
                    <a:pt x="45465" y="5906"/>
                  </a:cubicBezTo>
                  <a:lnTo>
                    <a:pt x="45288" y="5906"/>
                  </a:lnTo>
                  <a:lnTo>
                    <a:pt x="32093" y="65951"/>
                  </a:lnTo>
                  <a:lnTo>
                    <a:pt x="24625" y="65951"/>
                  </a:lnTo>
                  <a:lnTo>
                    <a:pt x="11709" y="5906"/>
                  </a:lnTo>
                  <a:lnTo>
                    <a:pt x="11264" y="5906"/>
                  </a:lnTo>
                  <a:cubicBezTo>
                    <a:pt x="12052" y="19000"/>
                    <a:pt x="12332" y="32106"/>
                    <a:pt x="12332" y="45200"/>
                  </a:cubicBezTo>
                  <a:lnTo>
                    <a:pt x="12332" y="65951"/>
                  </a:lnTo>
                  <a:lnTo>
                    <a:pt x="0" y="65951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181717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  <p:sp>
          <p:nvSpPr>
            <p:cNvPr id="139" name="Shape 144"/>
            <p:cNvSpPr/>
            <p:nvPr/>
          </p:nvSpPr>
          <p:spPr>
            <a:xfrm>
              <a:off x="257784" y="325501"/>
              <a:ext cx="295821" cy="231877"/>
            </a:xfrm>
            <a:custGeom>
              <a:avLst/>
              <a:gdLst/>
              <a:ahLst/>
              <a:cxnLst/>
              <a:rect l="0" t="0" r="0" b="0"/>
              <a:pathLst>
                <a:path w="295821" h="231877">
                  <a:moveTo>
                    <a:pt x="0" y="0"/>
                  </a:moveTo>
                  <a:lnTo>
                    <a:pt x="72581" y="0"/>
                  </a:lnTo>
                  <a:lnTo>
                    <a:pt x="120853" y="37859"/>
                  </a:lnTo>
                  <a:lnTo>
                    <a:pt x="295821" y="174993"/>
                  </a:lnTo>
                  <a:lnTo>
                    <a:pt x="295821" y="231877"/>
                  </a:lnTo>
                  <a:lnTo>
                    <a:pt x="0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D3D2D2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cs-CZ" sz="216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94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www.kompostyvcr.cz/" TargetMode="External"/><Relationship Id="rId5" Type="http://schemas.openxmlformats.org/officeDocument/2006/relationships/hyperlink" Target="https://www.vuzt.cz/databaze-a-programy/mapa-kompostaren-v-cr/" TargetMode="Externa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arten.cz/sfa/cz/kompost%C3%A9r/" TargetMode="External"/><Relationship Id="rId13" Type="http://schemas.openxmlformats.org/officeDocument/2006/relationships/image" Target="../media/image43.jpeg"/><Relationship Id="rId3" Type="http://schemas.openxmlformats.org/officeDocument/2006/relationships/hyperlink" Target="http://potravinypomahaji.cz/americka-vedkyne-sepsala-rukovet-pro-kuchyn-bez-odpadu/" TargetMode="External"/><Relationship Id="rId7" Type="http://schemas.openxmlformats.org/officeDocument/2006/relationships/hyperlink" Target="http://www.vares.cz/product/komposter-z-recyklovaneho-plastu-700-litru-655/" TargetMode="External"/><Relationship Id="rId12" Type="http://schemas.openxmlformats.org/officeDocument/2006/relationships/image" Target="../media/image42.jpeg"/><Relationship Id="rId17" Type="http://schemas.openxmlformats.org/officeDocument/2006/relationships/image" Target="../media/image47.jpeg"/><Relationship Id="rId2" Type="http://schemas.openxmlformats.org/officeDocument/2006/relationships/image" Target="../media/image39.jpeg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terezainoslo.com/2017/01/vermikomposter-aneb-zizaly-u-nas-doma.html" TargetMode="External"/><Relationship Id="rId11" Type="http://schemas.openxmlformats.org/officeDocument/2006/relationships/image" Target="../media/image41.jpeg"/><Relationship Id="rId5" Type="http://schemas.openxmlformats.org/officeDocument/2006/relationships/hyperlink" Target="http://www.urbalive.cz/vermikomposter" TargetMode="External"/><Relationship Id="rId15" Type="http://schemas.openxmlformats.org/officeDocument/2006/relationships/image" Target="../media/image45.jpeg"/><Relationship Id="rId10" Type="http://schemas.openxmlformats.org/officeDocument/2006/relationships/image" Target="../media/image40.jpeg"/><Relationship Id="rId4" Type="http://schemas.openxmlformats.org/officeDocument/2006/relationships/hyperlink" Target="https://www.mountfield.cz/komposter-domaci-organico-9vpr0264" TargetMode="External"/><Relationship Id="rId9" Type="http://schemas.openxmlformats.org/officeDocument/2006/relationships/hyperlink" Target="https://books.google.cz/" TargetMode="External"/><Relationship Id="rId1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http://www.zahradni-kompostery.cz/elektricke-kompost&#233;ry" TargetMode="External"/><Relationship Id="rId7" Type="http://schemas.openxmlformats.org/officeDocument/2006/relationships/hyperlink" Target="https://www.meneodpadu.cz/samospravy-presedlavaji-kompostovani-gastroodpadu/" TargetMode="External"/><Relationship Id="rId2" Type="http://schemas.openxmlformats.org/officeDocument/2006/relationships/hyperlink" Target="https://www.meneodpadu.cz/wp-content/uploads/2016/11/cz-brozura-elektricke-kompostery-2016.pdf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meneodpadu.cz/wp-content/uploads/2017/03/elektricke-kompostery-greengood.pdf" TargetMode="External"/><Relationship Id="rId5" Type="http://schemas.openxmlformats.org/officeDocument/2006/relationships/hyperlink" Target="http://www.kuchynsky-odpad.sk/podrobne-informacie-o-zariadeniach-na-spracovanie-kuchynskeho-a-restauracneho-odpadu/" TargetMode="External"/><Relationship Id="rId10" Type="http://schemas.openxmlformats.org/officeDocument/2006/relationships/image" Target="../media/image53.png"/><Relationship Id="rId4" Type="http://schemas.openxmlformats.org/officeDocument/2006/relationships/hyperlink" Target="http://www.kuchynsky-odpad.sk/elektricky-komposter-gg-10/" TargetMode="External"/><Relationship Id="rId9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hyperlink" Target="https://www.sagecz.cz/foodcycler" TargetMode="External"/><Relationship Id="rId7" Type="http://schemas.openxmlformats.org/officeDocument/2006/relationships/image" Target="../media/image7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9.jp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hyperlink" Target="http://www.chinadengshang.net/product/kitchen-sink-food-processor-brushless-dc-motor" TargetMode="External"/><Relationship Id="rId7" Type="http://schemas.openxmlformats.org/officeDocument/2006/relationships/image" Target="../media/image101.jpeg"/><Relationship Id="rId2" Type="http://schemas.openxmlformats.org/officeDocument/2006/relationships/hyperlink" Target="http://www.ecofoodrecycling.co.uk/news/2012/12/20/new-device-set-to-bring-food-recycling-into-kitchens/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nakompost.cz/cs/4-gastro-odvodnovace" TargetMode="External"/><Relationship Id="rId5" Type="http://schemas.openxmlformats.org/officeDocument/2006/relationships/hyperlink" Target="https://www.knihydobrovsky.cz/nikdy-nelijte-okurky-do-zachodu-38479190" TargetMode="External"/><Relationship Id="rId10" Type="http://schemas.openxmlformats.org/officeDocument/2006/relationships/image" Target="../media/image104.png"/><Relationship Id="rId4" Type="http://schemas.openxmlformats.org/officeDocument/2006/relationships/hyperlink" Target="http://bfcolympiad15.com/kitchen-sink-grinder.html/house-plumbing-examples-best-kitchen-sink-grinder" TargetMode="External"/><Relationship Id="rId9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www.mzp.cz/C1257458002F0DC7/cz/biologicky_rozlozitelnymi_odpady_stravovani/$FILE/OO-studie_odpady_kuchyne-20190806.pdf" TargetMode="Externa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hyperlink" Target="https://www.youtube.com/watch?v=SqlAP8Sit00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hyperlink" Target="https://www.vitalia.cz/clanky/amarouny-existuji-molekularni-gastronomie-je-dovede-vyrobit/?ic=gallery-header&amp;icc=backlink/biogas-plants" TargetMode="External"/><Relationship Id="rId7" Type="http://schemas.openxmlformats.org/officeDocument/2006/relationships/image" Target="../media/image126.jpeg"/><Relationship Id="rId2" Type="http://schemas.openxmlformats.org/officeDocument/2006/relationships/hyperlink" Target="https://www.vitalia.cz/clanky/amarouny-existuji-molekularni-gastronomie-je-dovede-vyrobit/?ic=gallery-header&amp;icc=backlink/biogas-plants/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10" Type="http://schemas.openxmlformats.org/officeDocument/2006/relationships/image" Target="../media/image129.jpe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isoh.mzp.cz/visoh" TargetMode="Externa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hawanja.deviantart.com/art/Slig-181420583" TargetMode="External"/><Relationship Id="rId2" Type="http://schemas.openxmlformats.org/officeDocument/2006/relationships/hyperlink" Target="https://ringmasterbent.deviantart.com/art/Slig-8510300" TargetMode="Externa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hyperlink" Target="http://fantasy-scifi.net/encyklopedie/pojem.php?k=6&amp;r=3&amp;p=1155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3.png"/><Relationship Id="rId7" Type="http://schemas.openxmlformats.org/officeDocument/2006/relationships/image" Target="../media/image135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alza.cz/sport/" TargetMode="External"/><Relationship Id="rId5" Type="http://schemas.openxmlformats.org/officeDocument/2006/relationships/hyperlink" Target="https://www.vitalia.cz/clanky/jak-se-vyrabeji-amarouny/?ic=gallery-header&amp;icc=backlink" TargetMode="External"/><Relationship Id="rId4" Type="http://schemas.openxmlformats.org/officeDocument/2006/relationships/image" Target="../media/image134.png"/><Relationship Id="rId9" Type="http://schemas.openxmlformats.org/officeDocument/2006/relationships/image" Target="../media/image1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42.jpe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8.jpe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emf"/><Relationship Id="rId12" Type="http://schemas.openxmlformats.org/officeDocument/2006/relationships/hyperlink" Target="http://www.kompostovani-recyklace.cz/typy-komposteru.php" TargetMode="External"/><Relationship Id="rId2" Type="http://schemas.openxmlformats.org/officeDocument/2006/relationships/tags" Target="../tags/tag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hyperlink" Target="https://www.planeo.cz/katalog/1319207-sage-swr550-komposter.html#more-info-container" TargetMode="External"/><Relationship Id="rId5" Type="http://schemas.openxmlformats.org/officeDocument/2006/relationships/image" Target="../media/image75.jpeg"/><Relationship Id="rId15" Type="http://schemas.openxmlformats.org/officeDocument/2006/relationships/image" Target="../media/image150.jpeg"/><Relationship Id="rId10" Type="http://schemas.openxmlformats.org/officeDocument/2006/relationships/image" Target="../media/image147.png"/><Relationship Id="rId4" Type="http://schemas.openxmlformats.org/officeDocument/2006/relationships/image" Target="../media/image144.jpeg"/><Relationship Id="rId9" Type="http://schemas.openxmlformats.org/officeDocument/2006/relationships/image" Target="../media/image146.png"/><Relationship Id="rId14" Type="http://schemas.openxmlformats.org/officeDocument/2006/relationships/image" Target="../media/image14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em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52.png"/><Relationship Id="rId2" Type="http://schemas.openxmlformats.org/officeDocument/2006/relationships/tags" Target="../tags/tag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1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incien.org/cirkularni-ekonomika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11B76258-80D8-4340-8863-EC68B8BB3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94" y="4159825"/>
            <a:ext cx="11803206" cy="226868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2404" rIns="0" bIns="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cs-CZ" sz="36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Neplýtvat nestačí: </a:t>
            </a:r>
            <a:r>
              <a:rPr lang="cs-CZ" sz="3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Gastroodpady s potenciálem materiálového a energetického využití</a:t>
            </a:r>
            <a:br>
              <a:rPr lang="cs-CZ" sz="28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cs-CZ" sz="280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ctr">
              <a:defRPr/>
            </a:pPr>
            <a:r>
              <a:rPr lang="cs-CZ" sz="28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</a:rPr>
              <a:t>Katarína Kajánková </a:t>
            </a:r>
            <a:endParaRPr lang="cs-CZ" altLang="cs-CZ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FFFFFF"/>
              </a:solidFill>
            </a:endParaRPr>
          </a:p>
          <a:p>
            <a:pPr lvl="4" eaLnBrk="1">
              <a:defRPr/>
            </a:pPr>
            <a:endParaRPr lang="cs-CZ" altLang="cs-CZ" sz="1814" b="1" dirty="0">
              <a:solidFill>
                <a:srgbClr val="777777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90A932-BD60-4373-A3BD-35373B25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94" y="219941"/>
            <a:ext cx="5734050" cy="876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AB544A-0555-44DB-BBEE-D76F77E57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98" y="1661246"/>
            <a:ext cx="9911603" cy="193357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564187" y="2722938"/>
            <a:ext cx="9837401" cy="3470044"/>
          </a:xfrm>
        </p:spPr>
        <p:txBody>
          <a:bodyPr>
            <a:normAutofit/>
          </a:bodyPr>
          <a:lstStyle/>
          <a:p>
            <a:pPr marL="0" lvl="5" indent="0" algn="ctr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pl-PL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Povinnosti podnikajících fyzických osob a </a:t>
            </a:r>
          </a:p>
          <a:p>
            <a:pPr marL="0" lvl="5" indent="0" algn="ctr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pl-PL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právnických osob při nakládání s komunálním odpadem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pl-PL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pl-PL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Právnická nebo podnikající fyzická osoba, která umožňuje ve své provozovně nepodnikajícím fyzickým osobám odkládání komunálního odpadu vzniklého v rámci provozovny, musí zajistit místa pro oddělené soustřeďování odpadu, a to alespoň pro odpady papíru, plastů, skla, kovů a </a:t>
            </a:r>
            <a:r>
              <a:rPr lang="pl-PL" sz="15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biologický odpad</a:t>
            </a:r>
            <a:r>
              <a:rPr lang="pl-PL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6855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76732" y="486543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Co přinesl zákon o odpadech v roce 2021?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597337" y="1914282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err="1">
                <a:latin typeface="Arial"/>
                <a:cs typeface="Arial"/>
              </a:rPr>
              <a:t>Předcházení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vzniku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odpadu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24CE53-3742-4ABB-A47E-D987C6E1B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0297" y="1512660"/>
            <a:ext cx="2983218" cy="22374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A81FD9B-1039-4155-9C92-CBC98B3C7D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63" y="1156769"/>
            <a:ext cx="2072913" cy="155468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8C676F-FC7F-492A-8FE0-BB9149259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297" y="4134460"/>
            <a:ext cx="4670316" cy="216824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A4357F1-A697-4DBA-9D48-B366665C94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297" y="2694817"/>
            <a:ext cx="2768179" cy="143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7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92366651-0F0B-4FB8-9778-8ACF135FD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09" y="555869"/>
            <a:ext cx="8328394" cy="5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2404" rIns="0" bIns="0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</a:pPr>
            <a:r>
              <a:rPr lang="pl-PL" altLang="cs-CZ" sz="2800" b="1" dirty="0">
                <a:solidFill>
                  <a:schemeClr val="tx2"/>
                </a:solidFill>
                <a:ea typeface="+mj-ea"/>
                <a:cs typeface="Arial" panose="020B0604020202020204" pitchFamily="34" charset="0"/>
              </a:rPr>
              <a:t>BIO - odpady</a:t>
            </a:r>
          </a:p>
          <a:p>
            <a:pPr eaLnBrk="1">
              <a:spcAft>
                <a:spcPct val="0"/>
              </a:spcAft>
            </a:pPr>
            <a:r>
              <a:rPr lang="cs-CZ" altLang="cs-CZ" sz="2540" b="1" dirty="0">
                <a:solidFill>
                  <a:srgbClr val="67AF23"/>
                </a:solidFill>
              </a:rPr>
              <a:t> </a:t>
            </a:r>
            <a:endParaRPr lang="cs-CZ" altLang="cs-CZ" sz="1814" b="1" dirty="0">
              <a:solidFill>
                <a:srgbClr val="777777"/>
              </a:solidFill>
            </a:endParaRPr>
          </a:p>
        </p:txBody>
      </p:sp>
      <p:sp>
        <p:nvSpPr>
          <p:cNvPr id="7172" name="TextovéPole 1">
            <a:extLst>
              <a:ext uri="{FF2B5EF4-FFF2-40B4-BE49-F238E27FC236}">
                <a16:creationId xmlns:a16="http://schemas.microsoft.com/office/drawing/2014/main" id="{FA37E277-5ED5-4A0F-BAB3-C07C33DC9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109" y="5942690"/>
            <a:ext cx="118448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/>
            <a:r>
              <a:rPr lang="cs-CZ" altLang="cs-CZ" sz="1200" dirty="0">
                <a:solidFill>
                  <a:srgbClr val="67AF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sz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2628374-3964-4988-A27E-65D04CC9654F}"/>
              </a:ext>
            </a:extLst>
          </p:cNvPr>
          <p:cNvSpPr txBox="1">
            <a:spLocks/>
          </p:cNvSpPr>
          <p:nvPr/>
        </p:nvSpPr>
        <p:spPr>
          <a:xfrm>
            <a:off x="347109" y="1308537"/>
            <a:ext cx="5208564" cy="5234305"/>
          </a:xfrm>
          <a:prstGeom prst="rect">
            <a:avLst/>
          </a:prstGeom>
        </p:spPr>
        <p:txBody>
          <a:bodyPr vert="horz" lIns="0" tIns="0" rIns="0" bIns="0" numCol="1" spcCol="252000" rtlCol="0">
            <a:noAutofit/>
          </a:bodyPr>
          <a:lstStyle>
            <a:lvl1pPr marL="0" indent="0" algn="l" defTabSz="685800" rtl="0" eaLnBrk="1" latinLnBrk="0" hangingPunct="1">
              <a:lnSpc>
                <a:spcPts val="17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i="0" kern="1200" cap="all" baseline="0">
                <a:solidFill>
                  <a:schemeClr val="accent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6350" indent="0" algn="l" defTabSz="685800" rtl="0" eaLnBrk="1" latinLnBrk="0" hangingPunct="1">
              <a:lnSpc>
                <a:spcPts val="16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500" b="1" i="0" kern="1200">
                <a:solidFill>
                  <a:schemeClr val="accent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2pPr>
            <a:lvl3pPr marL="222250" indent="-215900" algn="l" defTabSz="685800" rtl="0" eaLnBrk="1" latinLnBrk="0" hangingPunct="1">
              <a:lnSpc>
                <a:spcPts val="1300"/>
              </a:lnSpc>
              <a:spcBef>
                <a:spcPts val="1500"/>
              </a:spcBef>
              <a:buSzPct val="115000"/>
              <a:buFontTx/>
              <a:buBlip>
                <a:blip r:embed="rId3"/>
              </a:buBlip>
              <a:tabLst/>
              <a:defRPr sz="1200" b="1" i="0" kern="1200" cap="all" baseline="0">
                <a:solidFill>
                  <a:schemeClr val="accent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3pPr>
            <a:lvl4pPr marL="6350" indent="0" algn="l" defTabSz="685800" rtl="0" eaLnBrk="1" latinLnBrk="0" hangingPunct="1">
              <a:lnSpc>
                <a:spcPts val="1600"/>
              </a:lnSpc>
              <a:spcBef>
                <a:spcPts val="600"/>
              </a:spcBef>
              <a:buFont typeface="Arial" panose="020B0604020202020204" pitchFamily="34" charset="0"/>
              <a:buNone/>
              <a:tabLst/>
              <a:defRPr sz="14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23838" indent="-217488" algn="l" defTabSz="685800" rtl="0" eaLnBrk="1" latinLnBrk="0" hangingPunct="1">
              <a:lnSpc>
                <a:spcPts val="1600"/>
              </a:lnSpc>
              <a:spcBef>
                <a:spcPts val="600"/>
              </a:spcBef>
              <a:buClr>
                <a:schemeClr val="accent1"/>
              </a:buClr>
              <a:buSzPct val="100000"/>
              <a:buFontTx/>
              <a:buBlip>
                <a:blip r:embed="rId4"/>
              </a:buBlip>
              <a:tabLst/>
              <a:defRPr sz="14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54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 Narrow" panose="020B060602020203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0000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Arial Narrow" panose="020B0606020202030204" pitchFamily="34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cíleně pěstovaná biomasa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zemědělské přebytky  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b="1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gastroodpady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nutná hygienizace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b="1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odpady z primární výroby potravin – často VPŽP 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nutná hygienizace</a:t>
            </a:r>
            <a:endParaRPr lang="pl-PL" sz="1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b="1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havarované potraviny </a:t>
            </a: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- často VPŽP, </a:t>
            </a:r>
            <a:r>
              <a:rPr lang="pl-PL" sz="1800" b="1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pl-PL" sz="1800" b="1" dirty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nutná hygienizace</a:t>
            </a: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, nutná separace obalů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komunální bioodpad (údržba zeleně, separace z domácností, travní seč, listí)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dřevní odpad – prořezy keřů, větve, obalové dřevo (bez příměsí lakovaného, lepeného dřeva, tmelu, dřevotřísek, atd.)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kaly z komunálních čistíren ov, kaly z potravinové výroby – pivovar, mlékárna, obsah odlučovačů tuků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minerální odpad – ornice, zemina, písek</a:t>
            </a: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endParaRPr lang="pl-PL" sz="1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lvl="5" algn="just">
              <a:buClr>
                <a:schemeClr val="accent6">
                  <a:lumMod val="75000"/>
                </a:schemeClr>
              </a:buClr>
              <a:defRPr/>
            </a:pPr>
            <a:r>
              <a:rPr lang="pl-PL" sz="1800" i="1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upravený směsný komunální odpad</a:t>
            </a:r>
            <a:endParaRPr lang="pl-PL" sz="1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82A57A7-F50B-43D4-8D8A-50259BE66A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8891" y="1343173"/>
            <a:ext cx="6096000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79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526474" y="2189018"/>
            <a:ext cx="11042072" cy="41286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de-DE" sz="1900" dirty="0" err="1"/>
              <a:t>Zařízení</a:t>
            </a:r>
            <a:r>
              <a:rPr lang="de-DE" sz="1900" dirty="0"/>
              <a:t> </a:t>
            </a:r>
            <a:r>
              <a:rPr lang="de-DE" sz="1900" dirty="0" err="1"/>
              <a:t>určená</a:t>
            </a:r>
            <a:r>
              <a:rPr lang="de-DE" sz="1900" dirty="0"/>
              <a:t> k </a:t>
            </a:r>
            <a:r>
              <a:rPr lang="de-DE" sz="1900" dirty="0" err="1"/>
              <a:t>nakládání</a:t>
            </a:r>
            <a:r>
              <a:rPr lang="de-DE" sz="1900" dirty="0"/>
              <a:t> s </a:t>
            </a:r>
            <a:r>
              <a:rPr lang="de-DE" sz="1900" dirty="0" err="1"/>
              <a:t>biologicky</a:t>
            </a:r>
            <a:r>
              <a:rPr lang="de-DE" sz="1900" dirty="0"/>
              <a:t> </a:t>
            </a:r>
            <a:r>
              <a:rPr lang="de-DE" sz="1900" dirty="0" err="1"/>
              <a:t>rozložitelnými</a:t>
            </a:r>
            <a:r>
              <a:rPr lang="de-DE" sz="1900" dirty="0"/>
              <a:t> odpady se </a:t>
            </a:r>
            <a:r>
              <a:rPr lang="de-DE" sz="1900" dirty="0" err="1"/>
              <a:t>podle</a:t>
            </a:r>
            <a:r>
              <a:rPr lang="de-DE" sz="1900" dirty="0"/>
              <a:t> </a:t>
            </a:r>
            <a:r>
              <a:rPr lang="de-DE" sz="1900" dirty="0" err="1"/>
              <a:t>používané</a:t>
            </a:r>
            <a:r>
              <a:rPr lang="de-DE" sz="1900" dirty="0"/>
              <a:t> </a:t>
            </a:r>
            <a:r>
              <a:rPr lang="de-DE" sz="1900" dirty="0" err="1"/>
              <a:t>technologie</a:t>
            </a:r>
            <a:r>
              <a:rPr lang="de-DE" sz="1900" dirty="0"/>
              <a:t> </a:t>
            </a:r>
            <a:r>
              <a:rPr lang="de-DE" sz="1900" dirty="0" err="1"/>
              <a:t>dělí</a:t>
            </a:r>
            <a:r>
              <a:rPr lang="de-DE" sz="1900" dirty="0"/>
              <a:t> na</a:t>
            </a:r>
          </a:p>
          <a:p>
            <a:pPr marL="0" indent="0" algn="just">
              <a:buNone/>
            </a:pPr>
            <a:r>
              <a:rPr lang="cs-CZ" sz="1900" dirty="0"/>
              <a:t>a) </a:t>
            </a:r>
            <a:r>
              <a:rPr lang="de-DE" sz="1900" b="1" dirty="0" err="1"/>
              <a:t>kompostárny</a:t>
            </a:r>
            <a:r>
              <a:rPr lang="de-DE" sz="1900" dirty="0"/>
              <a:t> s </a:t>
            </a:r>
            <a:r>
              <a:rPr lang="de-DE" sz="1900" dirty="0" err="1"/>
              <a:t>aerobním</a:t>
            </a:r>
            <a:r>
              <a:rPr lang="de-DE" sz="1900" dirty="0"/>
              <a:t> </a:t>
            </a:r>
            <a:r>
              <a:rPr lang="de-DE" sz="1900" dirty="0" err="1"/>
              <a:t>procesem</a:t>
            </a:r>
            <a:r>
              <a:rPr lang="de-DE" sz="1900" dirty="0"/>
              <a:t> </a:t>
            </a:r>
            <a:r>
              <a:rPr lang="de-DE" sz="1900" dirty="0" err="1"/>
              <a:t>zpracování</a:t>
            </a:r>
            <a:r>
              <a:rPr lang="de-DE" sz="1900" dirty="0"/>
              <a:t> </a:t>
            </a:r>
            <a:r>
              <a:rPr lang="de-DE" sz="1900" dirty="0" err="1"/>
              <a:t>biologicky</a:t>
            </a:r>
            <a:r>
              <a:rPr lang="de-DE" sz="1900" dirty="0"/>
              <a:t> </a:t>
            </a:r>
            <a:r>
              <a:rPr lang="de-DE" sz="1900" dirty="0" err="1"/>
              <a:t>rozložitelných</a:t>
            </a:r>
            <a:r>
              <a:rPr lang="de-DE" sz="1900" dirty="0"/>
              <a:t> </a:t>
            </a:r>
            <a:r>
              <a:rPr lang="de-DE" sz="1900" dirty="0" err="1"/>
              <a:t>odpadů</a:t>
            </a:r>
            <a:r>
              <a:rPr lang="de-DE" sz="1900" dirty="0"/>
              <a:t>,</a:t>
            </a:r>
          </a:p>
          <a:p>
            <a:pPr marL="0" indent="0" algn="just">
              <a:buNone/>
            </a:pPr>
            <a:r>
              <a:rPr lang="de-DE" sz="1900" dirty="0"/>
              <a:t>b) </a:t>
            </a:r>
            <a:r>
              <a:rPr lang="de-DE" sz="1900" b="1" dirty="0" err="1"/>
              <a:t>vermikompostárny</a:t>
            </a:r>
            <a:r>
              <a:rPr lang="de-DE" sz="1900" dirty="0"/>
              <a:t> s </a:t>
            </a:r>
            <a:r>
              <a:rPr lang="de-DE" sz="1900" dirty="0" err="1"/>
              <a:t>aerobním</a:t>
            </a:r>
            <a:r>
              <a:rPr lang="de-DE" sz="1900" dirty="0"/>
              <a:t> </a:t>
            </a:r>
            <a:r>
              <a:rPr lang="de-DE" sz="1900" dirty="0" err="1"/>
              <a:t>procesem</a:t>
            </a:r>
            <a:r>
              <a:rPr lang="de-DE" sz="1900" dirty="0"/>
              <a:t> </a:t>
            </a:r>
            <a:r>
              <a:rPr lang="de-DE" sz="1900" dirty="0" err="1"/>
              <a:t>zpracování</a:t>
            </a:r>
            <a:r>
              <a:rPr lang="de-DE" sz="1900" dirty="0"/>
              <a:t> </a:t>
            </a:r>
            <a:r>
              <a:rPr lang="de-DE" sz="1900" dirty="0" err="1"/>
              <a:t>biologicky</a:t>
            </a:r>
            <a:r>
              <a:rPr lang="de-DE" sz="1900" dirty="0"/>
              <a:t> </a:t>
            </a:r>
            <a:r>
              <a:rPr lang="de-DE" sz="1900" dirty="0" err="1"/>
              <a:t>rozložitelných</a:t>
            </a:r>
            <a:r>
              <a:rPr lang="de-DE" sz="1900" dirty="0"/>
              <a:t> </a:t>
            </a:r>
            <a:r>
              <a:rPr lang="de-DE" sz="1900" dirty="0" err="1"/>
              <a:t>odpadů</a:t>
            </a:r>
            <a:r>
              <a:rPr lang="de-DE" sz="1900" dirty="0"/>
              <a:t> </a:t>
            </a:r>
            <a:r>
              <a:rPr lang="de-DE" sz="1900" dirty="0" err="1"/>
              <a:t>pomocí</a:t>
            </a:r>
            <a:r>
              <a:rPr lang="de-DE" sz="1900" dirty="0"/>
              <a:t> </a:t>
            </a:r>
            <a:r>
              <a:rPr lang="de-DE" sz="1900" dirty="0" err="1"/>
              <a:t>žížal</a:t>
            </a:r>
            <a:r>
              <a:rPr lang="de-DE" sz="1900" dirty="0"/>
              <a:t>,</a:t>
            </a:r>
          </a:p>
          <a:p>
            <a:pPr marL="0" indent="0" algn="just">
              <a:buNone/>
            </a:pPr>
            <a:r>
              <a:rPr lang="de-DE" sz="1900" dirty="0"/>
              <a:t>c) </a:t>
            </a:r>
            <a:r>
              <a:rPr lang="de-DE" sz="1900" b="1" dirty="0" err="1"/>
              <a:t>bioplynové</a:t>
            </a:r>
            <a:r>
              <a:rPr lang="de-DE" sz="1900" b="1" dirty="0"/>
              <a:t> </a:t>
            </a:r>
            <a:r>
              <a:rPr lang="de-DE" sz="1900" b="1" dirty="0" err="1"/>
              <a:t>stanice</a:t>
            </a:r>
            <a:r>
              <a:rPr lang="de-DE" sz="1900" b="1" dirty="0"/>
              <a:t> </a:t>
            </a:r>
            <a:r>
              <a:rPr lang="de-DE" sz="1900" dirty="0"/>
              <a:t>s </a:t>
            </a:r>
            <a:r>
              <a:rPr lang="de-DE" sz="1900" dirty="0" err="1"/>
              <a:t>anaerobním</a:t>
            </a:r>
            <a:r>
              <a:rPr lang="de-DE" sz="1900" dirty="0"/>
              <a:t> </a:t>
            </a:r>
            <a:r>
              <a:rPr lang="de-DE" sz="1900" dirty="0" err="1"/>
              <a:t>procesem</a:t>
            </a:r>
            <a:r>
              <a:rPr lang="de-DE" sz="1900" dirty="0"/>
              <a:t> </a:t>
            </a:r>
            <a:r>
              <a:rPr lang="de-DE" sz="1900" dirty="0" err="1"/>
              <a:t>zpracování</a:t>
            </a:r>
            <a:r>
              <a:rPr lang="de-DE" sz="1900" dirty="0"/>
              <a:t> </a:t>
            </a:r>
            <a:r>
              <a:rPr lang="de-DE" sz="1900" dirty="0" err="1"/>
              <a:t>biologicky</a:t>
            </a:r>
            <a:r>
              <a:rPr lang="de-DE" sz="1900" dirty="0"/>
              <a:t> </a:t>
            </a:r>
            <a:r>
              <a:rPr lang="de-DE" sz="1900" dirty="0" err="1"/>
              <a:t>rozložitelných</a:t>
            </a:r>
            <a:r>
              <a:rPr lang="de-DE" sz="1900" dirty="0"/>
              <a:t> </a:t>
            </a:r>
            <a:r>
              <a:rPr lang="de-DE" sz="1900" dirty="0" err="1"/>
              <a:t>odpadů</a:t>
            </a:r>
            <a:r>
              <a:rPr lang="de-DE" sz="1900" dirty="0"/>
              <a:t>,</a:t>
            </a:r>
          </a:p>
          <a:p>
            <a:pPr marL="0" indent="0" algn="just">
              <a:buNone/>
            </a:pPr>
            <a:r>
              <a:rPr lang="de-DE" sz="1900" dirty="0"/>
              <a:t>d) </a:t>
            </a:r>
            <a:r>
              <a:rPr lang="de-DE" sz="1900" b="1" dirty="0" err="1"/>
              <a:t>další</a:t>
            </a:r>
            <a:r>
              <a:rPr lang="de-DE" sz="1900" b="1" dirty="0"/>
              <a:t> </a:t>
            </a:r>
            <a:r>
              <a:rPr lang="de-DE" sz="1900" b="1" dirty="0" err="1"/>
              <a:t>zařízení</a:t>
            </a:r>
            <a:r>
              <a:rPr lang="de-DE" sz="1900" b="1" dirty="0"/>
              <a:t> </a:t>
            </a:r>
            <a:r>
              <a:rPr lang="de-DE" sz="1900" b="1" dirty="0" err="1"/>
              <a:t>využívající</a:t>
            </a:r>
            <a:r>
              <a:rPr lang="de-DE" sz="1900" b="1" dirty="0"/>
              <a:t> </a:t>
            </a:r>
            <a:r>
              <a:rPr lang="de-DE" sz="1900" b="1" dirty="0" err="1"/>
              <a:t>technologie</a:t>
            </a:r>
            <a:r>
              <a:rPr lang="de-DE" sz="1900" b="1" dirty="0"/>
              <a:t> </a:t>
            </a:r>
            <a:r>
              <a:rPr lang="de-DE" sz="1900" b="1" dirty="0" err="1"/>
              <a:t>vyvinuté</a:t>
            </a:r>
            <a:r>
              <a:rPr lang="de-DE" sz="1900" b="1" dirty="0"/>
              <a:t> na </a:t>
            </a:r>
            <a:r>
              <a:rPr lang="de-DE" sz="1900" b="1" dirty="0" err="1"/>
              <a:t>základě</a:t>
            </a:r>
            <a:r>
              <a:rPr lang="de-DE" sz="1900" b="1" dirty="0"/>
              <a:t> </a:t>
            </a:r>
            <a:r>
              <a:rPr lang="de-DE" sz="1900" b="1" dirty="0" err="1"/>
              <a:t>postupujícího</a:t>
            </a:r>
            <a:r>
              <a:rPr lang="de-DE" sz="1900" b="1" dirty="0"/>
              <a:t> </a:t>
            </a:r>
            <a:r>
              <a:rPr lang="de-DE" sz="1900" b="1" dirty="0" err="1"/>
              <a:t>rozvoje</a:t>
            </a:r>
            <a:r>
              <a:rPr lang="de-DE" sz="1900" b="1" dirty="0"/>
              <a:t> </a:t>
            </a:r>
            <a:r>
              <a:rPr lang="de-DE" sz="1900" b="1" dirty="0" err="1"/>
              <a:t>vědy</a:t>
            </a:r>
            <a:r>
              <a:rPr lang="de-DE" sz="1900" b="1" dirty="0"/>
              <a:t> a </a:t>
            </a:r>
            <a:r>
              <a:rPr lang="de-DE" sz="1900" b="1" dirty="0" err="1"/>
              <a:t>techniky</a:t>
            </a:r>
            <a:r>
              <a:rPr lang="de-DE" sz="1900" b="1" dirty="0"/>
              <a:t> </a:t>
            </a:r>
          </a:p>
          <a:p>
            <a:pPr marL="0" indent="0" algn="just">
              <a:buNone/>
            </a:pPr>
            <a:r>
              <a:rPr lang="de-DE" sz="1900" dirty="0"/>
              <a:t>e) </a:t>
            </a:r>
            <a:r>
              <a:rPr lang="de-DE" sz="1900" i="1" dirty="0" err="1"/>
              <a:t>zařízení</a:t>
            </a:r>
            <a:r>
              <a:rPr lang="de-DE" sz="1900" i="1" dirty="0"/>
              <a:t> </a:t>
            </a:r>
            <a:r>
              <a:rPr lang="de-DE" sz="1900" i="1" dirty="0" err="1"/>
              <a:t>sloužící</a:t>
            </a:r>
            <a:r>
              <a:rPr lang="de-DE" sz="1900" i="1" dirty="0"/>
              <a:t> k </a:t>
            </a:r>
            <a:r>
              <a:rPr lang="de-DE" sz="1900" i="1" dirty="0" err="1"/>
              <a:t>biologické</a:t>
            </a:r>
            <a:r>
              <a:rPr lang="de-DE" sz="1900" i="1" dirty="0"/>
              <a:t> </a:t>
            </a:r>
            <a:r>
              <a:rPr lang="de-DE" sz="1900" i="1" dirty="0" err="1"/>
              <a:t>stabilizaci</a:t>
            </a:r>
            <a:r>
              <a:rPr lang="de-DE" sz="1900" i="1" dirty="0"/>
              <a:t> </a:t>
            </a:r>
            <a:r>
              <a:rPr lang="de-DE" sz="1900" i="1" dirty="0" err="1"/>
              <a:t>nerecyklovatelných</a:t>
            </a:r>
            <a:r>
              <a:rPr lang="de-DE" sz="1900" i="1" dirty="0"/>
              <a:t> </a:t>
            </a:r>
            <a:r>
              <a:rPr lang="de-DE" sz="1900" i="1" dirty="0" err="1"/>
              <a:t>biologicky</a:t>
            </a:r>
            <a:r>
              <a:rPr lang="de-DE" sz="1900" i="1" dirty="0"/>
              <a:t> </a:t>
            </a:r>
            <a:r>
              <a:rPr lang="de-DE" sz="1900" i="1" dirty="0" err="1"/>
              <a:t>rozložitelných</a:t>
            </a:r>
            <a:r>
              <a:rPr lang="de-DE" sz="1900" i="1" dirty="0"/>
              <a:t> </a:t>
            </a:r>
            <a:r>
              <a:rPr lang="de-DE" sz="1900" i="1" dirty="0" err="1"/>
              <a:t>odpadů</a:t>
            </a:r>
            <a:r>
              <a:rPr lang="de-DE" sz="1900" i="1" dirty="0"/>
              <a:t> </a:t>
            </a:r>
            <a:r>
              <a:rPr lang="de-DE" sz="1900" i="1" dirty="0" err="1"/>
              <a:t>před</a:t>
            </a:r>
            <a:r>
              <a:rPr lang="de-DE" sz="1900" i="1" dirty="0"/>
              <a:t> </a:t>
            </a:r>
            <a:r>
              <a:rPr lang="de-DE" sz="1900" i="1" dirty="0" err="1"/>
              <a:t>jejich</a:t>
            </a:r>
            <a:r>
              <a:rPr lang="de-DE" sz="1900" i="1" dirty="0"/>
              <a:t> </a:t>
            </a:r>
            <a:r>
              <a:rPr lang="de-DE" sz="1900" i="1" dirty="0" err="1"/>
              <a:t>uložením</a:t>
            </a:r>
            <a:r>
              <a:rPr lang="de-DE" sz="1900" i="1" dirty="0"/>
              <a:t> na </a:t>
            </a:r>
            <a:r>
              <a:rPr lang="de-DE" sz="1900" i="1" dirty="0" err="1"/>
              <a:t>skládku</a:t>
            </a:r>
            <a:r>
              <a:rPr lang="de-DE" sz="1900" i="1" dirty="0"/>
              <a:t> </a:t>
            </a:r>
            <a:r>
              <a:rPr lang="de-DE" sz="1900" i="1" dirty="0" err="1"/>
              <a:t>nebo</a:t>
            </a:r>
            <a:r>
              <a:rPr lang="de-DE" sz="1900" i="1" dirty="0"/>
              <a:t> </a:t>
            </a:r>
            <a:r>
              <a:rPr lang="de-DE" sz="1900" i="1" dirty="0" err="1"/>
              <a:t>jejich</a:t>
            </a:r>
            <a:r>
              <a:rPr lang="de-DE" sz="1900" i="1" dirty="0"/>
              <a:t> </a:t>
            </a:r>
            <a:r>
              <a:rPr lang="de-DE" sz="1900" i="1" dirty="0" err="1"/>
              <a:t>odstraněním</a:t>
            </a:r>
            <a:r>
              <a:rPr lang="de-DE" sz="1900" i="1" dirty="0"/>
              <a:t>.</a:t>
            </a:r>
            <a:r>
              <a:rPr lang="cs-CZ" sz="1900" i="1" dirty="0"/>
              <a:t> </a:t>
            </a:r>
            <a:endParaRPr lang="de-DE" sz="1900" i="1" dirty="0"/>
          </a:p>
          <a:p>
            <a:pPr marL="0" indent="0">
              <a:buNone/>
            </a:pPr>
            <a:endParaRPr lang="de-DE" sz="19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79502" y="226397"/>
            <a:ext cx="7714571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Zařízení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určená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nakládání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biologicky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rozložitelnými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odpady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280755" y="1408382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Vyhláška o nakládání s odpady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8075608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584786" y="2064327"/>
            <a:ext cx="10474227" cy="395696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 </a:t>
            </a:r>
            <a:r>
              <a:rPr lang="de-DE" dirty="0" err="1"/>
              <a:t>značná</a:t>
            </a:r>
            <a:r>
              <a:rPr lang="de-DE" dirty="0"/>
              <a:t> </a:t>
            </a:r>
            <a:r>
              <a:rPr lang="de-DE" dirty="0" err="1"/>
              <a:t>variabilita</a:t>
            </a:r>
            <a:r>
              <a:rPr lang="de-DE" dirty="0"/>
              <a:t> </a:t>
            </a:r>
            <a:r>
              <a:rPr lang="de-DE" dirty="0" err="1"/>
              <a:t>vstupů</a:t>
            </a:r>
            <a:endParaRPr lang="de-DE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de-DE" dirty="0" err="1"/>
              <a:t>různé</a:t>
            </a:r>
            <a:r>
              <a:rPr lang="de-DE" dirty="0"/>
              <a:t> </a:t>
            </a:r>
            <a:r>
              <a:rPr lang="de-DE" dirty="0" err="1"/>
              <a:t>možnosti</a:t>
            </a:r>
            <a:r>
              <a:rPr lang="de-DE" dirty="0"/>
              <a:t> </a:t>
            </a:r>
            <a:r>
              <a:rPr lang="de-DE" dirty="0" err="1"/>
              <a:t>zpracování</a:t>
            </a:r>
            <a:r>
              <a:rPr lang="de-DE" dirty="0"/>
              <a:t> </a:t>
            </a:r>
            <a:r>
              <a:rPr lang="de-DE" dirty="0" err="1"/>
              <a:t>odpadu</a:t>
            </a:r>
            <a:r>
              <a:rPr lang="de-DE" dirty="0"/>
              <a:t>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de-DE" dirty="0" err="1"/>
              <a:t>různé</a:t>
            </a:r>
            <a:r>
              <a:rPr lang="de-DE" dirty="0"/>
              <a:t> </a:t>
            </a:r>
            <a:r>
              <a:rPr lang="de-DE" dirty="0" err="1"/>
              <a:t>možnosti</a:t>
            </a:r>
            <a:r>
              <a:rPr lang="de-DE" dirty="0"/>
              <a:t> </a:t>
            </a:r>
            <a:r>
              <a:rPr lang="de-DE" dirty="0" err="1"/>
              <a:t>směřování</a:t>
            </a:r>
            <a:r>
              <a:rPr lang="de-DE" dirty="0"/>
              <a:t> </a:t>
            </a:r>
            <a:r>
              <a:rPr lang="de-DE" dirty="0" err="1"/>
              <a:t>výstupů</a:t>
            </a:r>
            <a:endParaRPr lang="de-DE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 </a:t>
            </a:r>
            <a:r>
              <a:rPr lang="de-DE" b="1" dirty="0" err="1"/>
              <a:t>vícesložkové</a:t>
            </a:r>
            <a:r>
              <a:rPr lang="de-DE" b="1" dirty="0"/>
              <a:t> a </a:t>
            </a:r>
            <a:r>
              <a:rPr lang="de-DE" b="1" dirty="0" err="1"/>
              <a:t>komplikované</a:t>
            </a:r>
            <a:r>
              <a:rPr lang="de-DE" b="1" dirty="0"/>
              <a:t> </a:t>
            </a:r>
            <a:r>
              <a:rPr lang="de-DE" b="1" dirty="0" err="1"/>
              <a:t>legislativní</a:t>
            </a:r>
            <a:r>
              <a:rPr lang="cs-CZ" b="1" dirty="0"/>
              <a:t> </a:t>
            </a:r>
            <a:r>
              <a:rPr lang="de-DE" b="1" dirty="0" err="1"/>
              <a:t>zajištění</a:t>
            </a:r>
            <a:r>
              <a:rPr lang="de-DE" b="1" dirty="0"/>
              <a:t> </a:t>
            </a:r>
            <a:r>
              <a:rPr lang="de-DE" b="1" dirty="0" err="1"/>
              <a:t>nakládání</a:t>
            </a:r>
            <a:r>
              <a:rPr lang="de-DE" b="1" dirty="0"/>
              <a:t> s BRO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Nařízení Evropského parlamentu a Rady (ES) č. 852/2004 ze dne 29. dubna 2004 o hygieně potravin. </a:t>
            </a:r>
          </a:p>
          <a:p>
            <a:pPr marL="0" indent="0">
              <a:buNone/>
            </a:pPr>
            <a:r>
              <a:rPr lang="cs-CZ" dirty="0"/>
              <a:t>Jedná se o horizontální právní předpis, kterým se stanovují obecné hygienické předpisy pro všechny potravinářské provozovny v oblasti výroby, zpracování a distribuce potravin.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de-DE" dirty="0" err="1"/>
              <a:t>ařízení</a:t>
            </a:r>
            <a:r>
              <a:rPr lang="de-DE" dirty="0"/>
              <a:t> </a:t>
            </a:r>
            <a:r>
              <a:rPr lang="de-DE" dirty="0" err="1"/>
              <a:t>Evropského</a:t>
            </a:r>
            <a:r>
              <a:rPr lang="de-DE" dirty="0"/>
              <a:t> </a:t>
            </a:r>
            <a:r>
              <a:rPr lang="de-DE" dirty="0" err="1"/>
              <a:t>parlamentu</a:t>
            </a:r>
            <a:r>
              <a:rPr lang="de-DE" dirty="0"/>
              <a:t> a </a:t>
            </a:r>
            <a:r>
              <a:rPr lang="de-DE" dirty="0" err="1"/>
              <a:t>Rady</a:t>
            </a:r>
            <a:r>
              <a:rPr lang="de-DE" dirty="0"/>
              <a:t> (ES) č. 1069/2009 </a:t>
            </a:r>
            <a:r>
              <a:rPr lang="de-DE" dirty="0" err="1"/>
              <a:t>ze</a:t>
            </a:r>
            <a:r>
              <a:rPr lang="de-DE" dirty="0"/>
              <a:t> </a:t>
            </a:r>
            <a:r>
              <a:rPr lang="de-DE" dirty="0" err="1"/>
              <a:t>dne</a:t>
            </a:r>
            <a:r>
              <a:rPr lang="de-DE" dirty="0"/>
              <a:t> 21. </a:t>
            </a:r>
            <a:r>
              <a:rPr lang="de-DE" dirty="0" err="1"/>
              <a:t>října</a:t>
            </a:r>
            <a:r>
              <a:rPr lang="de-DE" dirty="0"/>
              <a:t> 2009 o </a:t>
            </a:r>
            <a:r>
              <a:rPr lang="de-DE" dirty="0" err="1"/>
              <a:t>hygienických</a:t>
            </a:r>
            <a:r>
              <a:rPr lang="de-DE" dirty="0"/>
              <a:t> </a:t>
            </a:r>
            <a:r>
              <a:rPr lang="de-DE" dirty="0" err="1"/>
              <a:t>pravidlech</a:t>
            </a:r>
            <a:r>
              <a:rPr lang="de-DE" dirty="0"/>
              <a:t> pro </a:t>
            </a:r>
            <a:r>
              <a:rPr lang="de-DE" dirty="0" err="1"/>
              <a:t>vedlejší</a:t>
            </a:r>
            <a:r>
              <a:rPr lang="de-DE" dirty="0"/>
              <a:t> </a:t>
            </a:r>
            <a:r>
              <a:rPr lang="de-DE" dirty="0" err="1"/>
              <a:t>produkty</a:t>
            </a:r>
            <a:r>
              <a:rPr lang="de-DE" dirty="0"/>
              <a:t> </a:t>
            </a:r>
            <a:r>
              <a:rPr lang="de-DE" dirty="0" err="1"/>
              <a:t>živočišného</a:t>
            </a:r>
            <a:r>
              <a:rPr lang="de-DE" dirty="0"/>
              <a:t> </a:t>
            </a:r>
            <a:r>
              <a:rPr lang="de-DE" dirty="0" err="1"/>
              <a:t>původu</a:t>
            </a:r>
            <a:r>
              <a:rPr lang="de-DE" dirty="0"/>
              <a:t> a </a:t>
            </a:r>
            <a:r>
              <a:rPr lang="de-DE" dirty="0" err="1"/>
              <a:t>získané</a:t>
            </a:r>
            <a:r>
              <a:rPr lang="de-DE" dirty="0"/>
              <a:t> </a:t>
            </a:r>
            <a:r>
              <a:rPr lang="de-DE" dirty="0" err="1"/>
              <a:t>produkty</a:t>
            </a:r>
            <a:r>
              <a:rPr lang="de-DE" dirty="0"/>
              <a:t>, </a:t>
            </a:r>
            <a:r>
              <a:rPr lang="de-DE" dirty="0" err="1"/>
              <a:t>které</a:t>
            </a:r>
            <a:r>
              <a:rPr lang="de-DE" dirty="0"/>
              <a:t> </a:t>
            </a:r>
            <a:r>
              <a:rPr lang="de-DE" dirty="0" err="1"/>
              <a:t>nejsou</a:t>
            </a:r>
            <a:r>
              <a:rPr lang="de-DE" dirty="0"/>
              <a:t> </a:t>
            </a:r>
            <a:r>
              <a:rPr lang="de-DE" dirty="0" err="1"/>
              <a:t>určeny</a:t>
            </a:r>
            <a:r>
              <a:rPr lang="de-DE" dirty="0"/>
              <a:t> k </a:t>
            </a:r>
            <a:r>
              <a:rPr lang="de-DE" dirty="0" err="1"/>
              <a:t>lidské</a:t>
            </a:r>
            <a:r>
              <a:rPr lang="de-DE" dirty="0"/>
              <a:t> </a:t>
            </a:r>
            <a:r>
              <a:rPr lang="de-DE" dirty="0" err="1"/>
              <a:t>spotřebě</a:t>
            </a:r>
            <a:r>
              <a:rPr lang="de-DE" dirty="0"/>
              <a:t>, a o </a:t>
            </a:r>
            <a:r>
              <a:rPr lang="de-DE" dirty="0" err="1"/>
              <a:t>zrušení</a:t>
            </a:r>
            <a:r>
              <a:rPr lang="de-DE" dirty="0"/>
              <a:t> </a:t>
            </a:r>
            <a:r>
              <a:rPr lang="de-DE" dirty="0" err="1"/>
              <a:t>nařízení</a:t>
            </a:r>
            <a:r>
              <a:rPr lang="de-DE" dirty="0"/>
              <a:t> (ES) č. 1774/2002 (</a:t>
            </a:r>
            <a:r>
              <a:rPr lang="de-DE" dirty="0" err="1"/>
              <a:t>nařízení</a:t>
            </a:r>
            <a:r>
              <a:rPr lang="de-DE" dirty="0"/>
              <a:t> o </a:t>
            </a:r>
            <a:r>
              <a:rPr lang="de-DE" dirty="0" err="1"/>
              <a:t>vedlejších</a:t>
            </a:r>
            <a:r>
              <a:rPr lang="de-DE" dirty="0"/>
              <a:t> </a:t>
            </a:r>
            <a:r>
              <a:rPr lang="de-DE" dirty="0" err="1"/>
              <a:t>produktech</a:t>
            </a:r>
            <a:r>
              <a:rPr lang="de-DE" dirty="0"/>
              <a:t> </a:t>
            </a:r>
            <a:r>
              <a:rPr lang="de-DE" dirty="0" err="1"/>
              <a:t>živočišného</a:t>
            </a:r>
            <a:r>
              <a:rPr lang="de-DE" dirty="0"/>
              <a:t> </a:t>
            </a:r>
            <a:r>
              <a:rPr lang="de-DE" dirty="0" err="1"/>
              <a:t>původu</a:t>
            </a:r>
            <a:r>
              <a:rPr lang="de-DE" dirty="0"/>
              <a:t>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… </a:t>
            </a:r>
            <a:r>
              <a:rPr lang="pt-BR" dirty="0"/>
              <a:t>zákon č. 166/1999 Sb. o veterinární péči 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76031" y="368647"/>
            <a:ext cx="8795677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Základní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aspekty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problematiky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zpracování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BRO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584786" y="1463800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Průmyslové a komunální BRO  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325402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543208" y="1892174"/>
            <a:ext cx="10515805" cy="41291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de-DE" sz="2000" dirty="0"/>
              <a:t>BRO </a:t>
            </a:r>
            <a:r>
              <a:rPr lang="de-DE" sz="2000" dirty="0" err="1"/>
              <a:t>musí</a:t>
            </a:r>
            <a:r>
              <a:rPr lang="de-DE" sz="2000" dirty="0"/>
              <a:t> </a:t>
            </a:r>
            <a:r>
              <a:rPr lang="de-DE" sz="2000" dirty="0" err="1"/>
              <a:t>být</a:t>
            </a:r>
            <a:r>
              <a:rPr lang="de-DE" sz="2000" dirty="0"/>
              <a:t> </a:t>
            </a:r>
            <a:r>
              <a:rPr lang="de-DE" sz="2000" dirty="0" err="1"/>
              <a:t>zpracován</a:t>
            </a:r>
            <a:r>
              <a:rPr lang="de-DE" sz="2000" dirty="0"/>
              <a:t> </a:t>
            </a:r>
            <a:r>
              <a:rPr lang="de-DE" sz="2000" dirty="0" err="1"/>
              <a:t>přednostně</a:t>
            </a:r>
            <a:r>
              <a:rPr lang="de-DE" sz="2000" dirty="0"/>
              <a:t>, </a:t>
            </a:r>
            <a:r>
              <a:rPr lang="de-DE" sz="2000" dirty="0" err="1"/>
              <a:t>aby</a:t>
            </a:r>
            <a:r>
              <a:rPr lang="de-DE" sz="2000" dirty="0"/>
              <a:t> </a:t>
            </a:r>
            <a:r>
              <a:rPr lang="de-DE" sz="2000" dirty="0" err="1"/>
              <a:t>nedocházelo</a:t>
            </a:r>
            <a:r>
              <a:rPr lang="de-DE" sz="2000" dirty="0"/>
              <a:t> k </a:t>
            </a:r>
            <a:r>
              <a:rPr lang="de-DE" sz="2000" dirty="0" err="1"/>
              <a:t>ohrožení</a:t>
            </a:r>
            <a:r>
              <a:rPr lang="de-DE" sz="2000" dirty="0"/>
              <a:t> ŽP </a:t>
            </a:r>
            <a:r>
              <a:rPr lang="de-DE" sz="2000" dirty="0" err="1"/>
              <a:t>nebo</a:t>
            </a:r>
            <a:r>
              <a:rPr lang="de-DE" sz="2000" dirty="0"/>
              <a:t> </a:t>
            </a:r>
            <a:r>
              <a:rPr lang="de-DE" sz="2000" dirty="0" err="1"/>
              <a:t>zdraví</a:t>
            </a:r>
            <a:r>
              <a:rPr lang="de-DE" sz="2000" dirty="0"/>
              <a:t> </a:t>
            </a:r>
            <a:r>
              <a:rPr lang="de-DE" sz="2000" dirty="0" err="1"/>
              <a:t>lidí</a:t>
            </a:r>
            <a:endParaRPr lang="de-DE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 err="1"/>
              <a:t>zařízení</a:t>
            </a:r>
            <a:r>
              <a:rPr lang="de-DE" sz="2000" dirty="0"/>
              <a:t> </a:t>
            </a:r>
            <a:r>
              <a:rPr lang="cs-CZ" sz="2000" dirty="0"/>
              <a:t>na zpracování BRO je nutné </a:t>
            </a:r>
            <a:r>
              <a:rPr lang="de-DE" sz="2000" dirty="0" err="1"/>
              <a:t>provozovat</a:t>
            </a:r>
            <a:r>
              <a:rPr lang="de-DE" sz="2000" dirty="0"/>
              <a:t> v </a:t>
            </a:r>
            <a:r>
              <a:rPr lang="de-DE" sz="2000" dirty="0" err="1"/>
              <a:t>souladu</a:t>
            </a:r>
            <a:r>
              <a:rPr lang="de-DE" sz="2000" dirty="0"/>
              <a:t> s </a:t>
            </a:r>
            <a:r>
              <a:rPr lang="de-DE" sz="2000" dirty="0" err="1"/>
              <a:t>technickými</a:t>
            </a:r>
            <a:r>
              <a:rPr lang="de-DE" sz="2000" dirty="0"/>
              <a:t> </a:t>
            </a:r>
            <a:r>
              <a:rPr lang="de-DE" sz="2000" dirty="0" err="1"/>
              <a:t>požadavky</a:t>
            </a:r>
            <a:r>
              <a:rPr lang="de-DE" sz="2000" dirty="0"/>
              <a:t> na </a:t>
            </a:r>
            <a:r>
              <a:rPr lang="de-DE" sz="2000" dirty="0" err="1"/>
              <a:t>vybavení</a:t>
            </a:r>
            <a:r>
              <a:rPr lang="de-DE" sz="2000" dirty="0"/>
              <a:t> a </a:t>
            </a:r>
            <a:r>
              <a:rPr lang="de-DE" sz="2000" dirty="0" err="1"/>
              <a:t>provoz</a:t>
            </a:r>
            <a:r>
              <a:rPr lang="de-DE" sz="2000" dirty="0"/>
              <a:t> a </a:t>
            </a:r>
            <a:r>
              <a:rPr lang="de-DE" sz="2000" dirty="0" err="1"/>
              <a:t>technologickými</a:t>
            </a:r>
            <a:r>
              <a:rPr lang="de-DE" sz="2000" dirty="0"/>
              <a:t> </a:t>
            </a:r>
            <a:r>
              <a:rPr lang="de-DE" sz="2000" dirty="0" err="1"/>
              <a:t>požadavky</a:t>
            </a:r>
            <a:r>
              <a:rPr lang="de-DE" sz="2000" dirty="0"/>
              <a:t> na </a:t>
            </a:r>
            <a:r>
              <a:rPr lang="de-DE" sz="2000" dirty="0" err="1"/>
              <a:t>zpracování</a:t>
            </a:r>
            <a:r>
              <a:rPr lang="de-DE" sz="2000" dirty="0"/>
              <a:t> BRO,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 err="1"/>
              <a:t>požadavky</a:t>
            </a:r>
            <a:r>
              <a:rPr lang="de-DE" sz="2000" dirty="0"/>
              <a:t> na </a:t>
            </a:r>
            <a:r>
              <a:rPr lang="de-DE" sz="2000" dirty="0" err="1"/>
              <a:t>ověření</a:t>
            </a:r>
            <a:r>
              <a:rPr lang="de-DE" sz="2000" dirty="0"/>
              <a:t> </a:t>
            </a:r>
            <a:r>
              <a:rPr lang="de-DE" sz="2000" dirty="0" err="1"/>
              <a:t>účinnosti</a:t>
            </a:r>
            <a:r>
              <a:rPr lang="de-DE" sz="2000" dirty="0"/>
              <a:t>,</a:t>
            </a:r>
            <a:r>
              <a:rPr lang="cs-CZ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/>
              <a:t>odpady </a:t>
            </a:r>
            <a:r>
              <a:rPr lang="de-DE" sz="2000" dirty="0" err="1"/>
              <a:t>vstupující</a:t>
            </a:r>
            <a:r>
              <a:rPr lang="de-DE" sz="2000" dirty="0"/>
              <a:t> </a:t>
            </a:r>
            <a:r>
              <a:rPr lang="de-DE" sz="2000" dirty="0" err="1"/>
              <a:t>musí</a:t>
            </a:r>
            <a:r>
              <a:rPr lang="de-DE" sz="2000" dirty="0"/>
              <a:t> </a:t>
            </a:r>
            <a:r>
              <a:rPr lang="de-DE" sz="2000" dirty="0" err="1"/>
              <a:t>splňovat</a:t>
            </a:r>
            <a:r>
              <a:rPr lang="de-DE" sz="2000" dirty="0"/>
              <a:t> </a:t>
            </a:r>
            <a:r>
              <a:rPr lang="de-DE" sz="2000" dirty="0" err="1"/>
              <a:t>kvalitativní</a:t>
            </a:r>
            <a:r>
              <a:rPr lang="de-DE" sz="2000" dirty="0"/>
              <a:t> </a:t>
            </a:r>
            <a:r>
              <a:rPr lang="de-DE" sz="2000" dirty="0" err="1"/>
              <a:t>požadavky</a:t>
            </a:r>
            <a:r>
              <a:rPr lang="de-DE" sz="2000" dirty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 err="1"/>
              <a:t>výstupy</a:t>
            </a:r>
            <a:r>
              <a:rPr lang="de-DE" sz="2000" dirty="0"/>
              <a:t> </a:t>
            </a:r>
            <a:r>
              <a:rPr lang="de-DE" sz="2000" dirty="0" err="1"/>
              <a:t>ze</a:t>
            </a:r>
            <a:r>
              <a:rPr lang="de-DE" sz="2000" dirty="0"/>
              <a:t> </a:t>
            </a:r>
            <a:r>
              <a:rPr lang="de-DE" sz="2000" dirty="0" err="1"/>
              <a:t>zařízení</a:t>
            </a:r>
            <a:r>
              <a:rPr lang="de-DE" sz="2000" dirty="0"/>
              <a:t> </a:t>
            </a:r>
            <a:r>
              <a:rPr lang="de-DE" sz="2000" dirty="0" err="1"/>
              <a:t>hodnotit</a:t>
            </a:r>
            <a:r>
              <a:rPr lang="de-DE" sz="2000" dirty="0"/>
              <a:t>, </a:t>
            </a:r>
            <a:r>
              <a:rPr lang="de-DE" sz="2000" dirty="0" err="1"/>
              <a:t>vzorkovat</a:t>
            </a:r>
            <a:r>
              <a:rPr lang="de-DE" sz="2000" dirty="0"/>
              <a:t>, </a:t>
            </a:r>
            <a:r>
              <a:rPr lang="de-DE" sz="2000" dirty="0" err="1"/>
              <a:t>zařazovat</a:t>
            </a:r>
            <a:r>
              <a:rPr lang="de-DE" sz="2000" dirty="0"/>
              <a:t> do </a:t>
            </a:r>
            <a:r>
              <a:rPr lang="de-DE" sz="2000" dirty="0" err="1"/>
              <a:t>skupin</a:t>
            </a:r>
            <a:r>
              <a:rPr lang="de-DE" sz="2000" dirty="0"/>
              <a:t> </a:t>
            </a:r>
            <a:r>
              <a:rPr lang="de-DE" sz="2000" dirty="0" err="1"/>
              <a:t>podle</a:t>
            </a:r>
            <a:r>
              <a:rPr lang="de-DE" sz="2000" dirty="0"/>
              <a:t> </a:t>
            </a:r>
            <a:r>
              <a:rPr lang="de-DE" sz="2000" dirty="0" err="1"/>
              <a:t>jejich</a:t>
            </a:r>
            <a:r>
              <a:rPr lang="de-DE" sz="2000" dirty="0"/>
              <a:t> </a:t>
            </a:r>
            <a:r>
              <a:rPr lang="de-DE" sz="2000" dirty="0" err="1"/>
              <a:t>skutečných</a:t>
            </a:r>
            <a:r>
              <a:rPr lang="de-DE" sz="2000" dirty="0"/>
              <a:t> </a:t>
            </a:r>
            <a:r>
              <a:rPr lang="de-DE" sz="2000" dirty="0" err="1"/>
              <a:t>vlastností</a:t>
            </a:r>
            <a:r>
              <a:rPr lang="de-DE" sz="2000" dirty="0"/>
              <a:t> a </a:t>
            </a:r>
            <a:r>
              <a:rPr lang="de-DE" sz="2000" dirty="0" err="1"/>
              <a:t>způsobů</a:t>
            </a:r>
            <a:r>
              <a:rPr lang="de-DE" sz="2000" dirty="0"/>
              <a:t> </a:t>
            </a:r>
            <a:r>
              <a:rPr lang="de-DE" sz="2000" dirty="0" err="1"/>
              <a:t>jejich</a:t>
            </a:r>
            <a:r>
              <a:rPr lang="de-DE" sz="2000" dirty="0"/>
              <a:t> </a:t>
            </a:r>
            <a:r>
              <a:rPr lang="de-DE" sz="2000" dirty="0" err="1"/>
              <a:t>biologického</a:t>
            </a:r>
            <a:r>
              <a:rPr lang="de-DE" sz="2000" dirty="0"/>
              <a:t> </a:t>
            </a:r>
            <a:r>
              <a:rPr lang="de-DE" sz="2000" dirty="0" err="1"/>
              <a:t>zpracování</a:t>
            </a:r>
            <a:r>
              <a:rPr lang="de-DE" sz="2000" dirty="0"/>
              <a:t> a </a:t>
            </a:r>
            <a:r>
              <a:rPr lang="de-DE" sz="2000" dirty="0" err="1"/>
              <a:t>materiálového</a:t>
            </a:r>
            <a:r>
              <a:rPr lang="de-DE" sz="2000" dirty="0"/>
              <a:t> </a:t>
            </a:r>
            <a:r>
              <a:rPr lang="de-DE" sz="2000" dirty="0" err="1"/>
              <a:t>využití</a:t>
            </a:r>
            <a:endParaRPr lang="cs-CZ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/>
              <a:t>v</a:t>
            </a:r>
            <a:r>
              <a:rPr lang="de-DE" sz="2000" dirty="0" err="1"/>
              <a:t>ýstup</a:t>
            </a:r>
            <a:r>
              <a:rPr lang="cs-CZ" sz="2000" dirty="0"/>
              <a:t>y se</a:t>
            </a:r>
            <a:r>
              <a:rPr lang="de-DE" sz="2000" dirty="0"/>
              <a:t> </a:t>
            </a:r>
            <a:r>
              <a:rPr lang="de-DE" sz="2000" dirty="0" err="1"/>
              <a:t>musí</a:t>
            </a:r>
            <a:r>
              <a:rPr lang="de-DE" sz="2000" dirty="0"/>
              <a:t> </a:t>
            </a:r>
            <a:r>
              <a:rPr lang="de-DE" sz="2000" dirty="0" err="1"/>
              <a:t>splňovat</a:t>
            </a:r>
            <a:r>
              <a:rPr lang="de-DE" sz="2000" dirty="0"/>
              <a:t> </a:t>
            </a:r>
            <a:r>
              <a:rPr lang="de-DE" sz="2000" dirty="0" err="1"/>
              <a:t>limitní</a:t>
            </a:r>
            <a:r>
              <a:rPr lang="de-DE" sz="2000" dirty="0"/>
              <a:t> </a:t>
            </a:r>
            <a:r>
              <a:rPr lang="de-DE" sz="2000" dirty="0" err="1"/>
              <a:t>hodnoty</a:t>
            </a:r>
            <a:r>
              <a:rPr lang="de-DE" sz="2000" dirty="0"/>
              <a:t> </a:t>
            </a:r>
            <a:r>
              <a:rPr lang="de-DE" sz="2000" dirty="0" err="1"/>
              <a:t>koncentrací</a:t>
            </a:r>
            <a:r>
              <a:rPr lang="de-DE" sz="2000" dirty="0"/>
              <a:t> </a:t>
            </a:r>
            <a:r>
              <a:rPr lang="de-DE" sz="2000" dirty="0" err="1"/>
              <a:t>rizikových</a:t>
            </a:r>
            <a:r>
              <a:rPr lang="de-DE" sz="2000" dirty="0"/>
              <a:t> </a:t>
            </a:r>
            <a:r>
              <a:rPr lang="de-DE" sz="2000" dirty="0" err="1"/>
              <a:t>látek</a:t>
            </a:r>
            <a:r>
              <a:rPr lang="de-DE" sz="2000" dirty="0"/>
              <a:t> a </a:t>
            </a:r>
            <a:r>
              <a:rPr lang="de-DE" sz="2000" dirty="0" err="1"/>
              <a:t>indikátorových</a:t>
            </a:r>
            <a:r>
              <a:rPr lang="de-DE" sz="2000" dirty="0"/>
              <a:t> </a:t>
            </a:r>
            <a:r>
              <a:rPr lang="de-DE" sz="2000" dirty="0" err="1"/>
              <a:t>organismů</a:t>
            </a:r>
            <a:r>
              <a:rPr lang="de-DE" sz="2000" dirty="0"/>
              <a:t> 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de-DE" sz="2000" dirty="0" err="1"/>
              <a:t>soustřeďování</a:t>
            </a:r>
            <a:r>
              <a:rPr lang="de-DE" sz="2000" dirty="0"/>
              <a:t>  BRO </a:t>
            </a:r>
            <a:r>
              <a:rPr lang="de-DE" sz="2000" dirty="0" err="1"/>
              <a:t>mimo</a:t>
            </a:r>
            <a:r>
              <a:rPr lang="de-DE" sz="2000" dirty="0"/>
              <a:t> </a:t>
            </a:r>
            <a:r>
              <a:rPr lang="de-DE" sz="2000" dirty="0" err="1"/>
              <a:t>technologie</a:t>
            </a:r>
            <a:r>
              <a:rPr lang="de-DE" sz="2000" dirty="0"/>
              <a:t> </a:t>
            </a:r>
            <a:r>
              <a:rPr lang="de-DE" sz="2000" dirty="0" err="1"/>
              <a:t>zpracování</a:t>
            </a:r>
            <a:r>
              <a:rPr lang="de-DE" sz="2000" dirty="0"/>
              <a:t> </a:t>
            </a:r>
            <a:r>
              <a:rPr lang="de-DE" sz="2000" dirty="0" err="1"/>
              <a:t>musí</a:t>
            </a:r>
            <a:r>
              <a:rPr lang="de-DE" sz="2000" dirty="0"/>
              <a:t> </a:t>
            </a:r>
            <a:r>
              <a:rPr lang="de-DE" sz="2000" dirty="0" err="1"/>
              <a:t>být</a:t>
            </a:r>
            <a:r>
              <a:rPr lang="de-DE" sz="2000" dirty="0"/>
              <a:t> </a:t>
            </a:r>
            <a:r>
              <a:rPr lang="de-DE" sz="2000" dirty="0" err="1"/>
              <a:t>prováděno</a:t>
            </a:r>
            <a:r>
              <a:rPr lang="de-DE" sz="2000" dirty="0"/>
              <a:t> </a:t>
            </a:r>
            <a:r>
              <a:rPr lang="de-DE" sz="2000" dirty="0" err="1"/>
              <a:t>tak</a:t>
            </a:r>
            <a:r>
              <a:rPr lang="de-DE" sz="2000" dirty="0"/>
              <a:t>, </a:t>
            </a:r>
            <a:r>
              <a:rPr lang="de-DE" sz="2000" dirty="0" err="1"/>
              <a:t>aby</a:t>
            </a:r>
            <a:r>
              <a:rPr lang="de-DE" sz="2000" dirty="0"/>
              <a:t> </a:t>
            </a:r>
            <a:r>
              <a:rPr lang="de-DE" sz="2000" dirty="0" err="1"/>
              <a:t>nedocházelo</a:t>
            </a:r>
            <a:r>
              <a:rPr lang="de-DE" sz="2000" dirty="0"/>
              <a:t> k </a:t>
            </a:r>
            <a:r>
              <a:rPr lang="de-DE" sz="2000" dirty="0" err="1"/>
              <a:t>jejich</a:t>
            </a:r>
            <a:r>
              <a:rPr lang="de-DE" sz="2000" dirty="0"/>
              <a:t> </a:t>
            </a:r>
            <a:r>
              <a:rPr lang="de-DE" sz="2000" dirty="0" err="1"/>
              <a:t>znehodnocení</a:t>
            </a:r>
            <a:r>
              <a:rPr lang="de-DE" sz="2000" dirty="0"/>
              <a:t> (</a:t>
            </a:r>
            <a:r>
              <a:rPr lang="de-DE" sz="2000" dirty="0" err="1"/>
              <a:t>může</a:t>
            </a:r>
            <a:r>
              <a:rPr lang="de-DE" sz="2000" dirty="0"/>
              <a:t> </a:t>
            </a:r>
            <a:r>
              <a:rPr lang="de-DE" sz="2000" dirty="0" err="1"/>
              <a:t>zahrnovat</a:t>
            </a:r>
            <a:r>
              <a:rPr lang="de-DE" sz="2000" dirty="0"/>
              <a:t> i </a:t>
            </a:r>
            <a:r>
              <a:rPr lang="de-DE" sz="2000" dirty="0" err="1"/>
              <a:t>omezení</a:t>
            </a:r>
            <a:r>
              <a:rPr lang="de-DE" sz="2000" dirty="0"/>
              <a:t> </a:t>
            </a:r>
            <a:r>
              <a:rPr lang="de-DE" sz="2000" dirty="0" err="1"/>
              <a:t>doby</a:t>
            </a:r>
            <a:r>
              <a:rPr lang="de-DE" sz="2000" dirty="0"/>
              <a:t> </a:t>
            </a:r>
            <a:r>
              <a:rPr lang="de-DE" sz="2000" dirty="0" err="1"/>
              <a:t>uložení</a:t>
            </a:r>
            <a:r>
              <a:rPr lang="de-DE" sz="2000" dirty="0"/>
              <a:t>)</a:t>
            </a:r>
            <a:endParaRPr lang="cs-CZ" sz="2000" dirty="0"/>
          </a:p>
          <a:p>
            <a:pPr>
              <a:buFont typeface="Wingdings" panose="05000000000000000000" pitchFamily="2" charset="2"/>
              <a:buChar char="ü"/>
            </a:pPr>
            <a:endParaRPr lang="cs-CZ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cs-CZ" sz="2000" dirty="0"/>
              <a:t>…</a:t>
            </a:r>
            <a:endParaRPr lang="de-DE" sz="20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65649" y="227179"/>
            <a:ext cx="7091115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Zařízení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určená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nakládání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biologicky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rozložitelnými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odpady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393429" y="1383279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Různé povinnosti …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606565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515381" y="2258734"/>
            <a:ext cx="4320480" cy="309636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cs-CZ" dirty="0"/>
              <a:t>Kompost je definován jako konečný produkt kompostovacího procesu vyrobený postupem uvedeným v této normě, který splňuje kvalitativní znaky podle této normy. Na základě dosažené kvality kompostu je možné jeho další využití např. aplikací na zemědělskou půdu, veřejnou zeleň a rekultivace.</a:t>
            </a:r>
          </a:p>
          <a:p>
            <a:pPr marL="0" indent="0" algn="just">
              <a:buNone/>
            </a:pPr>
            <a:r>
              <a:rPr lang="cs-CZ" dirty="0"/>
              <a:t>Technologie kompostování je charakterizována podle technického zabezpečení termofilní fáze kompostovacího procesu, kdy probíhá hygienizace.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187" y="440655"/>
            <a:ext cx="5937918" cy="9361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2200" dirty="0">
                <a:latin typeface="Arial"/>
                <a:cs typeface="Arial"/>
              </a:rPr>
              <a:t>Česká technická norma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Kompostování ČSN 46 5735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Listopad 2020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47022" y="1502906"/>
            <a:ext cx="5937010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Kompost</a:t>
            </a:r>
            <a:endParaRPr lang="de-DE" dirty="0" err="1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Zástupný symbol pro obsah 5">
            <a:extLst>
              <a:ext uri="{FF2B5EF4-FFF2-40B4-BE49-F238E27FC236}">
                <a16:creationId xmlns:a16="http://schemas.microsoft.com/office/drawing/2014/main" id="{4ED75888-5529-4339-B76C-D7D17849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4729" y="756017"/>
            <a:ext cx="3951443" cy="2631708"/>
          </a:xfrm>
          <a:prstGeom prst="rect">
            <a:avLst/>
          </a:prstGeom>
        </p:spPr>
      </p:pic>
      <p:pic>
        <p:nvPicPr>
          <p:cNvPr id="15" name="Obrázek 6">
            <a:extLst>
              <a:ext uri="{FF2B5EF4-FFF2-40B4-BE49-F238E27FC236}">
                <a16:creationId xmlns:a16="http://schemas.microsoft.com/office/drawing/2014/main" id="{6450AB85-A464-45BE-9132-2055B315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20" y="3599616"/>
            <a:ext cx="4190321" cy="2791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923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7">
            <a:extLst>
              <a:ext uri="{FF2B5EF4-FFF2-40B4-BE49-F238E27FC236}">
                <a16:creationId xmlns:a16="http://schemas.microsoft.com/office/drawing/2014/main" id="{F7E1904E-FA9B-40F0-AF33-2291473AD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90" y="301890"/>
            <a:ext cx="4352580" cy="28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9">
            <a:extLst>
              <a:ext uri="{FF2B5EF4-FFF2-40B4-BE49-F238E27FC236}">
                <a16:creationId xmlns:a16="http://schemas.microsoft.com/office/drawing/2014/main" id="{D045049E-0E2A-453D-AB61-AE5AE26B1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9" y="3280370"/>
            <a:ext cx="4351675" cy="289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7">
            <a:extLst>
              <a:ext uri="{FF2B5EF4-FFF2-40B4-BE49-F238E27FC236}">
                <a16:creationId xmlns:a16="http://schemas.microsoft.com/office/drawing/2014/main" id="{2EFC7114-3914-4225-9AFF-8F18E744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411" y="1362991"/>
            <a:ext cx="6935616" cy="413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182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34977" y="460669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Možnosti využití BRO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693858" y="1404819"/>
            <a:ext cx="7559962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Mapa kompostáren v ČR</a:t>
            </a:r>
            <a:endParaRPr lang="en-US" dirty="0" err="1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C6F6FC9-830D-4E28-93B9-494D69B22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858" y="1966857"/>
            <a:ext cx="5661645" cy="324867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D727EB8-C708-49D7-8D3B-B621AE2C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2230" y="2299429"/>
            <a:ext cx="3905250" cy="6477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FDB60796-CA9E-4705-90FB-A79FD055D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4856" y="2977058"/>
            <a:ext cx="1571625" cy="314325"/>
          </a:xfrm>
          <a:prstGeom prst="rect">
            <a:avLst/>
          </a:prstGeom>
        </p:spPr>
      </p:pic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2F7D161F-A254-4A24-80C1-D13C6CBB910D}"/>
              </a:ext>
            </a:extLst>
          </p:cNvPr>
          <p:cNvSpPr txBox="1">
            <a:spLocks/>
          </p:cNvSpPr>
          <p:nvPr/>
        </p:nvSpPr>
        <p:spPr>
          <a:xfrm>
            <a:off x="596960" y="5466786"/>
            <a:ext cx="6624736" cy="503113"/>
          </a:xfrm>
          <a:prstGeom prst="rect">
            <a:avLst/>
          </a:prstGeom>
        </p:spPr>
        <p:txBody>
          <a:bodyPr lIns="91440" tIns="45720" rIns="91440" bIns="36000" anchor="b">
            <a:normAutofit fontScale="92500" lnSpcReduction="20000"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/>
                <a:cs typeface="Arial"/>
              </a:rPr>
              <a:t>Zdroj: </a:t>
            </a:r>
            <a:r>
              <a:rPr lang="cs-CZ" dirty="0">
                <a:latin typeface="Arial"/>
                <a:cs typeface="Arial"/>
                <a:hlinkClick r:id="rId5"/>
              </a:rPr>
              <a:t>https://www.vuzt.cz/databaze-a-programy/mapa-kompostaren-v-cr/</a:t>
            </a:r>
            <a:endParaRPr lang="cs-CZ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cs-CZ" dirty="0">
                <a:hlinkClick r:id="rId6"/>
              </a:rPr>
              <a:t>https://www.kompostyvcr.cz/</a:t>
            </a:r>
            <a:r>
              <a:rPr lang="cs-CZ" dirty="0"/>
              <a:t>  </a:t>
            </a:r>
            <a:r>
              <a:rPr lang="de-DE" dirty="0">
                <a:latin typeface="Arial"/>
                <a:cs typeface="Arial"/>
              </a:rPr>
              <a:t>https://visoh2.mzp.cz/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686D263-3D37-4E7D-A263-FD3003F93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2231" y="1979035"/>
            <a:ext cx="3809371" cy="313039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0F472C3-0429-4F0B-B8C5-A6BDF61A4210}"/>
              </a:ext>
            </a:extLst>
          </p:cNvPr>
          <p:cNvSpPr txBox="1"/>
          <p:nvPr/>
        </p:nvSpPr>
        <p:spPr>
          <a:xfrm>
            <a:off x="8542811" y="5986851"/>
            <a:ext cx="27029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latin typeface="Arial"/>
                <a:cs typeface="Arial"/>
              </a:rPr>
              <a:t>Zdroj: foto z archivu autora</a:t>
            </a:r>
            <a:endParaRPr lang="de-DE" sz="1200" dirty="0">
              <a:latin typeface="Arial"/>
              <a:cs typeface="Arial"/>
            </a:endParaRP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29045D77-323D-492A-B416-E5564AA43B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80" y="3341165"/>
            <a:ext cx="3389822" cy="254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30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 descr="SCHEMA1.jpg">
            <a:extLst>
              <a:ext uri="{FF2B5EF4-FFF2-40B4-BE49-F238E27FC236}">
                <a16:creationId xmlns:a16="http://schemas.microsoft.com/office/drawing/2014/main" id="{D58B1A88-615B-4F23-BB33-8B0913A49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18" y="523251"/>
            <a:ext cx="7105717" cy="53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B493940-40D7-4819-9AAF-CD3C3DDD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042" y="927130"/>
            <a:ext cx="3923168" cy="26113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68A730D-4E8E-487B-9ADE-B7D43BAFA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0041" y="3683156"/>
            <a:ext cx="3923169" cy="26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73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dirty="0"/>
              <a:t>Kompostování je definováno jako biologická metoda využívání BRO, kterou za kontrolovaných podmínek aerobního procesu (tj za přístupu vzduchu), činností mikroorganismů a </a:t>
            </a:r>
            <a:r>
              <a:rPr lang="cs-CZ" dirty="0" err="1"/>
              <a:t>předkompostováním</a:t>
            </a:r>
            <a:r>
              <a:rPr lang="cs-CZ" dirty="0"/>
              <a:t> za vysokých teplot přeměňuje (degraduje) BRO na kompost. </a:t>
            </a:r>
          </a:p>
          <a:p>
            <a:pPr marL="0" indent="0" algn="just">
              <a:buNone/>
            </a:pPr>
            <a:r>
              <a:rPr lang="cs-CZ" dirty="0"/>
              <a:t>Vermikompostování je způsob rozkladu a přeměňování biologicky rozložitelných látek na </a:t>
            </a:r>
            <a:r>
              <a:rPr lang="cs-CZ" dirty="0" err="1"/>
              <a:t>vermikompost</a:t>
            </a:r>
            <a:r>
              <a:rPr lang="cs-CZ" dirty="0"/>
              <a:t> s využitím žížal pro vermikompostování. Využívá intenzivní činnost žížal a pomocí jejich enzymů v trávícím traktu přeměňuje biologicky rozložitelné látky na kompost.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2200" dirty="0">
                <a:latin typeface="Arial"/>
                <a:cs typeface="Arial"/>
              </a:rPr>
              <a:t>Česká technická norma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Vermikompostování ČSN 46 5736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Listopad 2018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cs-CZ" dirty="0" err="1">
                <a:latin typeface="Arial"/>
                <a:cs typeface="Arial"/>
              </a:rPr>
              <a:t>Vermikompost</a:t>
            </a:r>
            <a:endParaRPr lang="de-DE" dirty="0" err="1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A2A666E-6E98-404A-95A2-3BA21EC93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97767" y="1733169"/>
            <a:ext cx="5191621" cy="389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8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ovéPole 4">
            <a:extLst>
              <a:ext uri="{FF2B5EF4-FFF2-40B4-BE49-F238E27FC236}">
                <a16:creationId xmlns:a16="http://schemas.microsoft.com/office/drawing/2014/main" id="{0DD92F59-8ABD-4E29-A662-9D94BBC00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193" y="545623"/>
            <a:ext cx="101727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822960">
              <a:lnSpc>
                <a:spcPct val="90000"/>
              </a:lnSpc>
              <a:spcBef>
                <a:spcPct val="0"/>
              </a:spcBef>
              <a:defRPr/>
            </a:pPr>
            <a:r>
              <a:rPr lang="cs-CZ" altLang="en-US" sz="2800" b="1" dirty="0">
                <a:solidFill>
                  <a:schemeClr val="tx2"/>
                </a:solidFill>
                <a:ea typeface="+mj-ea"/>
              </a:rPr>
              <a:t>Pojem: Potravinová ztráta, potravinový odpad</a:t>
            </a:r>
            <a:endParaRPr lang="cs-CZ" altLang="cs-CZ" sz="2800" b="1" dirty="0">
              <a:solidFill>
                <a:schemeClr val="tx2"/>
              </a:solidFill>
              <a:ea typeface="+mj-ea"/>
            </a:endParaRP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051F9CDC-8AE9-43C4-B3B8-D9F59648F74C}"/>
              </a:ext>
            </a:extLst>
          </p:cNvPr>
          <p:cNvSpPr>
            <a:spLocks/>
          </p:cNvSpPr>
          <p:nvPr/>
        </p:nvSpPr>
        <p:spPr bwMode="auto">
          <a:xfrm>
            <a:off x="556889" y="1169852"/>
            <a:ext cx="10275939" cy="4743450"/>
          </a:xfrm>
          <a:prstGeom prst="rect">
            <a:avLst/>
          </a:prstGeom>
          <a:noFill/>
          <a:ln>
            <a:noFill/>
          </a:ln>
        </p:spPr>
        <p:txBody>
          <a:bodyPr lIns="0" tIns="0" rIns="90680" bIns="0"/>
          <a:lstStyle>
            <a:lvl1pPr marL="180975" indent="-18097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455613" indent="-280988">
              <a:spcBef>
                <a:spcPct val="20000"/>
              </a:spcBef>
              <a:buSzPct val="100000"/>
              <a:buFont typeface="Lucida Grande" pitchFamily="-65" charset="0"/>
              <a:buChar char="−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625475" indent="-17462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892175" indent="-266700">
              <a:spcBef>
                <a:spcPct val="20000"/>
              </a:spcBef>
              <a:buSzPct val="100000"/>
              <a:buFont typeface="Lucida Grande" pitchFamily="-65" charset="0"/>
              <a:buChar char="−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1168400" indent="-27622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16256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0828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25400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29972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SzTx/>
              <a:buNone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Potravinový odpad je podmnožinou </a:t>
            </a:r>
          </a:p>
          <a:p>
            <a:pPr marL="0" indent="0">
              <a:lnSpc>
                <a:spcPct val="90000"/>
              </a:lnSpc>
              <a:buSzTx/>
              <a:buNone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potravinových ztrát: </a:t>
            </a: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90000"/>
              </a:lnSpc>
              <a:buSzTx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potravinový odpad, kterému lze předejít</a:t>
            </a:r>
          </a:p>
          <a:p>
            <a:pPr marL="0" indent="0">
              <a:lnSpc>
                <a:spcPct val="90000"/>
              </a:lnSpc>
              <a:buSzTx/>
              <a:buNone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90000"/>
              </a:lnSpc>
              <a:buSzTx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nevyhnutelný potravinový odpad </a:t>
            </a:r>
          </a:p>
          <a:p>
            <a:pPr>
              <a:lnSpc>
                <a:spcPct val="90000"/>
              </a:lnSpc>
              <a:buSzTx/>
              <a:defRPr/>
            </a:pPr>
            <a:endParaRPr lang="cs-CZ" altLang="en-US" sz="2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 algn="just">
              <a:lnSpc>
                <a:spcPct val="90000"/>
              </a:lnSpc>
              <a:buSzTx/>
              <a:buNone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31 % potravin se stane odpadem </a:t>
            </a:r>
          </a:p>
          <a:p>
            <a:pPr marL="0" indent="0" algn="just">
              <a:lnSpc>
                <a:spcPct val="90000"/>
              </a:lnSpc>
              <a:buSzTx/>
              <a:buNone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 důsledku potravinových ztrát </a:t>
            </a:r>
          </a:p>
          <a:p>
            <a:pPr marL="0" indent="0" algn="just">
              <a:lnSpc>
                <a:spcPct val="90000"/>
              </a:lnSpc>
              <a:buSzTx/>
              <a:buNone/>
              <a:defRPr/>
            </a:pPr>
            <a:endParaRPr lang="cs-CZ" altLang="en-US" sz="2400" dirty="0"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400" dirty="0"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400" dirty="0"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400" dirty="0"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b="1" dirty="0"/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b="1" dirty="0"/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000" dirty="0">
              <a:solidFill>
                <a:schemeClr val="accent1">
                  <a:lumMod val="90000"/>
                  <a:lumOff val="10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r>
              <a:rPr lang="cs-CZ" altLang="en-US" sz="2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8676" name="Obrázek 8">
            <a:extLst>
              <a:ext uri="{FF2B5EF4-FFF2-40B4-BE49-F238E27FC236}">
                <a16:creationId xmlns:a16="http://schemas.microsoft.com/office/drawing/2014/main" id="{42A945F3-39DE-4E82-91B9-5E15BEB5D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487" y="3530633"/>
            <a:ext cx="2286294" cy="244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Obrázek 9">
            <a:extLst>
              <a:ext uri="{FF2B5EF4-FFF2-40B4-BE49-F238E27FC236}">
                <a16:creationId xmlns:a16="http://schemas.microsoft.com/office/drawing/2014/main" id="{96FA93AA-DCF9-4604-A2DE-833A04DE8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90" y="1120979"/>
            <a:ext cx="1617660" cy="403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10">
            <a:extLst>
              <a:ext uri="{FF2B5EF4-FFF2-40B4-BE49-F238E27FC236}">
                <a16:creationId xmlns:a16="http://schemas.microsoft.com/office/drawing/2014/main" id="{F624DD2B-EE6A-45B4-8ECB-8275BCBF6E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150" y="1077705"/>
            <a:ext cx="1617661" cy="542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ovéPole 5">
            <a:extLst>
              <a:ext uri="{FF2B5EF4-FFF2-40B4-BE49-F238E27FC236}">
                <a16:creationId xmlns:a16="http://schemas.microsoft.com/office/drawing/2014/main" id="{EFB7A901-7CAC-4949-AF3B-57E07B92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656" y="5891630"/>
            <a:ext cx="10600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dirty="0"/>
              <a:t>Zdroj: STOA Technologické možnosti, jak nasytit 10 miliard lidí – Možnosti snížení plýtvání potravinami; FAO, </a:t>
            </a:r>
            <a:r>
              <a:rPr lang="cs-CZ" altLang="cs-CZ" sz="1200" dirty="0" err="1"/>
              <a:t>Global</a:t>
            </a:r>
            <a:r>
              <a:rPr lang="cs-CZ" altLang="cs-CZ" sz="1200" dirty="0"/>
              <a:t> food </a:t>
            </a:r>
            <a:r>
              <a:rPr lang="cs-CZ" altLang="cs-CZ" sz="1200" dirty="0" err="1"/>
              <a:t>losses</a:t>
            </a:r>
            <a:r>
              <a:rPr lang="cs-CZ" altLang="cs-CZ" sz="1200" dirty="0"/>
              <a:t> and food </a:t>
            </a:r>
            <a:r>
              <a:rPr lang="cs-CZ" altLang="cs-CZ" sz="1200" dirty="0" err="1"/>
              <a:t>waste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Extent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Causes</a:t>
            </a:r>
            <a:r>
              <a:rPr lang="cs-CZ" altLang="cs-CZ" sz="1200" dirty="0"/>
              <a:t> and </a:t>
            </a:r>
            <a:r>
              <a:rPr lang="cs-CZ" altLang="cs-CZ" sz="1200" dirty="0" err="1"/>
              <a:t>Prevention</a:t>
            </a:r>
            <a:r>
              <a:rPr lang="cs-CZ" altLang="cs-CZ" sz="1200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1495166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sz="1900" dirty="0"/>
              <a:t>Vermikompostování je </a:t>
            </a:r>
            <a:r>
              <a:rPr lang="cs-CZ" sz="1900" dirty="0" err="1"/>
              <a:t>biooxidační</a:t>
            </a:r>
            <a:r>
              <a:rPr lang="cs-CZ" sz="1900" dirty="0"/>
              <a:t> a stabilizační proces, který využívá interakce mikroorganismů a žížal pro vermikompostování a nezahrnuje fázi rozkladu s vysokou teplotou hmoty</a:t>
            </a:r>
            <a:r>
              <a:rPr lang="cs-CZ" dirty="0"/>
              <a:t>.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err="1"/>
              <a:t>Eisenia</a:t>
            </a:r>
            <a:r>
              <a:rPr lang="cs-CZ" dirty="0"/>
              <a:t> </a:t>
            </a:r>
            <a:r>
              <a:rPr lang="cs-CZ" dirty="0" err="1"/>
              <a:t>andrei</a:t>
            </a:r>
            <a:r>
              <a:rPr lang="cs-CZ" dirty="0"/>
              <a:t> (žížala kalifornská)</a:t>
            </a:r>
          </a:p>
          <a:p>
            <a:pPr marL="0" indent="0">
              <a:buNone/>
            </a:pPr>
            <a:r>
              <a:rPr lang="cs-CZ" dirty="0" err="1"/>
              <a:t>Eisenia</a:t>
            </a:r>
            <a:r>
              <a:rPr lang="cs-CZ" dirty="0"/>
              <a:t> </a:t>
            </a:r>
            <a:r>
              <a:rPr lang="cs-CZ" dirty="0" err="1"/>
              <a:t>foetida</a:t>
            </a:r>
            <a:r>
              <a:rPr lang="cs-CZ" dirty="0"/>
              <a:t> (žížala hnojní)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2200" dirty="0">
                <a:latin typeface="Arial"/>
                <a:cs typeface="Arial"/>
              </a:rPr>
              <a:t>Česká technická norma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Vermikompostování ČSN 46 5736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Listopad 2018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1272179" y="2492003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 err="1">
                <a:latin typeface="Arial"/>
                <a:cs typeface="Arial"/>
              </a:rPr>
              <a:t>Vermikompost</a:t>
            </a:r>
            <a:endParaRPr lang="de-DE" dirty="0" err="1"/>
          </a:p>
          <a:p>
            <a:endParaRPr lang="de-DE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3BBE64B-F458-461F-B859-1214F6F821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361" y="1748444"/>
            <a:ext cx="5133097" cy="3849822"/>
          </a:xfrm>
          <a:prstGeom prst="rect">
            <a:avLst/>
          </a:prstGeom>
        </p:spPr>
      </p:pic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2F91EC9-2108-4E09-88A5-392B5A5081C6}"/>
              </a:ext>
            </a:extLst>
          </p:cNvPr>
          <p:cNvCxnSpPr>
            <a:cxnSpLocks/>
          </p:cNvCxnSpPr>
          <p:nvPr/>
        </p:nvCxnSpPr>
        <p:spPr>
          <a:xfrm flipV="1">
            <a:off x="5483575" y="4005064"/>
            <a:ext cx="1403798" cy="720080"/>
          </a:xfrm>
          <a:prstGeom prst="straightConnector1">
            <a:avLst/>
          </a:prstGeom>
          <a:ln w="63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549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68867B14-CE05-48C8-BB14-1E0DEB792C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0" y="267970"/>
            <a:ext cx="8224520" cy="616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10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VÃ½sledek obrÃ¡zku pro zahradnÃ­ kompostÃ©ry otoÄnÃ©">
            <a:extLst>
              <a:ext uri="{FF2B5EF4-FFF2-40B4-BE49-F238E27FC236}">
                <a16:creationId xmlns:a16="http://schemas.microsoft.com/office/drawing/2014/main" id="{F21D0B49-8373-47D4-8AA9-6A98AD97E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527" y="3495882"/>
            <a:ext cx="2608833" cy="2608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56073" y="5693985"/>
            <a:ext cx="9129464" cy="719137"/>
          </a:xfrm>
        </p:spPr>
        <p:txBody>
          <a:bodyPr vert="horz" lIns="91440" tIns="45720" rIns="91440" bIns="36000" rtlCol="0" anchor="b"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pl-PL" dirty="0">
                <a:latin typeface="Arial"/>
                <a:cs typeface="Arial"/>
              </a:rPr>
              <a:t>Zdroj: 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http://potravinypomahaji.cz/</a:t>
            </a:r>
            <a:r>
              <a:rPr lang="cs-CZ" altLang="cs-CZ" dirty="0" err="1">
                <a:solidFill>
                  <a:srgbClr val="000000"/>
                </a:solidFill>
                <a:hlinkClick r:id="rId3"/>
              </a:rPr>
              <a:t>americka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-</a:t>
            </a:r>
            <a:r>
              <a:rPr lang="cs-CZ" altLang="cs-CZ" dirty="0" err="1">
                <a:solidFill>
                  <a:srgbClr val="000000"/>
                </a:solidFill>
                <a:hlinkClick r:id="rId3"/>
              </a:rPr>
              <a:t>vedkyne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-sepsala-</a:t>
            </a:r>
            <a:r>
              <a:rPr lang="cs-CZ" altLang="cs-CZ" dirty="0" err="1">
                <a:solidFill>
                  <a:srgbClr val="000000"/>
                </a:solidFill>
                <a:hlinkClick r:id="rId3"/>
              </a:rPr>
              <a:t>rukovet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-pro-</a:t>
            </a:r>
            <a:r>
              <a:rPr lang="cs-CZ" altLang="cs-CZ" dirty="0" err="1">
                <a:solidFill>
                  <a:srgbClr val="000000"/>
                </a:solidFill>
                <a:hlinkClick r:id="rId3"/>
              </a:rPr>
              <a:t>kuchyn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-bez-odpadu/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en-US" altLang="cs-CZ" dirty="0">
                <a:solidFill>
                  <a:srgbClr val="000000"/>
                </a:solidFill>
                <a:hlinkClick r:id="rId4"/>
              </a:rPr>
              <a:t>https://www.mountfield.cz/komposter-domaci-organico-9vpr0264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5"/>
              </a:rPr>
              <a:t>http://www.urbalive.cz/</a:t>
            </a:r>
            <a:r>
              <a:rPr lang="cs-CZ" altLang="cs-CZ" dirty="0" err="1">
                <a:solidFill>
                  <a:srgbClr val="000000"/>
                </a:solidFill>
                <a:hlinkClick r:id="rId5"/>
              </a:rPr>
              <a:t>vermikomposter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6"/>
              </a:rPr>
              <a:t>http://www.terezainoslo.com/2017/01/vermikomposter-aneb-zizaly-u-nas-doma.html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cs-CZ" altLang="cs-CZ" dirty="0">
                <a:solidFill>
                  <a:srgbClr val="000000"/>
                </a:solidFill>
                <a:hlinkClick r:id="rId7"/>
              </a:rPr>
              <a:t>http://www.vares.cz/product/komposter-z-recyklovaneho-plastu-700-litru-655/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</a:pPr>
            <a:r>
              <a:rPr lang="cs-CZ" altLang="cs-CZ" dirty="0">
                <a:solidFill>
                  <a:srgbClr val="000000"/>
                </a:solidFill>
                <a:hlinkClick r:id="rId8"/>
              </a:rPr>
              <a:t>https://www.garten.cz/</a:t>
            </a:r>
            <a:r>
              <a:rPr lang="cs-CZ" altLang="cs-CZ" dirty="0" err="1">
                <a:solidFill>
                  <a:srgbClr val="000000"/>
                </a:solidFill>
                <a:hlinkClick r:id="rId8"/>
              </a:rPr>
              <a:t>sfa</a:t>
            </a:r>
            <a:r>
              <a:rPr lang="cs-CZ" altLang="cs-CZ" dirty="0">
                <a:solidFill>
                  <a:srgbClr val="000000"/>
                </a:solidFill>
                <a:hlinkClick r:id="rId8"/>
              </a:rPr>
              <a:t>/</a:t>
            </a:r>
            <a:r>
              <a:rPr lang="cs-CZ" altLang="cs-CZ" dirty="0" err="1">
                <a:solidFill>
                  <a:srgbClr val="000000"/>
                </a:solidFill>
                <a:hlinkClick r:id="rId8"/>
              </a:rPr>
              <a:t>cz</a:t>
            </a:r>
            <a:r>
              <a:rPr lang="cs-CZ" altLang="cs-CZ" dirty="0">
                <a:solidFill>
                  <a:srgbClr val="000000"/>
                </a:solidFill>
                <a:hlinkClick r:id="rId8"/>
              </a:rPr>
              <a:t>/kompost%C3%A9r/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9"/>
              </a:rPr>
              <a:t>https://books.google.cz/</a:t>
            </a:r>
            <a:endParaRPr lang="pl-PL" dirty="0">
              <a:latin typeface="Arial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9915" y="343448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505985" y="1271232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Kompostování v domácnosti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7" name="Obrázek 10">
            <a:extLst>
              <a:ext uri="{FF2B5EF4-FFF2-40B4-BE49-F238E27FC236}">
                <a16:creationId xmlns:a16="http://schemas.microsoft.com/office/drawing/2014/main" id="{1AAAFCDD-5A00-4046-BB09-56F0CA36E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866" y="1269402"/>
            <a:ext cx="1878012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11">
            <a:extLst>
              <a:ext uri="{FF2B5EF4-FFF2-40B4-BE49-F238E27FC236}">
                <a16:creationId xmlns:a16="http://schemas.microsoft.com/office/drawing/2014/main" id="{59C78AB5-2523-46D8-9DC5-B7601EB13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53" y="495779"/>
            <a:ext cx="1924973" cy="247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17">
            <a:extLst>
              <a:ext uri="{FF2B5EF4-FFF2-40B4-BE49-F238E27FC236}">
                <a16:creationId xmlns:a16="http://schemas.microsoft.com/office/drawing/2014/main" id="{72C064A3-660C-465A-88FA-A03913A8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161" y="1874415"/>
            <a:ext cx="2473325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F4B0E86-00DE-4CF2-8535-B45444B7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81" y="1807331"/>
            <a:ext cx="2273890" cy="170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13">
            <a:extLst>
              <a:ext uri="{FF2B5EF4-FFF2-40B4-BE49-F238E27FC236}">
                <a16:creationId xmlns:a16="http://schemas.microsoft.com/office/drawing/2014/main" id="{5C659269-7BB2-4D50-B81A-68517EEAD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93" y="1844797"/>
            <a:ext cx="15938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9">
            <a:extLst>
              <a:ext uri="{FF2B5EF4-FFF2-40B4-BE49-F238E27FC236}">
                <a16:creationId xmlns:a16="http://schemas.microsoft.com/office/drawing/2014/main" id="{EE8652CB-066C-41F6-88FC-F64F7DFF1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151" y="3451981"/>
            <a:ext cx="2694123" cy="2021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3">
            <a:extLst>
              <a:ext uri="{FF2B5EF4-FFF2-40B4-BE49-F238E27FC236}">
                <a16:creationId xmlns:a16="http://schemas.microsoft.com/office/drawing/2014/main" id="{DF8C5414-B0DB-42DC-A128-592C11EE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74" y="4162123"/>
            <a:ext cx="1701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5">
            <a:extLst>
              <a:ext uri="{FF2B5EF4-FFF2-40B4-BE49-F238E27FC236}">
                <a16:creationId xmlns:a16="http://schemas.microsoft.com/office/drawing/2014/main" id="{41E87A73-E986-49CB-B711-821E63625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988" y="4197291"/>
            <a:ext cx="17018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0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F03D483-8074-48AF-BEC8-33D040437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6453" y="1396199"/>
            <a:ext cx="5625140" cy="4218855"/>
          </a:xfrm>
          <a:prstGeom prst="rect">
            <a:avLst/>
          </a:prstGeom>
        </p:spPr>
      </p:pic>
      <p:sp>
        <p:nvSpPr>
          <p:cNvPr id="7" name="Textplatzhalter 9">
            <a:extLst>
              <a:ext uri="{FF2B5EF4-FFF2-40B4-BE49-F238E27FC236}">
                <a16:creationId xmlns:a16="http://schemas.microsoft.com/office/drawing/2014/main" id="{A9266EC9-C1F3-460F-AE21-1FFF8C6A652F}"/>
              </a:ext>
            </a:extLst>
          </p:cNvPr>
          <p:cNvSpPr txBox="1">
            <a:spLocks/>
          </p:cNvSpPr>
          <p:nvPr/>
        </p:nvSpPr>
        <p:spPr>
          <a:xfrm>
            <a:off x="335458" y="756430"/>
            <a:ext cx="4823821" cy="28892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200" b="1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41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89112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Arial"/>
                <a:cs typeface="Arial"/>
              </a:rPr>
              <a:t>Bokashi 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747C6E6-B76D-4C9F-B964-D659C33D50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458" y="1664565"/>
            <a:ext cx="4705159" cy="352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39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1585880" y="5488618"/>
            <a:ext cx="9129464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pl-PL" dirty="0">
                <a:latin typeface="Arial"/>
                <a:cs typeface="Arial"/>
              </a:rPr>
              <a:t>Zdroj</a:t>
            </a:r>
            <a:r>
              <a:rPr lang="cs-CZ" altLang="cs-CZ" dirty="0">
                <a:solidFill>
                  <a:srgbClr val="000000"/>
                </a:solidFill>
              </a:rPr>
              <a:t>. https://www.ekonakup.cz/</a:t>
            </a:r>
          </a:p>
          <a:p>
            <a:endParaRPr lang="pl-PL" dirty="0">
              <a:latin typeface="Arial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3036" y="591564"/>
            <a:ext cx="5760640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 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2062036" y="1719216"/>
            <a:ext cx="7922397" cy="45724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Kompostování v domácnosti (komunitní kompostování)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03A30D-5333-4AE1-8912-6D5266EC1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272" y="2230115"/>
            <a:ext cx="10736361" cy="331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67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641000" y="5944566"/>
            <a:ext cx="10687400" cy="936130"/>
          </a:xfrm>
        </p:spPr>
        <p:txBody>
          <a:bodyPr vert="horz" lIns="91440" tIns="45720" rIns="91440" bIns="36000" rtlCol="0" anchor="b">
            <a:normAutofit fontScale="85000" lnSpcReduction="10000"/>
          </a:bodyPr>
          <a:lstStyle/>
          <a:p>
            <a:endParaRPr lang="cs-CZ" dirty="0">
              <a:latin typeface="Arial"/>
              <a:cs typeface="Arial"/>
            </a:endParaRPr>
          </a:p>
          <a:p>
            <a:endParaRPr lang="cs-CZ" dirty="0">
              <a:latin typeface="Arial"/>
              <a:cs typeface="Arial"/>
            </a:endParaRPr>
          </a:p>
          <a:p>
            <a:r>
              <a:rPr lang="cs-CZ" dirty="0">
                <a:latin typeface="Arial"/>
                <a:cs typeface="Arial"/>
              </a:rPr>
              <a:t>Zdroj: 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>
                <a:solidFill>
                  <a:srgbClr val="000000"/>
                </a:solidFill>
                <a:hlinkClick r:id="rId2"/>
              </a:rPr>
              <a:t>https://www.meneodpadu.cz/wp-content/uploads/2016/11/cz-brozura-elektricke-kompostery-2016.pdf</a:t>
            </a:r>
            <a:r>
              <a:rPr lang="cs-CZ" altLang="cs-CZ" dirty="0">
                <a:solidFill>
                  <a:srgbClr val="000000"/>
                </a:solidFill>
              </a:rPr>
              <a:t>  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http://www.zahradni-kompostery.cz/</a:t>
            </a:r>
            <a:r>
              <a:rPr lang="cs-CZ" altLang="cs-CZ" dirty="0" err="1">
                <a:solidFill>
                  <a:srgbClr val="000000"/>
                </a:solidFill>
                <a:hlinkClick r:id="rId3"/>
              </a:rPr>
              <a:t>elektricke</a:t>
            </a:r>
            <a:r>
              <a:rPr lang="cs-CZ" altLang="cs-CZ" dirty="0">
                <a:solidFill>
                  <a:srgbClr val="000000"/>
                </a:solidFill>
                <a:hlinkClick r:id="rId3"/>
              </a:rPr>
              <a:t>-kompostéry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4"/>
              </a:rPr>
              <a:t>http://www.kuchynsky-odpad.sk/elektricky-komposter-gg-10/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5"/>
              </a:rPr>
              <a:t>http://www.kuchynsky-odpad.sk/podrobne-informacie-o-zariadeniach-na-spracovanie-kuchynskeho-a-restauracneho-odpadu/</a:t>
            </a:r>
            <a:r>
              <a:rPr lang="cs-CZ" altLang="cs-CZ" dirty="0">
                <a:solidFill>
                  <a:srgbClr val="000000"/>
                </a:solidFill>
              </a:rPr>
              <a:t>; </a:t>
            </a:r>
            <a:r>
              <a:rPr lang="cs-CZ" altLang="cs-CZ" dirty="0">
                <a:solidFill>
                  <a:srgbClr val="000000"/>
                </a:solidFill>
                <a:hlinkClick r:id="rId6"/>
              </a:rPr>
              <a:t>https://www.meneodpadu.cz/wp-content/uploads/2017/03/elektricke-kompostery-greengood.pdf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  <a:hlinkClick r:id="rId7"/>
              </a:rPr>
              <a:t>https://www.meneodpadu.cz/samospravy-presedlavaji-kompostovani-gastroodpadu/</a:t>
            </a:r>
            <a:endParaRPr lang="cs-CZ" altLang="cs-CZ" dirty="0">
              <a:solidFill>
                <a:srgbClr val="000000"/>
              </a:solidFill>
            </a:endParaRPr>
          </a:p>
          <a:p>
            <a:endParaRPr lang="cs-CZ" altLang="cs-CZ" dirty="0">
              <a:solidFill>
                <a:srgbClr val="000000"/>
              </a:solidFill>
            </a:endParaRPr>
          </a:p>
          <a:p>
            <a:endParaRPr lang="pl-PL" dirty="0">
              <a:latin typeface="Arial"/>
              <a:cs typeface="Arial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867" y="445369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641000" y="1300454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Elektrické kompostéry a sušičky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8" name="Obrázek 11">
            <a:extLst>
              <a:ext uri="{FF2B5EF4-FFF2-40B4-BE49-F238E27FC236}">
                <a16:creationId xmlns:a16="http://schemas.microsoft.com/office/drawing/2014/main" id="{7B864EED-9A99-445A-BF23-45D18379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240" y="3085797"/>
            <a:ext cx="3484880" cy="214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ázek 12">
            <a:extLst>
              <a:ext uri="{FF2B5EF4-FFF2-40B4-BE49-F238E27FC236}">
                <a16:creationId xmlns:a16="http://schemas.microsoft.com/office/drawing/2014/main" id="{1E24D2E8-5C10-4D87-AF69-40B63308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06" y="662545"/>
            <a:ext cx="3113828" cy="220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Obrázek 19">
            <a:extLst>
              <a:ext uri="{FF2B5EF4-FFF2-40B4-BE49-F238E27FC236}">
                <a16:creationId xmlns:a16="http://schemas.microsoft.com/office/drawing/2014/main" id="{609B534B-FD4C-49D6-AF44-581301E4E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41" y="1766712"/>
            <a:ext cx="4328059" cy="388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15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635" y="490565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394243" y="1377637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Elektrické kompostéry a sušičky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Picture 2" descr="http://www.kuchynsky-odpad.sk/upload/399/14561708655382-gg-10.jpg">
            <a:extLst>
              <a:ext uri="{FF2B5EF4-FFF2-40B4-BE49-F238E27FC236}">
                <a16:creationId xmlns:a16="http://schemas.microsoft.com/office/drawing/2014/main" id="{48B96E1F-C10A-41DC-B018-526B76C35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52" y="3003247"/>
            <a:ext cx="2801331" cy="19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 descr="CG-500.jpg">
            <a:extLst>
              <a:ext uri="{FF2B5EF4-FFF2-40B4-BE49-F238E27FC236}">
                <a16:creationId xmlns:a16="http://schemas.microsoft.com/office/drawing/2014/main" id="{F97AEAE4-0C96-4856-B933-163A088A8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73" y="4849210"/>
            <a:ext cx="2199127" cy="153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6" descr="GG-02.jpg">
            <a:extLst>
              <a:ext uri="{FF2B5EF4-FFF2-40B4-BE49-F238E27FC236}">
                <a16:creationId xmlns:a16="http://schemas.microsoft.com/office/drawing/2014/main" id="{6427832F-65CB-468C-9836-D57C442F6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52" y="557766"/>
            <a:ext cx="1671607" cy="23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ovéPole 13">
            <a:extLst>
              <a:ext uri="{FF2B5EF4-FFF2-40B4-BE49-F238E27FC236}">
                <a16:creationId xmlns:a16="http://schemas.microsoft.com/office/drawing/2014/main" id="{186EB0B8-0CFB-441B-ACA0-A2C015171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9946" y="908721"/>
            <a:ext cx="1179513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dirty="0">
                <a:solidFill>
                  <a:srgbClr val="000000"/>
                </a:solidFill>
              </a:rPr>
              <a:t>Elektrický kompostér GG02- zpracuje  až 5,5 kg gastroodpadu denně</a:t>
            </a: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200" dirty="0">
                <a:solidFill>
                  <a:srgbClr val="000000"/>
                </a:solidFill>
              </a:rPr>
              <a:t>GG10 – zpracuje  až 27 kg gastroodpadu denně; </a:t>
            </a: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endParaRPr lang="cs-CZ" altLang="cs-CZ" sz="1200" dirty="0">
              <a:solidFill>
                <a:srgbClr val="000000"/>
              </a:solidFill>
            </a:endParaRPr>
          </a:p>
          <a:p>
            <a:r>
              <a:rPr lang="cs-CZ" altLang="cs-CZ" sz="1200" dirty="0">
                <a:solidFill>
                  <a:srgbClr val="000000"/>
                </a:solidFill>
              </a:rPr>
              <a:t>GG 500 - zpracuje  až 1370 kg gastroodpadu denně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E457519-CFB0-4224-81BA-C85F29604F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60" y="2393519"/>
            <a:ext cx="3022808" cy="226710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21F6291-F9D9-4E28-B537-277072EB2C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6740" y="2835406"/>
            <a:ext cx="3022808" cy="2267106"/>
          </a:xfrm>
          <a:prstGeom prst="rect">
            <a:avLst/>
          </a:prstGeom>
        </p:spPr>
      </p:pic>
      <p:sp>
        <p:nvSpPr>
          <p:cNvPr id="31" name="Textplatzhalter 15">
            <a:extLst>
              <a:ext uri="{FF2B5EF4-FFF2-40B4-BE49-F238E27FC236}">
                <a16:creationId xmlns:a16="http://schemas.microsoft.com/office/drawing/2014/main" id="{A8FA0E7C-4D9A-4E97-8DFA-2DCADD255586}"/>
              </a:ext>
            </a:extLst>
          </p:cNvPr>
          <p:cNvSpPr txBox="1">
            <a:spLocks/>
          </p:cNvSpPr>
          <p:nvPr/>
        </p:nvSpPr>
        <p:spPr>
          <a:xfrm>
            <a:off x="2022600" y="5578666"/>
            <a:ext cx="4065760" cy="370202"/>
          </a:xfrm>
          <a:prstGeom prst="rect">
            <a:avLst/>
          </a:prstGeom>
        </p:spPr>
        <p:txBody>
          <a:bodyPr lIns="91440" tIns="45720" rIns="91440" bIns="3600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Zdroj: foto autora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7A44E13-94CF-4BD1-8AB3-90F6CEC6D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107562" y="1027754"/>
            <a:ext cx="1492262" cy="1989683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731004D8-D767-4BD8-A3FB-80006C6C3598}"/>
              </a:ext>
            </a:extLst>
          </p:cNvPr>
          <p:cNvSpPr txBox="1"/>
          <p:nvPr/>
        </p:nvSpPr>
        <p:spPr>
          <a:xfrm>
            <a:off x="482833" y="6071531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https://www.elektrickekompostery.cz/reference/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8965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954" y="343205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37125" y="1173232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Elektrické kompostéry a sušičky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1" name="Textplatzhalter 15">
            <a:extLst>
              <a:ext uri="{FF2B5EF4-FFF2-40B4-BE49-F238E27FC236}">
                <a16:creationId xmlns:a16="http://schemas.microsoft.com/office/drawing/2014/main" id="{A8FA0E7C-4D9A-4E97-8DFA-2DCADD255586}"/>
              </a:ext>
            </a:extLst>
          </p:cNvPr>
          <p:cNvSpPr txBox="1">
            <a:spLocks/>
          </p:cNvSpPr>
          <p:nvPr/>
        </p:nvSpPr>
        <p:spPr>
          <a:xfrm>
            <a:off x="534630" y="6080690"/>
            <a:ext cx="4065760" cy="370202"/>
          </a:xfrm>
          <a:prstGeom prst="rect">
            <a:avLst/>
          </a:prstGeom>
        </p:spPr>
        <p:txBody>
          <a:bodyPr lIns="91440" tIns="45720" rIns="91440" bIns="3600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Zdroj: foto autora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D8AF098-8CA9-49D1-8B66-07D89594F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02" y="2425472"/>
            <a:ext cx="4629861" cy="347239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D35AC7A-3785-404C-8D72-5625BB4367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190" y="1938981"/>
            <a:ext cx="1702879" cy="127715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33FF4726-282F-40CF-B52C-937C3712F4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2357" y="1892941"/>
            <a:ext cx="2146837" cy="16101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EC7DF7C-84CE-4B08-9BB0-C4A1B45D6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3857" y="1454005"/>
            <a:ext cx="3247742" cy="433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16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5240" y="462485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  </a:t>
            </a:r>
            <a:r>
              <a:rPr lang="cs-CZ" sz="2200" dirty="0">
                <a:latin typeface="Arial"/>
                <a:cs typeface="Arial"/>
              </a:rPr>
              <a:t>- 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75240" y="1032739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Elektrické kompostéry  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A5965F9-F088-40BC-8B62-7C844537D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12" y="1444937"/>
            <a:ext cx="8299176" cy="466828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65716DBC-3E58-4B64-A130-33EE85913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5727" y="1311852"/>
            <a:ext cx="2784994" cy="495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56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89172BF6-4F64-4DC6-B3DB-CC0EEDE13FE5}"/>
              </a:ext>
            </a:extLst>
          </p:cNvPr>
          <p:cNvSpPr txBox="1"/>
          <p:nvPr/>
        </p:nvSpPr>
        <p:spPr>
          <a:xfrm>
            <a:off x="299978" y="457284"/>
            <a:ext cx="95974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3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Výzkum nakládání s gastroodpadem v projektu CZ.01.1.02/0.0/0.0/19_262/0020304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2E7EA69-F43A-4839-89F8-34D231DD58B2}"/>
              </a:ext>
            </a:extLst>
          </p:cNvPr>
          <p:cNvSpPr txBox="1"/>
          <p:nvPr/>
        </p:nvSpPr>
        <p:spPr>
          <a:xfrm>
            <a:off x="299978" y="1027337"/>
            <a:ext cx="6004398" cy="37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cs-CZ" sz="14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Přehled výsledku rozboru vzorku z elektrického kompostéru</a:t>
            </a:r>
            <a:endParaRPr lang="cs-CZ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CB9F02-EB1D-4040-A2CB-A6F036D4F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78" y="1438167"/>
            <a:ext cx="11198435" cy="1990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D299A34-0BE8-48C6-B875-E5BF0F8EC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78" y="3662784"/>
            <a:ext cx="4144241" cy="256007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CEE58B3-08D1-471B-A071-E393A4098F4C}"/>
              </a:ext>
            </a:extLst>
          </p:cNvPr>
          <p:cNvSpPr txBox="1"/>
          <p:nvPr/>
        </p:nvSpPr>
        <p:spPr>
          <a:xfrm>
            <a:off x="4559877" y="3729865"/>
            <a:ext cx="733214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2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Mikroorganismy </a:t>
            </a:r>
            <a:r>
              <a:rPr lang="cs-CZ" sz="12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Acidulo</a:t>
            </a:r>
            <a:r>
              <a:rPr lang="cs-CZ" sz="1200" b="1" i="0" baseline="30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kterých je využíváno při procesu kompostování v zařízeních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GreenGood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jsou přírodní organismy s vysokou mírou přizpůsobivosti extrémnímu prostředí. Jde o tzv.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polyextremofilní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organismy, z kmene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Firmicutes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Mají schopnost nejefektivněji působit v prostředí vysokých teplot, zároveň však v prostředí vyznačujícím se vysokými hodnotami kyselosti a salinity.</a:t>
            </a:r>
          </a:p>
          <a:p>
            <a:pPr algn="just"/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 těchto podmínkách se rychle množí, a proto není nutné jejich přítomnost zajišťovat dalším přidáváním. Při nedostatku potravy, vzduchu a při nízkých teplotách, vytvářejí endospory a tímto mechanismem přecházejí do stavu, ve kterém nepříznivé podmínky přečkají.</a:t>
            </a:r>
          </a:p>
          <a:p>
            <a:pPr algn="just"/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Mikroorganismy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Acidulo</a:t>
            </a:r>
            <a:r>
              <a:rPr lang="cs-CZ" sz="1200" b="0" i="0" baseline="30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jsou velice unikátní organismy, neboť jen několik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polyextremofilních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bakterií je schopných aktivně působit v procesu kompostování</a:t>
            </a:r>
            <a:b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zároveň zajistit si přežití v případě nedostatku potravy formováním endosporu.</a:t>
            </a:r>
            <a:b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Většina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polyextremofilních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organismů kombinací těchto vlastností nedisponuje. Mikroorganismy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Acidulo</a:t>
            </a:r>
            <a:r>
              <a:rPr lang="cs-CZ" sz="1200" b="0" i="0" baseline="30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se v přírodě vyskytují přirozeně, nejsou žádným způsobem geneticky modifikovány. K jejich objevení došlo v druhé polovině 20. století v Japonsku.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2C36FDF-824B-4449-BF4C-C1FD03E2F6A8}"/>
              </a:ext>
            </a:extLst>
          </p:cNvPr>
          <p:cNvSpPr txBox="1"/>
          <p:nvPr/>
        </p:nvSpPr>
        <p:spPr>
          <a:xfrm>
            <a:off x="208376" y="620113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https://www.elektrickekompostery.cz/technologie/</a:t>
            </a:r>
          </a:p>
        </p:txBody>
      </p:sp>
    </p:spTree>
    <p:extLst>
      <p:ext uri="{BB962C8B-B14F-4D97-AF65-F5344CB8AC3E}">
        <p14:creationId xmlns:p14="http://schemas.microsoft.com/office/powerpoint/2010/main" val="245710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>
            <a:extLst>
              <a:ext uri="{FF2B5EF4-FFF2-40B4-BE49-F238E27FC236}">
                <a16:creationId xmlns:a16="http://schemas.microsoft.com/office/drawing/2014/main" id="{051F9CDC-8AE9-43C4-B3B8-D9F59648F74C}"/>
              </a:ext>
            </a:extLst>
          </p:cNvPr>
          <p:cNvSpPr>
            <a:spLocks/>
          </p:cNvSpPr>
          <p:nvPr/>
        </p:nvSpPr>
        <p:spPr bwMode="auto">
          <a:xfrm>
            <a:off x="236892" y="729340"/>
            <a:ext cx="10275939" cy="4743450"/>
          </a:xfrm>
          <a:prstGeom prst="rect">
            <a:avLst/>
          </a:prstGeom>
          <a:noFill/>
          <a:ln>
            <a:noFill/>
          </a:ln>
        </p:spPr>
        <p:txBody>
          <a:bodyPr lIns="0" tIns="0" rIns="90680" bIns="0"/>
          <a:lstStyle>
            <a:lvl1pPr marL="180975" indent="-18097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455613" indent="-280988">
              <a:spcBef>
                <a:spcPct val="20000"/>
              </a:spcBef>
              <a:buSzPct val="100000"/>
              <a:buFont typeface="Lucida Grande" pitchFamily="-65" charset="0"/>
              <a:buChar char="−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625475" indent="-17462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892175" indent="-266700">
              <a:spcBef>
                <a:spcPct val="20000"/>
              </a:spcBef>
              <a:buSzPct val="100000"/>
              <a:buFont typeface="Lucida Grande" pitchFamily="-65" charset="0"/>
              <a:buChar char="−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1168400" indent="-276225">
              <a:spcBef>
                <a:spcPct val="20000"/>
              </a:spcBef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16256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0828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25400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2997200" indent="-276225" defTabSz="452438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indent="0" defTabSz="822960">
              <a:lnSpc>
                <a:spcPct val="90000"/>
              </a:lnSpc>
              <a:spcBef>
                <a:spcPct val="0"/>
              </a:spcBef>
              <a:buSzTx/>
              <a:buNone/>
              <a:defRPr/>
            </a:pPr>
            <a:r>
              <a:rPr lang="cs-CZ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</a:rPr>
              <a:t>Původ potravinových odpadů v rámci </a:t>
            </a:r>
          </a:p>
          <a:p>
            <a:pPr marL="0" indent="0" defTabSz="822960">
              <a:lnSpc>
                <a:spcPct val="90000"/>
              </a:lnSpc>
              <a:spcBef>
                <a:spcPct val="0"/>
              </a:spcBef>
              <a:buSzTx/>
              <a:buNone/>
              <a:defRPr/>
            </a:pPr>
            <a:r>
              <a:rPr lang="cs-CZ" altLang="en-US" sz="2800" b="1" dirty="0">
                <a:solidFill>
                  <a:schemeClr val="tx2"/>
                </a:solidFill>
                <a:latin typeface="Arial" panose="020B0604020202020204" pitchFamily="34" charset="0"/>
                <a:ea typeface="+mj-ea"/>
              </a:rPr>
              <a:t>potravinového řetězce</a:t>
            </a: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8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623888" indent="-623888">
              <a:lnSpc>
                <a:spcPct val="90000"/>
              </a:lnSpc>
              <a:buSzTx/>
              <a:buFont typeface="Wingdings" panose="05000000000000000000" pitchFamily="2" charset="2"/>
              <a:buChar char="Ø"/>
              <a:defRPr/>
            </a:pPr>
            <a:r>
              <a:rPr lang="cs-CZ" altLang="en-US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Ztráty v primární produkci</a:t>
            </a:r>
          </a:p>
          <a:p>
            <a:pPr marL="623888" indent="-623888">
              <a:lnSpc>
                <a:spcPct val="90000"/>
              </a:lnSpc>
              <a:buSzTx/>
              <a:buFont typeface="Wingdings" panose="05000000000000000000" pitchFamily="2" charset="2"/>
              <a:buChar char="Ø"/>
              <a:defRPr/>
            </a:pPr>
            <a:r>
              <a:rPr lang="cs-CZ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Ztráty při zpracování potravin</a:t>
            </a:r>
          </a:p>
          <a:p>
            <a:pPr marL="623888" indent="-623888">
              <a:lnSpc>
                <a:spcPct val="90000"/>
              </a:lnSpc>
              <a:buSzTx/>
              <a:buFont typeface="Wingdings" panose="05000000000000000000" pitchFamily="2" charset="2"/>
              <a:buChar char="Ø"/>
              <a:defRPr/>
            </a:pPr>
            <a:r>
              <a:rPr lang="cs-CZ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Ztráty v distribuci, velkoobchodu a maloobchodu </a:t>
            </a:r>
          </a:p>
          <a:p>
            <a:pPr marL="623888" indent="-623888">
              <a:lnSpc>
                <a:spcPct val="90000"/>
              </a:lnSpc>
              <a:buSzTx/>
              <a:buFont typeface="Wingdings" panose="05000000000000000000" pitchFamily="2" charset="2"/>
              <a:buChar char="Ø"/>
              <a:defRPr/>
            </a:pPr>
            <a:r>
              <a:rPr lang="cs-CZ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Ztráty ve stravovacích službách</a:t>
            </a:r>
          </a:p>
          <a:p>
            <a:pPr marL="623888" indent="-623888">
              <a:lnSpc>
                <a:spcPct val="90000"/>
              </a:lnSpc>
              <a:buSzTx/>
              <a:buFont typeface="Wingdings" panose="05000000000000000000" pitchFamily="2" charset="2"/>
              <a:buChar char="Ø"/>
              <a:defRPr/>
            </a:pPr>
            <a:r>
              <a:rPr lang="cs-CZ" sz="2800" dirty="0">
                <a:solidFill>
                  <a:srgbClr val="777777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Ztráty v domácnostech </a:t>
            </a:r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b="1" dirty="0"/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b="1" dirty="0"/>
          </a:p>
          <a:p>
            <a:pPr marL="0" indent="0">
              <a:lnSpc>
                <a:spcPct val="90000"/>
              </a:lnSpc>
              <a:buSzTx/>
              <a:buNone/>
              <a:defRPr/>
            </a:pPr>
            <a:endParaRPr lang="cs-CZ" altLang="en-US" sz="2000" dirty="0">
              <a:solidFill>
                <a:schemeClr val="accent1">
                  <a:lumMod val="90000"/>
                  <a:lumOff val="10000"/>
                </a:schemeClr>
              </a:solidFill>
              <a:latin typeface="Arial" panose="020B0604020202020204" pitchFamily="34" charset="0"/>
            </a:endParaRPr>
          </a:p>
          <a:p>
            <a:pPr marL="0" indent="0">
              <a:lnSpc>
                <a:spcPct val="90000"/>
              </a:lnSpc>
              <a:buSzTx/>
              <a:buNone/>
              <a:defRPr/>
            </a:pPr>
            <a:r>
              <a:rPr lang="cs-CZ" altLang="en-US" sz="2000" dirty="0">
                <a:solidFill>
                  <a:schemeClr val="accent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28677" name="Obrázek 9">
            <a:extLst>
              <a:ext uri="{FF2B5EF4-FFF2-40B4-BE49-F238E27FC236}">
                <a16:creationId xmlns:a16="http://schemas.microsoft.com/office/drawing/2014/main" id="{96FA93AA-DCF9-4604-A2DE-833A04DE86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171" y="1087966"/>
            <a:ext cx="1617660" cy="403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10">
            <a:extLst>
              <a:ext uri="{FF2B5EF4-FFF2-40B4-BE49-F238E27FC236}">
                <a16:creationId xmlns:a16="http://schemas.microsoft.com/office/drawing/2014/main" id="{F624DD2B-EE6A-45B4-8ECB-8275BCBF6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831" y="1087966"/>
            <a:ext cx="1617661" cy="542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ovéPole 5">
            <a:extLst>
              <a:ext uri="{FF2B5EF4-FFF2-40B4-BE49-F238E27FC236}">
                <a16:creationId xmlns:a16="http://schemas.microsoft.com/office/drawing/2014/main" id="{EFB7A901-7CAC-4949-AF3B-57E07B928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080" y="5819455"/>
            <a:ext cx="106004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dirty="0"/>
              <a:t>Zdroj: STOA Technologické možnosti, jak nasytit 10 miliard lidí – Možnosti snížení plýtvání potravinami; FAO, </a:t>
            </a:r>
            <a:r>
              <a:rPr lang="cs-CZ" altLang="cs-CZ" sz="1200" dirty="0" err="1"/>
              <a:t>Global</a:t>
            </a:r>
            <a:r>
              <a:rPr lang="cs-CZ" altLang="cs-CZ" sz="1200" dirty="0"/>
              <a:t> food </a:t>
            </a:r>
            <a:r>
              <a:rPr lang="cs-CZ" altLang="cs-CZ" sz="1200" dirty="0" err="1"/>
              <a:t>losses</a:t>
            </a:r>
            <a:r>
              <a:rPr lang="cs-CZ" altLang="cs-CZ" sz="1200" dirty="0"/>
              <a:t> and food </a:t>
            </a:r>
            <a:r>
              <a:rPr lang="cs-CZ" altLang="cs-CZ" sz="1200" dirty="0" err="1"/>
              <a:t>waste</a:t>
            </a:r>
            <a:r>
              <a:rPr lang="cs-CZ" altLang="cs-CZ" sz="1200" dirty="0"/>
              <a:t> – </a:t>
            </a:r>
            <a:r>
              <a:rPr lang="cs-CZ" altLang="cs-CZ" sz="1200" dirty="0" err="1"/>
              <a:t>Extent</a:t>
            </a:r>
            <a:r>
              <a:rPr lang="cs-CZ" altLang="cs-CZ" sz="1200" dirty="0"/>
              <a:t>, </a:t>
            </a:r>
            <a:r>
              <a:rPr lang="cs-CZ" altLang="cs-CZ" sz="1200" dirty="0" err="1"/>
              <a:t>Causes</a:t>
            </a:r>
            <a:r>
              <a:rPr lang="cs-CZ" altLang="cs-CZ" sz="1200" dirty="0"/>
              <a:t> and </a:t>
            </a:r>
            <a:r>
              <a:rPr lang="cs-CZ" altLang="cs-CZ" sz="1200" dirty="0" err="1"/>
              <a:t>Prevention</a:t>
            </a:r>
            <a:r>
              <a:rPr lang="cs-CZ" altLang="cs-CZ" sz="1200" dirty="0"/>
              <a:t>, 2011</a:t>
            </a:r>
          </a:p>
        </p:txBody>
      </p:sp>
    </p:spTree>
    <p:extLst>
      <p:ext uri="{BB962C8B-B14F-4D97-AF65-F5344CB8AC3E}">
        <p14:creationId xmlns:p14="http://schemas.microsoft.com/office/powerpoint/2010/main" val="247103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954" y="343205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372081" y="1070125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Sušičky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F4C09D3-ED69-4E72-A5A5-29789653B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624" y="2086947"/>
            <a:ext cx="5527422" cy="371994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2832BDEC-53F8-4F91-B291-C9B7E98E2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872" y="1359050"/>
            <a:ext cx="1323975" cy="58102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38E7CD8-1C77-4672-94B8-769D418CB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81" y="1649563"/>
            <a:ext cx="3476625" cy="381000"/>
          </a:xfrm>
          <a:prstGeom prst="rect">
            <a:avLst/>
          </a:prstGeom>
        </p:spPr>
      </p:pic>
      <p:pic>
        <p:nvPicPr>
          <p:cNvPr id="17" name="Picture 2" descr="Sušičky gastroodpadu GOBI">
            <a:extLst>
              <a:ext uri="{FF2B5EF4-FFF2-40B4-BE49-F238E27FC236}">
                <a16:creationId xmlns:a16="http://schemas.microsoft.com/office/drawing/2014/main" id="{45F27EF4-982B-4BAC-815E-BAD1ACADB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4" y="2086947"/>
            <a:ext cx="5083954" cy="34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1DFA87C4-A764-42D5-A620-DFB9B975B40D}"/>
              </a:ext>
            </a:extLst>
          </p:cNvPr>
          <p:cNvSpPr txBox="1"/>
          <p:nvPr/>
        </p:nvSpPr>
        <p:spPr>
          <a:xfrm>
            <a:off x="243827" y="6033031"/>
            <a:ext cx="720975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https://sctsmartcity.ie/sct-2000-drying-machine/</a:t>
            </a:r>
          </a:p>
          <a:p>
            <a:pPr algn="just"/>
            <a:r>
              <a:rPr lang="cs-CZ" sz="100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083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RIETE 2001 sušička organického odpadu">
            <a:extLst>
              <a:ext uri="{FF2B5EF4-FFF2-40B4-BE49-F238E27FC236}">
                <a16:creationId xmlns:a16="http://schemas.microsoft.com/office/drawing/2014/main" id="{593B76A7-EAC4-4CA9-B437-0CBA3C06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96" y="1144068"/>
            <a:ext cx="4724635" cy="472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954" y="343205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Kompostování (?)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37125" y="1173232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„domácí“ sušičky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31" name="Textplatzhalter 15">
            <a:extLst>
              <a:ext uri="{FF2B5EF4-FFF2-40B4-BE49-F238E27FC236}">
                <a16:creationId xmlns:a16="http://schemas.microsoft.com/office/drawing/2014/main" id="{A8FA0E7C-4D9A-4E97-8DFA-2DCADD255586}"/>
              </a:ext>
            </a:extLst>
          </p:cNvPr>
          <p:cNvSpPr txBox="1">
            <a:spLocks/>
          </p:cNvSpPr>
          <p:nvPr/>
        </p:nvSpPr>
        <p:spPr>
          <a:xfrm>
            <a:off x="205501" y="6094998"/>
            <a:ext cx="11663591" cy="288925"/>
          </a:xfrm>
          <a:prstGeom prst="rect">
            <a:avLst/>
          </a:prstGeom>
        </p:spPr>
        <p:txBody>
          <a:bodyPr lIns="91440" tIns="45720" rIns="91440" bIns="36000" anchor="b">
            <a:normAutofit fontScale="775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Zdroj: foto autora, </a:t>
            </a:r>
            <a:r>
              <a:rPr lang="cs-CZ" altLang="cs-CZ" dirty="0">
                <a:hlinkClick r:id="rId3"/>
              </a:rPr>
              <a:t>https://www.sagecz.cz/</a:t>
            </a:r>
            <a:r>
              <a:rPr lang="cs-CZ" altLang="cs-CZ" dirty="0" err="1">
                <a:hlinkClick r:id="rId3"/>
              </a:rPr>
              <a:t>foodcycler</a:t>
            </a:r>
            <a:r>
              <a:rPr lang="cs-CZ" altLang="cs-CZ" dirty="0"/>
              <a:t>, https://www.moje-ariete.cz/domaci-spotrebice/susicky-organickeho-odpadu-od-ariete/ariete-2001-ecowe-food-trash-dryer-nerez-susicka-organickeho-odpadu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75C6F28-CDCF-4605-856F-916E43615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071" y="1173232"/>
            <a:ext cx="2534027" cy="221817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0067F8B-2D37-4871-9911-E6542E24D489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643276" y="4006940"/>
            <a:ext cx="1804233" cy="170287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B9619EB-F625-4066-BE04-0E6E5B78D132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71" y="2616444"/>
            <a:ext cx="3139082" cy="3281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143D5A7-E915-41A2-B359-018A2EDCA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9489" y="4006940"/>
            <a:ext cx="3156966" cy="167782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3D65A5-ADEF-459A-B28C-5914D31380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3992" y="733404"/>
            <a:ext cx="4241926" cy="1603815"/>
          </a:xfrm>
          <a:prstGeom prst="rect">
            <a:avLst/>
          </a:prstGeom>
        </p:spPr>
      </p:pic>
      <p:pic>
        <p:nvPicPr>
          <p:cNvPr id="7172" name="Picture 4" descr="ARIETE 2001 sušička organického odpadu">
            <a:extLst>
              <a:ext uri="{FF2B5EF4-FFF2-40B4-BE49-F238E27FC236}">
                <a16:creationId xmlns:a16="http://schemas.microsoft.com/office/drawing/2014/main" id="{289E908E-2642-45F4-AF84-21E4C88DB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1" y="1810778"/>
            <a:ext cx="1344440" cy="13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ARIETE 2001 sušička organického odpadu">
            <a:extLst>
              <a:ext uri="{FF2B5EF4-FFF2-40B4-BE49-F238E27FC236}">
                <a16:creationId xmlns:a16="http://schemas.microsoft.com/office/drawing/2014/main" id="{B4EB7402-BF1D-4D8E-94B0-BA9BF7751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2161"/>
            <a:ext cx="1419189" cy="141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606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47417" y="421171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Projekty pro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BRkO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507611" y="1327140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Gastroodpad</a:t>
            </a:r>
            <a:endParaRPr lang="en-US" dirty="0" err="1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41D376-10CF-4C95-BAD8-2DC471B69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1815" y="1507756"/>
            <a:ext cx="6524493" cy="405576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BF24855-99D1-4D14-857E-C2E8B6757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640" y="1854074"/>
            <a:ext cx="4197688" cy="4215677"/>
          </a:xfrm>
          <a:prstGeom prst="rect">
            <a:avLst/>
          </a:prstGeom>
        </p:spPr>
      </p:pic>
      <p:sp>
        <p:nvSpPr>
          <p:cNvPr id="11" name="Textplatzhalter 12">
            <a:extLst>
              <a:ext uri="{FF2B5EF4-FFF2-40B4-BE49-F238E27FC236}">
                <a16:creationId xmlns:a16="http://schemas.microsoft.com/office/drawing/2014/main" id="{62BEDB13-C5CA-4E9D-8D33-62284B3FB1C8}"/>
              </a:ext>
            </a:extLst>
          </p:cNvPr>
          <p:cNvSpPr txBox="1">
            <a:spLocks/>
          </p:cNvSpPr>
          <p:nvPr/>
        </p:nvSpPr>
        <p:spPr>
          <a:xfrm>
            <a:off x="1263436" y="6147904"/>
            <a:ext cx="5903194" cy="288925"/>
          </a:xfrm>
          <a:prstGeom prst="rect">
            <a:avLst/>
          </a:prstGeom>
        </p:spPr>
        <p:txBody>
          <a:bodyPr lIns="91440" tIns="45720" rIns="91440" bIns="36000" anchor="b">
            <a:normAutofit fontScale="92500" lnSpcReduction="10000"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dirty="0">
                <a:latin typeface="Arial"/>
                <a:cs typeface="Arial"/>
              </a:rPr>
              <a:t>Zdroj: https://gastro.praha.eu/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85875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8">
            <a:extLst>
              <a:ext uri="{FF2B5EF4-FFF2-40B4-BE49-F238E27FC236}">
                <a16:creationId xmlns:a16="http://schemas.microsoft.com/office/drawing/2014/main" id="{B5039BD7-86CD-482E-ADB7-947B47540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73" y="1025512"/>
            <a:ext cx="1755342" cy="175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Obrázek 15">
            <a:extLst>
              <a:ext uri="{FF2B5EF4-FFF2-40B4-BE49-F238E27FC236}">
                <a16:creationId xmlns:a16="http://schemas.microsoft.com/office/drawing/2014/main" id="{F8331BF5-A57C-48BF-ACFF-85B4FB76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725" y="3313512"/>
            <a:ext cx="3427088" cy="274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0187" y="234577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Bioplynové stanice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520502" y="1449164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BPS - </a:t>
            </a:r>
            <a:r>
              <a:rPr lang="cs-CZ" altLang="cs-CZ" dirty="0">
                <a:latin typeface="Verdana" panose="020B0604030504040204" pitchFamily="34" charset="0"/>
              </a:rPr>
              <a:t>20 01 08	Biologicky rozložitelný odpad z kuchyní a stravoven</a:t>
            </a:r>
          </a:p>
          <a:p>
            <a:endParaRPr lang="de-DE" dirty="0" err="1"/>
          </a:p>
          <a:p>
            <a:endParaRPr lang="de-DE" dirty="0"/>
          </a:p>
        </p:txBody>
      </p:sp>
      <p:pic>
        <p:nvPicPr>
          <p:cNvPr id="14" name="Obrázek 11">
            <a:extLst>
              <a:ext uri="{FF2B5EF4-FFF2-40B4-BE49-F238E27FC236}">
                <a16:creationId xmlns:a16="http://schemas.microsoft.com/office/drawing/2014/main" id="{91149185-6E47-4F44-AA3C-E328C18EE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656" y="406400"/>
            <a:ext cx="3930304" cy="2374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3">
            <a:extLst>
              <a:ext uri="{FF2B5EF4-FFF2-40B4-BE49-F238E27FC236}">
                <a16:creationId xmlns:a16="http://schemas.microsoft.com/office/drawing/2014/main" id="{17AA3F02-6495-4956-9A32-5067817F8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878" y="2941519"/>
            <a:ext cx="4821560" cy="3485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C3FF47A-DFB2-4921-869B-B5D87361EA52}"/>
              </a:ext>
            </a:extLst>
          </p:cNvPr>
          <p:cNvSpPr txBox="1"/>
          <p:nvPr/>
        </p:nvSpPr>
        <p:spPr>
          <a:xfrm>
            <a:off x="442865" y="3313512"/>
            <a:ext cx="4301152" cy="2564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3525" indent="-263525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odpady ze surovin </a:t>
            </a:r>
            <a:r>
              <a:rPr lang="cs-CZ" altLang="cs-C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rostlinného původu</a:t>
            </a:r>
            <a:r>
              <a:rPr lang="cs-CZ" alt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(odpad ze zeleniny a ovoce) 20 01 08 01 – od 1.1.2025</a:t>
            </a:r>
          </a:p>
          <a:p>
            <a:pPr marL="179388" indent="-179388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odpady ze surovin živočišného původu (kosti, vaječné skořápky, odřezky z masa)</a:t>
            </a:r>
          </a:p>
          <a:p>
            <a:pPr marL="179388" indent="-179388" algn="just">
              <a:spcBef>
                <a:spcPts val="1000"/>
              </a:spcBef>
              <a:buClr>
                <a:srgbClr val="90C226"/>
              </a:buClr>
              <a:buSzPct val="80000"/>
              <a:buFont typeface="Wingdings 3" panose="05040102010807070707" pitchFamily="18" charset="2"/>
              <a:buChar char=""/>
            </a:pPr>
            <a:r>
              <a:rPr lang="cs-CZ" alt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nedojedené potraviny – zbytky hotových pokrmů, ve kterých není definovaná složka rostlinného nebo živočišného původu; odpad je „kontaminován“ konzumentem</a:t>
            </a:r>
          </a:p>
        </p:txBody>
      </p:sp>
    </p:spTree>
    <p:extLst>
      <p:ext uri="{BB962C8B-B14F-4D97-AF65-F5344CB8AC3E}">
        <p14:creationId xmlns:p14="http://schemas.microsoft.com/office/powerpoint/2010/main" val="12417620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8">
            <a:extLst>
              <a:ext uri="{FF2B5EF4-FFF2-40B4-BE49-F238E27FC236}">
                <a16:creationId xmlns:a16="http://schemas.microsoft.com/office/drawing/2014/main" id="{EDA164D1-108B-4A78-BD69-0D6F6A96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6" y="206853"/>
            <a:ext cx="3017754" cy="6026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9">
            <a:extLst>
              <a:ext uri="{FF2B5EF4-FFF2-40B4-BE49-F238E27FC236}">
                <a16:creationId xmlns:a16="http://schemas.microsoft.com/office/drawing/2014/main" id="{CAB4E11F-F0BE-42F7-9D70-DD67DDFB6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79" y="3363598"/>
            <a:ext cx="4419425" cy="2762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ázek 1">
            <a:extLst>
              <a:ext uri="{FF2B5EF4-FFF2-40B4-BE49-F238E27FC236}">
                <a16:creationId xmlns:a16="http://schemas.microsoft.com/office/drawing/2014/main" id="{8B20342A-B5E1-4502-883D-E90D40462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047" y="1501478"/>
            <a:ext cx="3672408" cy="257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02171DD-5C13-4B9A-8932-2F388BC8D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160" y="206853"/>
            <a:ext cx="4084662" cy="30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731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42F576A-F945-465D-B89A-53F8C445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0" y="377054"/>
            <a:ext cx="5390060" cy="40425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16AB09-409F-4701-AFAD-56B085C04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7056"/>
            <a:ext cx="5864192" cy="43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78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7356678" y="5725265"/>
            <a:ext cx="3094850" cy="719137"/>
          </a:xfrm>
        </p:spPr>
        <p:txBody>
          <a:bodyPr vert="horz" lIns="91440" tIns="45720" rIns="91440" bIns="36000" rtlCol="0" anchor="b">
            <a:normAutofit lnSpcReduction="10000"/>
          </a:bodyPr>
          <a:lstStyle/>
          <a:p>
            <a:r>
              <a:rPr lang="cs-CZ" dirty="0">
                <a:latin typeface="Arial"/>
                <a:cs typeface="Arial"/>
              </a:rPr>
              <a:t>Ilustrační obrázek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https://www.czba.cz/aktuality/plynojemy-folie-a-komponenty-pro-bioplynove-stanice-od-baur-folien.html</a:t>
            </a: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7462722" y="1413246"/>
            <a:ext cx="2880288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de-DE" dirty="0" err="1">
                <a:latin typeface="Arial"/>
                <a:cs typeface="Arial"/>
              </a:rPr>
              <a:t>Česká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bioplynová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asociace</a:t>
            </a:r>
            <a:r>
              <a:rPr lang="de-DE" dirty="0">
                <a:latin typeface="Arial"/>
                <a:cs typeface="Arial"/>
              </a:rPr>
              <a:t> </a:t>
            </a:r>
            <a:br>
              <a:rPr lang="de-DE" dirty="0">
                <a:latin typeface="Arial"/>
                <a:cs typeface="Arial"/>
              </a:rPr>
            </a:br>
            <a:r>
              <a:rPr lang="de-DE" dirty="0">
                <a:latin typeface="Arial"/>
                <a:cs typeface="Arial"/>
              </a:rPr>
              <a:t>https://www.czba.cz/o-nas.html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442107" y="2852921"/>
            <a:ext cx="5937012" cy="309636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cs-CZ" dirty="0"/>
              <a:t> Termín „bioplyn“ v posledních letech 20. století zcela zobecněl a stal se nejen běžně rozšířeným mezi technickou odbornou veřejností, nýbrž i jistým synonymem čehosi </a:t>
            </a:r>
            <a:r>
              <a:rPr lang="cs-CZ" b="1" dirty="0"/>
              <a:t>ekologicky příznivého v majoritní laické veřejnosti</a:t>
            </a:r>
            <a:r>
              <a:rPr lang="cs-CZ" dirty="0"/>
              <a:t>. Snad právě díky popularizačním pokusům </a:t>
            </a:r>
            <a:r>
              <a:rPr lang="cs-CZ" dirty="0" err="1"/>
              <a:t>masmedií</a:t>
            </a:r>
            <a:r>
              <a:rPr lang="cs-CZ" dirty="0"/>
              <a:t> nejrůznějších typů i odborných úrovní byl v laické veřejnosti fixován dojem, že „bioplyn“ je sice možná páchnoucí, nicméně užitečný a ekologicky čistý plyn vznikající v živých organismech resp. působením těchto organismů.</a:t>
            </a:r>
          </a:p>
          <a:p>
            <a:pPr marL="0" indent="0">
              <a:buNone/>
            </a:pPr>
            <a:r>
              <a:rPr lang="cs-CZ" dirty="0"/>
              <a:t>Zdroj: https://www.czba.cz/co-je-bioplyn.html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10027" y="303500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Bioplynové stanice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559873" y="2214771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BPS - bioplyn</a:t>
            </a:r>
            <a:endParaRPr lang="de-DE" dirty="0" err="1"/>
          </a:p>
          <a:p>
            <a:endParaRPr lang="de-DE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3E3156-DA8D-42E5-9E61-2FF73AB23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74" y="512106"/>
            <a:ext cx="2219325" cy="1152525"/>
          </a:xfrm>
          <a:prstGeom prst="rect">
            <a:avLst/>
          </a:prstGeom>
        </p:spPr>
      </p:pic>
      <p:pic>
        <p:nvPicPr>
          <p:cNvPr id="50178" name="Picture 2" descr="1000x1000-1716906667-double-layer-system-baur-folien">
            <a:extLst>
              <a:ext uri="{FF2B5EF4-FFF2-40B4-BE49-F238E27FC236}">
                <a16:creationId xmlns:a16="http://schemas.microsoft.com/office/drawing/2014/main" id="{A6D28D80-52CB-4C74-A539-ECB1C346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78" y="2157194"/>
            <a:ext cx="4540682" cy="340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80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CE37A1A7-9201-4164-BB2B-ABE961754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67" y="1061462"/>
            <a:ext cx="10945013" cy="4735076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23"/>
          </p:nvPr>
        </p:nvSpPr>
        <p:spPr>
          <a:xfrm>
            <a:off x="2315580" y="5661720"/>
            <a:ext cx="7560840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br>
              <a:rPr lang="de-DE" dirty="0">
                <a:latin typeface="Arial"/>
                <a:cs typeface="Arial"/>
              </a:rPr>
            </a:br>
            <a:r>
              <a:rPr lang="cs-CZ" dirty="0">
                <a:latin typeface="Arial"/>
                <a:cs typeface="Arial"/>
              </a:rPr>
              <a:t>Mapa bioplynových stanic v ČR; zdroj: https://www.czba.cz/mapa-bioplynovych-stanic.html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4366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23"/>
          </p:nvPr>
        </p:nvSpPr>
        <p:spPr>
          <a:xfrm>
            <a:off x="127000" y="5728872"/>
            <a:ext cx="7560840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br>
              <a:rPr lang="de-DE" dirty="0">
                <a:latin typeface="Arial"/>
                <a:cs typeface="Arial"/>
              </a:rPr>
            </a:br>
            <a:r>
              <a:rPr lang="cs-CZ" dirty="0">
                <a:latin typeface="Arial"/>
                <a:cs typeface="Arial"/>
              </a:rPr>
              <a:t>Mapa bioplynových stanic v ČR </a:t>
            </a:r>
            <a:r>
              <a:rPr lang="cs-CZ" b="1" dirty="0">
                <a:latin typeface="Arial"/>
                <a:cs typeface="Arial"/>
              </a:rPr>
              <a:t>– pouze odpadářské</a:t>
            </a:r>
          </a:p>
          <a:p>
            <a:r>
              <a:rPr lang="cs-CZ" dirty="0">
                <a:latin typeface="Arial"/>
                <a:cs typeface="Arial"/>
              </a:rPr>
              <a:t>zdroj: https://www.czba.cz/mapa-bioplynovych-stanic.html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8C9219-D61A-4AA7-B014-42846D7BB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" y="1129542"/>
            <a:ext cx="10617946" cy="459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801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23"/>
          </p:nvPr>
        </p:nvSpPr>
        <p:spPr>
          <a:xfrm>
            <a:off x="156580" y="6283672"/>
            <a:ext cx="7560840" cy="216024"/>
          </a:xfrm>
        </p:spPr>
        <p:txBody>
          <a:bodyPr vert="horz" lIns="91440" tIns="45720" rIns="91440" bIns="36000" rtlCol="0" anchor="b">
            <a:normAutofit fontScale="47500" lnSpcReduction="20000"/>
          </a:bodyPr>
          <a:lstStyle/>
          <a:p>
            <a:br>
              <a:rPr lang="de-DE" dirty="0">
                <a:latin typeface="Arial"/>
                <a:cs typeface="Arial"/>
              </a:rPr>
            </a:br>
            <a:r>
              <a:rPr lang="cs-CZ" dirty="0">
                <a:latin typeface="Arial"/>
                <a:cs typeface="Arial"/>
              </a:rPr>
              <a:t>Zdroj: visoh2.mzp.cz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11A272-D6CE-4D0F-AC46-BE39E5070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676" y="354407"/>
            <a:ext cx="8658225" cy="7524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B584D5D-5674-4092-A850-31F163CFC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116" y="1193537"/>
            <a:ext cx="9906000" cy="580808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E5958F1-A7FA-4F29-A94D-7FE9B2A15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116" y="2142223"/>
            <a:ext cx="7689304" cy="331067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D7A5B553-2885-46EF-A200-7E70F5424A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116" y="5452895"/>
            <a:ext cx="7689304" cy="45371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53AC622E-887B-4C72-81D1-A7786A61EA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1861" y="2142223"/>
            <a:ext cx="1457325" cy="228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71286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457943" y="6048195"/>
            <a:ext cx="8177856" cy="370202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Vyhláška č. 8/2021 Sb. Katalog odpadů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2E243C73-574D-495B-AAA8-452E8A3DE983}"/>
              </a:ext>
            </a:extLst>
          </p:cNvPr>
          <p:cNvSpPr txBox="1">
            <a:spLocks/>
          </p:cNvSpPr>
          <p:nvPr/>
        </p:nvSpPr>
        <p:spPr>
          <a:xfrm>
            <a:off x="328489" y="387919"/>
            <a:ext cx="7395061" cy="113265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200" b="1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41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89112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2960">
              <a:lnSpc>
                <a:spcPct val="90000"/>
              </a:lnSpc>
              <a:spcBef>
                <a:spcPct val="0"/>
              </a:spcBef>
            </a:pPr>
            <a:r>
              <a:rPr lang="cs-CZ" altLang="cs-CZ" sz="2800" dirty="0">
                <a:solidFill>
                  <a:schemeClr val="tx2"/>
                </a:solidFill>
                <a:ea typeface="+mj-ea"/>
              </a:rPr>
              <a:t>Potravinový odpad v evidenci odpadů</a:t>
            </a:r>
            <a:endParaRPr lang="de-DE" sz="2800" dirty="0">
              <a:solidFill>
                <a:schemeClr val="tx2"/>
              </a:solidFill>
              <a:ea typeface="+mj-ea"/>
            </a:endParaRPr>
          </a:p>
          <a:p>
            <a:endParaRPr lang="cs-CZ" dirty="0"/>
          </a:p>
          <a:p>
            <a:endParaRPr lang="cs-CZ" dirty="0"/>
          </a:p>
          <a:p>
            <a:endParaRPr lang="de-DE" dirty="0"/>
          </a:p>
        </p:txBody>
      </p:sp>
      <p:graphicFrame>
        <p:nvGraphicFramePr>
          <p:cNvPr id="27" name="Tabulka 26">
            <a:extLst>
              <a:ext uri="{FF2B5EF4-FFF2-40B4-BE49-F238E27FC236}">
                <a16:creationId xmlns:a16="http://schemas.microsoft.com/office/drawing/2014/main" id="{C3F9CDE5-B7A5-48BA-B931-266CFF66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20469"/>
              </p:ext>
            </p:extLst>
          </p:nvPr>
        </p:nvGraphicFramePr>
        <p:xfrm>
          <a:off x="419024" y="3860414"/>
          <a:ext cx="8216775" cy="19263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8584">
                  <a:extLst>
                    <a:ext uri="{9D8B030D-6E8A-4147-A177-3AD203B41FA5}">
                      <a16:colId xmlns:a16="http://schemas.microsoft.com/office/drawing/2014/main" val="3798681572"/>
                    </a:ext>
                  </a:extLst>
                </a:gridCol>
                <a:gridCol w="6968191">
                  <a:extLst>
                    <a:ext uri="{9D8B030D-6E8A-4147-A177-3AD203B41FA5}">
                      <a16:colId xmlns:a16="http://schemas.microsoft.com/office/drawing/2014/main" val="1055476922"/>
                    </a:ext>
                  </a:extLst>
                </a:gridCol>
              </a:tblGrid>
              <a:tr h="4203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20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 dirty="0">
                          <a:effectLst/>
                        </a:rPr>
                        <a:t>KOMUNÁLNÍ ODPADY (ODPADY Z DOMÁCNOSTÍ A PODOBNÉ ŽIVNOSTENSKÉ, PRŮMYSLOVÉ ODPADY A ODPADY Z ÚŘADŮ), VČETNĚ SLOŽEK Z ODDĚLENÉHO SBĚRU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4067541867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20 01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Složky z odděleného sběru (kromě odpadů uvedených v podskupině 15 01)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4073775411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20 01 08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Biologicky rozložitelný odpad z kuchyní a stravoven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512957978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20 01 25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Jedlý olej a tuk 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07532010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20 02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Odpady ze zahrad a parků (včetně hřbitovního odpadu)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3798321672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20 03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Ostatní komunální odpady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376102969"/>
                  </a:ext>
                </a:extLst>
              </a:tr>
              <a:tr h="2510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solidFill>
                            <a:srgbClr val="FF0000"/>
                          </a:solidFill>
                          <a:effectLst/>
                        </a:rPr>
                        <a:t>20 03 01</a:t>
                      </a:r>
                      <a:endParaRPr lang="cs-CZ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rgbClr val="FF0000"/>
                          </a:solidFill>
                          <a:effectLst/>
                        </a:rPr>
                        <a:t>Směsný komunální odpad</a:t>
                      </a:r>
                      <a:endParaRPr lang="cs-CZ" sz="11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002976554"/>
                  </a:ext>
                </a:extLst>
              </a:tr>
            </a:tbl>
          </a:graphicData>
        </a:graphic>
      </p:graphicFrame>
      <p:graphicFrame>
        <p:nvGraphicFramePr>
          <p:cNvPr id="29" name="Tabulka 28">
            <a:extLst>
              <a:ext uri="{FF2B5EF4-FFF2-40B4-BE49-F238E27FC236}">
                <a16:creationId xmlns:a16="http://schemas.microsoft.com/office/drawing/2014/main" id="{5D6D5306-8A57-47B1-A23C-E5438DFB3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774278"/>
              </p:ext>
            </p:extLst>
          </p:nvPr>
        </p:nvGraphicFramePr>
        <p:xfrm>
          <a:off x="419024" y="936579"/>
          <a:ext cx="8216776" cy="2259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6100">
                  <a:extLst>
                    <a:ext uri="{9D8B030D-6E8A-4147-A177-3AD203B41FA5}">
                      <a16:colId xmlns:a16="http://schemas.microsoft.com/office/drawing/2014/main" val="2859727703"/>
                    </a:ext>
                  </a:extLst>
                </a:gridCol>
                <a:gridCol w="7360676">
                  <a:extLst>
                    <a:ext uri="{9D8B030D-6E8A-4147-A177-3AD203B41FA5}">
                      <a16:colId xmlns:a16="http://schemas.microsoft.com/office/drawing/2014/main" val="1855480613"/>
                    </a:ext>
                  </a:extLst>
                </a:gridCol>
              </a:tblGrid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02  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000">
                          <a:effectLst/>
                        </a:rPr>
                        <a:t>Odpady z prvovýroby v zemědělství, zahradnictví, myslivosti, rybářství, lesnictví a z výroby a zpracování potravin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405566963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02 01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Odpady ze zemědělství, zahradnictví, rybářství, lesnictví a myslivosti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798149465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02 02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Odpady z výroby a zpracování masa, ryb a jiných potravin živočišného původu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050214183"/>
                  </a:ext>
                </a:extLst>
              </a:tr>
              <a:tr h="5021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02 03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Odpady z výroby a ze zpracování ovoce, zeleniny, obilovin, jedlých olejů, kakaa, kávy, čaje a tabáku; odpady z konzervárenského průmyslu z výroby droždí a kvasničného extraktu, z přípravy a kvašení melasy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945367532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02 04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Odpady z výroby cukru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055671920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02 05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Odpady z mlékárenského průmyslu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1571051272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02 06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</a:rPr>
                        <a:t>Odpady z pekáren a výroby cukrovinek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2945599690"/>
                  </a:ext>
                </a:extLst>
              </a:tr>
              <a:tr h="25108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02 07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</a:rPr>
                        <a:t>Odpady z výroby alkoholických a nealkoholických nápojů (s výjimkou kávy, čaje a kakaa)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4" marR="44454" marT="0" marB="0" anchor="b"/>
                </a:tc>
                <a:extLst>
                  <a:ext uri="{0D108BD9-81ED-4DB2-BD59-A6C34878D82A}">
                    <a16:rowId xmlns:a16="http://schemas.microsoft.com/office/drawing/2014/main" val="1387694198"/>
                  </a:ext>
                </a:extLst>
              </a:tr>
            </a:tbl>
          </a:graphicData>
        </a:graphic>
      </p:graphicFrame>
      <p:sp>
        <p:nvSpPr>
          <p:cNvPr id="30" name="Zástupný symbol pro obsah 2">
            <a:extLst>
              <a:ext uri="{FF2B5EF4-FFF2-40B4-BE49-F238E27FC236}">
                <a16:creationId xmlns:a16="http://schemas.microsoft.com/office/drawing/2014/main" id="{B1551840-B2F9-46DF-B220-C8993173B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489" y="3196352"/>
            <a:ext cx="8509931" cy="47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0"/>
              </a:spcBef>
              <a:spcAft>
                <a:spcPct val="20000"/>
              </a:spcAft>
              <a:defRPr sz="15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12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spcBef>
                <a:spcPct val="30000"/>
              </a:spcBef>
              <a:spcAft>
                <a:spcPct val="30000"/>
              </a:spcAft>
              <a:buSzPct val="150000"/>
              <a:buFont typeface="Wingdings" panose="05000000000000000000" pitchFamily="2" charset="2"/>
              <a:buChar char="¢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spcBef>
                <a:spcPct val="30000"/>
              </a:spcBef>
              <a:spcAft>
                <a:spcPct val="30000"/>
              </a:spcAft>
              <a:buSzPct val="150000"/>
              <a:buFont typeface="Wingdings" panose="05000000000000000000" pitchFamily="2" charset="2"/>
              <a:buChar char="¡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lnSpc>
                <a:spcPct val="120000"/>
              </a:lnSpc>
              <a:buFont typeface="Wingdings" panose="05000000000000000000" pitchFamily="2" charset="2"/>
              <a:buChar char="l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l"/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000"/>
              </a:spcBef>
              <a:spcAft>
                <a:spcPct val="0"/>
              </a:spcAft>
              <a:buClr>
                <a:srgbClr val="90C226"/>
              </a:buClr>
              <a:buSzPct val="80000"/>
            </a:pPr>
            <a:r>
              <a:rPr lang="cs-CZ" altLang="cs-CZ" sz="1100" b="0" dirty="0">
                <a:solidFill>
                  <a:srgbClr val="030F40"/>
                </a:solidFill>
              </a:rPr>
              <a:t>19 08 09	Směs tuků a olejů z odlučovače tuků obsahující pouze jedlé oleje a jedlé tuky</a:t>
            </a:r>
            <a:endParaRPr lang="cs-CZ" altLang="cs-CZ" sz="1100" b="0" dirty="0">
              <a:solidFill>
                <a:srgbClr val="030F40"/>
              </a:solidFill>
              <a:latin typeface="Trebuchet MS" panose="020B0603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A26E396-8E6E-4750-A9C3-99662483D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01247" y="3442636"/>
            <a:ext cx="3466068" cy="25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210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20"/>
          </p:nvPr>
        </p:nvSpPr>
        <p:spPr>
          <a:xfrm>
            <a:off x="2695540" y="5597153"/>
            <a:ext cx="3775018" cy="719137"/>
          </a:xfrm>
        </p:spPr>
        <p:txBody>
          <a:bodyPr vert="horz" lIns="91440" tIns="45720" rIns="91440" bIns="36000" rtlCol="0" anchor="b">
            <a:normAutofit fontScale="47500" lnSpcReduction="20000"/>
          </a:bodyPr>
          <a:lstStyle/>
          <a:p>
            <a:r>
              <a:rPr lang="cs-CZ" altLang="cs-CZ" dirty="0">
                <a:solidFill>
                  <a:srgbClr val="000000"/>
                </a:solidFill>
                <a:hlinkClick r:id="rId2"/>
              </a:rPr>
              <a:t>http://www.ecofoodrecycling.co.uk/news/2012/12/20/new-device-set-to-bring-food-recycling-into-kitchens/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hlinkClick r:id="rId3"/>
              </a:rPr>
              <a:t>http://www.chinadengshang.net/product/kitchen-sink-food-processor-brushless-dc-motor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hlinkClick r:id="rId4"/>
              </a:rPr>
              <a:t>http://bfcolympiad15.com/kitchen-sink-grinder.html/house-plumbing-examples-best-kitchen-sink-grinder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  <a:hlinkClick r:id="rId5"/>
              </a:rPr>
              <a:t>https://www.knihydobrovsky.cz/nikdy-nelijte-okurky-do-zachodu-38479190</a:t>
            </a:r>
            <a:endParaRPr lang="cs-CZ" altLang="cs-CZ" dirty="0">
              <a:solidFill>
                <a:srgbClr val="000000"/>
              </a:solidFill>
            </a:endParaRPr>
          </a:p>
        </p:txBody>
      </p:sp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7248160" y="2925894"/>
            <a:ext cx="2880288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pl-PL" dirty="0">
                <a:latin typeface="Arial"/>
                <a:cs typeface="Arial"/>
              </a:rPr>
              <a:t>Zdroj:  </a:t>
            </a:r>
            <a:r>
              <a:rPr lang="pl-PL" dirty="0">
                <a:latin typeface="Arial"/>
                <a:cs typeface="Arial"/>
                <a:hlinkClick r:id="rId6"/>
              </a:rPr>
              <a:t>http://www.nakompost.cz/cs/4-gastro-odvodnovace</a:t>
            </a:r>
            <a:r>
              <a:rPr lang="pl-PL" dirty="0">
                <a:latin typeface="Arial"/>
                <a:cs typeface="Arial"/>
              </a:rPr>
              <a:t> (nefunkční)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230998" y="1889857"/>
            <a:ext cx="6380765" cy="320912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de-DE" dirty="0" err="1"/>
              <a:t>Drtící</a:t>
            </a:r>
            <a:r>
              <a:rPr lang="de-DE" dirty="0"/>
              <a:t> a </a:t>
            </a:r>
            <a:r>
              <a:rPr lang="de-DE" dirty="0" err="1"/>
              <a:t>odvodňovací</a:t>
            </a:r>
            <a:r>
              <a:rPr lang="de-DE" dirty="0"/>
              <a:t> </a:t>
            </a:r>
            <a:r>
              <a:rPr lang="de-DE" dirty="0" err="1"/>
              <a:t>zařízení</a:t>
            </a:r>
            <a:r>
              <a:rPr lang="de-DE" dirty="0"/>
              <a:t> </a:t>
            </a:r>
            <a:r>
              <a:rPr lang="de-DE" dirty="0" err="1"/>
              <a:t>kuchyňských</a:t>
            </a:r>
            <a:r>
              <a:rPr lang="de-DE" dirty="0"/>
              <a:t> </a:t>
            </a:r>
            <a:r>
              <a:rPr lang="de-DE" dirty="0" err="1"/>
              <a:t>odpadů</a:t>
            </a:r>
            <a:r>
              <a:rPr lang="de-DE" dirty="0"/>
              <a:t> – </a:t>
            </a:r>
            <a:r>
              <a:rPr lang="de-DE" dirty="0" err="1"/>
              <a:t>drcení</a:t>
            </a:r>
            <a:r>
              <a:rPr lang="de-DE" dirty="0"/>
              <a:t>, </a:t>
            </a:r>
            <a:r>
              <a:rPr lang="de-DE" dirty="0" err="1"/>
              <a:t>homogenizace</a:t>
            </a:r>
            <a:r>
              <a:rPr lang="de-DE" dirty="0"/>
              <a:t> a </a:t>
            </a:r>
            <a:r>
              <a:rPr lang="de-DE" dirty="0" err="1"/>
              <a:t>odvodnění</a:t>
            </a:r>
            <a:r>
              <a:rPr lang="de-DE" dirty="0"/>
              <a:t> </a:t>
            </a:r>
            <a:r>
              <a:rPr lang="de-DE" dirty="0" err="1"/>
              <a:t>potravinového</a:t>
            </a:r>
            <a:r>
              <a:rPr lang="de-DE" dirty="0"/>
              <a:t> </a:t>
            </a:r>
            <a:r>
              <a:rPr lang="de-DE" dirty="0" err="1"/>
              <a:t>odpadu</a:t>
            </a:r>
            <a:r>
              <a:rPr lang="de-DE" dirty="0"/>
              <a:t>. </a:t>
            </a:r>
          </a:p>
          <a:p>
            <a:pPr marL="0" indent="0" algn="just">
              <a:buNone/>
            </a:pPr>
            <a:r>
              <a:rPr lang="de-DE" dirty="0" err="1">
                <a:solidFill>
                  <a:schemeClr val="bg1">
                    <a:lumMod val="75000"/>
                  </a:schemeClr>
                </a:solidFill>
              </a:rPr>
              <a:t>Účel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snižuje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náklady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na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svoz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a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usnadňuje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následné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využití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materiálu</a:t>
            </a:r>
            <a:r>
              <a:rPr lang="de-DE" i="1" dirty="0">
                <a:solidFill>
                  <a:schemeClr val="bg1">
                    <a:lumMod val="75000"/>
                  </a:schemeClr>
                </a:solidFill>
              </a:rPr>
              <a:t> pro </a:t>
            </a:r>
            <a:r>
              <a:rPr lang="de-DE" i="1" dirty="0" err="1">
                <a:solidFill>
                  <a:schemeClr val="bg1">
                    <a:lumMod val="75000"/>
                  </a:schemeClr>
                </a:solidFill>
              </a:rPr>
              <a:t>kompostování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.</a:t>
            </a:r>
            <a:r>
              <a:rPr lang="cs-CZ" dirty="0">
                <a:solidFill>
                  <a:schemeClr val="bg1">
                    <a:lumMod val="75000"/>
                  </a:schemeClr>
                </a:solidFill>
              </a:rPr>
              <a:t> …?????</a:t>
            </a:r>
          </a:p>
          <a:p>
            <a:pPr marL="0" indent="0" algn="just">
              <a:buNone/>
            </a:pPr>
            <a:r>
              <a:rPr lang="de-DE" dirty="0" err="1"/>
              <a:t>Potravinové</a:t>
            </a:r>
            <a:r>
              <a:rPr lang="de-DE" dirty="0"/>
              <a:t> odpady </a:t>
            </a:r>
            <a:r>
              <a:rPr lang="de-DE" dirty="0" err="1"/>
              <a:t>nepatří</a:t>
            </a:r>
            <a:r>
              <a:rPr lang="de-DE" dirty="0"/>
              <a:t> do </a:t>
            </a:r>
            <a:r>
              <a:rPr lang="de-DE" dirty="0" err="1"/>
              <a:t>veřejné</a:t>
            </a:r>
            <a:r>
              <a:rPr lang="de-DE" dirty="0"/>
              <a:t> </a:t>
            </a:r>
            <a:r>
              <a:rPr lang="de-DE" dirty="0" err="1"/>
              <a:t>kanalizace</a:t>
            </a:r>
            <a:r>
              <a:rPr lang="de-DE" dirty="0"/>
              <a:t> !</a:t>
            </a:r>
          </a:p>
          <a:p>
            <a:pPr marL="0" indent="0" algn="just">
              <a:buNone/>
            </a:pPr>
            <a:r>
              <a:rPr lang="de-DE" dirty="0" err="1"/>
              <a:t>Vylévání</a:t>
            </a:r>
            <a:r>
              <a:rPr lang="de-DE" dirty="0"/>
              <a:t> </a:t>
            </a:r>
            <a:r>
              <a:rPr lang="de-DE" dirty="0" err="1"/>
              <a:t>odpadů</a:t>
            </a:r>
            <a:r>
              <a:rPr lang="de-DE" dirty="0"/>
              <a:t> </a:t>
            </a:r>
            <a:r>
              <a:rPr lang="de-DE" dirty="0" err="1"/>
              <a:t>nebo</a:t>
            </a:r>
            <a:r>
              <a:rPr lang="de-DE" dirty="0"/>
              <a:t> </a:t>
            </a:r>
            <a:r>
              <a:rPr lang="de-DE" dirty="0" err="1"/>
              <a:t>roztoku</a:t>
            </a:r>
            <a:r>
              <a:rPr lang="de-DE" dirty="0"/>
              <a:t> </a:t>
            </a:r>
            <a:r>
              <a:rPr lang="de-DE" dirty="0" err="1"/>
              <a:t>odpadu</a:t>
            </a:r>
            <a:r>
              <a:rPr lang="de-DE" dirty="0"/>
              <a:t> a </a:t>
            </a:r>
            <a:r>
              <a:rPr lang="de-DE" dirty="0" err="1"/>
              <a:t>vody</a:t>
            </a:r>
            <a:r>
              <a:rPr lang="de-DE" dirty="0"/>
              <a:t> je </a:t>
            </a:r>
            <a:r>
              <a:rPr lang="de-DE" dirty="0" err="1"/>
              <a:t>vypouštění</a:t>
            </a:r>
            <a:r>
              <a:rPr lang="de-DE" dirty="0"/>
              <a:t> </a:t>
            </a:r>
            <a:r>
              <a:rPr lang="de-DE" dirty="0" err="1"/>
              <a:t>odpadu</a:t>
            </a:r>
            <a:r>
              <a:rPr lang="de-DE" dirty="0"/>
              <a:t> do </a:t>
            </a:r>
            <a:r>
              <a:rPr lang="de-DE" dirty="0" err="1"/>
              <a:t>kanalizace</a:t>
            </a:r>
            <a:r>
              <a:rPr lang="de-DE" dirty="0"/>
              <a:t>.</a:t>
            </a:r>
            <a:endParaRPr lang="cs-CZ" dirty="0"/>
          </a:p>
          <a:p>
            <a:pPr marL="0" indent="0" algn="just">
              <a:buNone/>
            </a:pPr>
            <a:r>
              <a:rPr lang="de-DE" dirty="0"/>
              <a:t>Do </a:t>
            </a:r>
            <a:r>
              <a:rPr lang="de-DE" dirty="0" err="1"/>
              <a:t>kanalizace</a:t>
            </a:r>
            <a:r>
              <a:rPr lang="de-DE" dirty="0"/>
              <a:t> </a:t>
            </a:r>
            <a:r>
              <a:rPr lang="de-DE" dirty="0" err="1"/>
              <a:t>lze</a:t>
            </a:r>
            <a:r>
              <a:rPr lang="de-DE" dirty="0"/>
              <a:t> </a:t>
            </a:r>
            <a:r>
              <a:rPr lang="de-DE" dirty="0" err="1"/>
              <a:t>vypouštět</a:t>
            </a:r>
            <a:r>
              <a:rPr lang="de-DE" dirty="0"/>
              <a:t> </a:t>
            </a:r>
            <a:r>
              <a:rPr lang="de-DE" dirty="0" err="1"/>
              <a:t>pouze</a:t>
            </a:r>
            <a:r>
              <a:rPr lang="de-DE" dirty="0"/>
              <a:t> </a:t>
            </a:r>
            <a:r>
              <a:rPr lang="de-DE" dirty="0" err="1"/>
              <a:t>odpadní</a:t>
            </a:r>
            <a:r>
              <a:rPr lang="de-DE" dirty="0"/>
              <a:t> </a:t>
            </a:r>
            <a:r>
              <a:rPr lang="de-DE" dirty="0" err="1"/>
              <a:t>vody</a:t>
            </a:r>
            <a:r>
              <a:rPr lang="de-DE" dirty="0"/>
              <a:t>. 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081" y="201900"/>
            <a:ext cx="6990863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Další možnosti – s omezením/s ????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230998" y="953727"/>
            <a:ext cx="5937010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Předúprava gastroodpadů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pic>
        <p:nvPicPr>
          <p:cNvPr id="9" name="Obrázek 21">
            <a:extLst>
              <a:ext uri="{FF2B5EF4-FFF2-40B4-BE49-F238E27FC236}">
                <a16:creationId xmlns:a16="http://schemas.microsoft.com/office/drawing/2014/main" id="{C2BBB8EB-4D4F-4474-8FE5-CD6CC754F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320" y="254198"/>
            <a:ext cx="2242016" cy="2869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22">
            <a:extLst>
              <a:ext uri="{FF2B5EF4-FFF2-40B4-BE49-F238E27FC236}">
                <a16:creationId xmlns:a16="http://schemas.microsoft.com/office/drawing/2014/main" id="{AE8D398C-4868-45B3-8FD2-589F43FFA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1002217"/>
            <a:ext cx="1822764" cy="189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3">
            <a:extLst>
              <a:ext uri="{FF2B5EF4-FFF2-40B4-BE49-F238E27FC236}">
                <a16:creationId xmlns:a16="http://schemas.microsoft.com/office/drawing/2014/main" id="{4D75FB3E-EF4F-4B10-B8F5-61FF3D702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949" y="3729036"/>
            <a:ext cx="2795851" cy="22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6">
            <a:extLst>
              <a:ext uri="{FF2B5EF4-FFF2-40B4-BE49-F238E27FC236}">
                <a16:creationId xmlns:a16="http://schemas.microsoft.com/office/drawing/2014/main" id="{8FFD5733-47AD-4D24-B0EE-AF83DF703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932" y="3729035"/>
            <a:ext cx="2242016" cy="2293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531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230998" y="1889857"/>
            <a:ext cx="6380765" cy="320912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Přístroj LFC je technologie pro předcházení vzniku odpadů.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Za pomocí enzymů a přirozených procesů rozkládá potravinový odpad na běžnou komunální odpadní vodu.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likviduje odpad přímo v místě vzniku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nesmrdí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je ekologicky bezpečný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díky přirozenému aerobnímu procesu likvidace šetříte životní prostředí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výrazně snižuje vaši uhlíkovou stopu</a:t>
            </a:r>
            <a:endParaRPr lang="cs-CZ" b="0" i="0" dirty="0">
              <a:solidFill>
                <a:srgbClr val="444444"/>
              </a:solidFill>
              <a:effectLst/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082" y="201900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Další možnosti – s ????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230998" y="953727"/>
            <a:ext cx="5937010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Gastro do kanalizace</a:t>
            </a:r>
            <a:endParaRPr lang="de-DE" dirty="0">
              <a:latin typeface="Arial"/>
              <a:cs typeface="Arial"/>
            </a:endParaRPr>
          </a:p>
          <a:p>
            <a:endParaRPr lang="de-DE" dirty="0"/>
          </a:p>
          <a:p>
            <a:endParaRPr lang="de-DE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0786863-1085-40E0-AB3C-1930C66C9F98}"/>
              </a:ext>
            </a:extLst>
          </p:cNvPr>
          <p:cNvSpPr txBox="1"/>
          <p:nvPr/>
        </p:nvSpPr>
        <p:spPr>
          <a:xfrm>
            <a:off x="513043" y="5746188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https://www.eco-elva.cz/o-nas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3B8C2511-3BE3-43A3-AAFD-B65B2271E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118" y="953727"/>
            <a:ext cx="1028700" cy="752475"/>
          </a:xfrm>
          <a:prstGeom prst="rect">
            <a:avLst/>
          </a:prstGeom>
        </p:spPr>
      </p:pic>
      <p:pic>
        <p:nvPicPr>
          <p:cNvPr id="7170" name="Picture 2" descr="picture">
            <a:extLst>
              <a:ext uri="{FF2B5EF4-FFF2-40B4-BE49-F238E27FC236}">
                <a16:creationId xmlns:a16="http://schemas.microsoft.com/office/drawing/2014/main" id="{21CF57E9-E2C0-470A-AEA2-72F19DEB5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899" y="1629211"/>
            <a:ext cx="5146221" cy="41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7654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89ABFA7-0359-4092-A260-49D16C77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2" y="201900"/>
            <a:ext cx="4158343" cy="41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082" y="201900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Další možnosti – ????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A45CEAB-40E1-40D4-BF9C-8F5D705D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3185432"/>
            <a:ext cx="11506200" cy="329565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0A059E9-AA23-4B31-A301-2102BFB6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826" y="1802932"/>
            <a:ext cx="7911874" cy="1892408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6A1334F9-9CDD-48DB-B170-8F9FD5988887}"/>
              </a:ext>
            </a:extLst>
          </p:cNvPr>
          <p:cNvSpPr txBox="1"/>
          <p:nvPr/>
        </p:nvSpPr>
        <p:spPr>
          <a:xfrm>
            <a:off x="1808389" y="695261"/>
            <a:ext cx="60987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https://togosolution.com/</a:t>
            </a:r>
          </a:p>
        </p:txBody>
      </p:sp>
    </p:spTree>
    <p:extLst>
      <p:ext uri="{BB962C8B-B14F-4D97-AF65-F5344CB8AC3E}">
        <p14:creationId xmlns:p14="http://schemas.microsoft.com/office/powerpoint/2010/main" val="2199707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7581305" y="2679280"/>
            <a:ext cx="3800840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biogas</a:t>
            </a:r>
            <a:endParaRPr lang="cs-CZ" dirty="0">
              <a:latin typeface="Arial"/>
              <a:cs typeface="Arial"/>
            </a:endParaRPr>
          </a:p>
          <a:p>
            <a:r>
              <a:rPr lang="cs-CZ" dirty="0">
                <a:latin typeface="Arial"/>
                <a:cs typeface="Arial"/>
              </a:rPr>
              <a:t>Zdroj: </a:t>
            </a:r>
            <a:r>
              <a:rPr lang="de-DE" dirty="0">
                <a:latin typeface="Arial"/>
                <a:cs typeface="Arial"/>
              </a:rPr>
              <a:t>https://www.homebiogas.com/solutions/backyard/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493582" y="2835786"/>
            <a:ext cx="4823822" cy="3096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 marL="0" indent="0" algn="just">
              <a:buNone/>
            </a:pPr>
            <a:r>
              <a:rPr lang="cs-CZ" dirty="0"/>
              <a:t>Bioplynový systém pro domácnost zpracovává organický odpad na bioplyn, který lze využít v domácnosti a na digestát, který lze využít na zlepšení půdy. 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0507" y="388511"/>
            <a:ext cx="5937918" cy="9361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2200" dirty="0">
                <a:latin typeface="Arial"/>
                <a:cs typeface="Arial"/>
              </a:rPr>
              <a:t>Česká technická norma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Požadavky na bioplynový systém pro domácnost: návrh, instalace, provoz, údržba a bezpečnost 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ČSN EN ISO 23 590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Červen 2023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12303" y="2084295"/>
            <a:ext cx="4823821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BPS pro domácnost</a:t>
            </a:r>
            <a:endParaRPr lang="de-DE" dirty="0" err="1"/>
          </a:p>
          <a:p>
            <a:endParaRPr lang="de-DE" dirty="0"/>
          </a:p>
        </p:txBody>
      </p:sp>
      <p:pic>
        <p:nvPicPr>
          <p:cNvPr id="51202" name="Picture 2">
            <a:extLst>
              <a:ext uri="{FF2B5EF4-FFF2-40B4-BE49-F238E27FC236}">
                <a16:creationId xmlns:a16="http://schemas.microsoft.com/office/drawing/2014/main" id="{F4298769-C1C6-4AA8-83BF-A41DD4078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265" y="270805"/>
            <a:ext cx="3224123" cy="240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 descr="Grind2Energy™ | InSinkErator US">
            <a:extLst>
              <a:ext uri="{FF2B5EF4-FFF2-40B4-BE49-F238E27FC236}">
                <a16:creationId xmlns:a16="http://schemas.microsoft.com/office/drawing/2014/main" id="{C9A2377E-3CF2-4DE3-8842-1CC5BC83C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81" y="3421801"/>
            <a:ext cx="5699087" cy="289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2C37589D-CC98-436F-BC7B-36B93969D46E}"/>
              </a:ext>
            </a:extLst>
          </p:cNvPr>
          <p:cNvSpPr txBox="1">
            <a:spLocks/>
          </p:cNvSpPr>
          <p:nvPr/>
        </p:nvSpPr>
        <p:spPr>
          <a:xfrm>
            <a:off x="6658566" y="5783199"/>
            <a:ext cx="3800840" cy="719137"/>
          </a:xfrm>
          <a:prstGeom prst="rect">
            <a:avLst/>
          </a:prstGeom>
        </p:spPr>
        <p:txBody>
          <a:bodyPr lIns="91440" tIns="45720" rIns="91440" bIns="3600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Arial"/>
                <a:cs typeface="Arial"/>
              </a:rPr>
              <a:t>Home</a:t>
            </a:r>
            <a:r>
              <a:rPr lang="cs-CZ" dirty="0">
                <a:latin typeface="Arial"/>
                <a:cs typeface="Arial"/>
              </a:rPr>
              <a:t> </a:t>
            </a:r>
            <a:r>
              <a:rPr lang="cs-CZ" dirty="0" err="1">
                <a:latin typeface="Arial"/>
                <a:cs typeface="Arial"/>
              </a:rPr>
              <a:t>biogas</a:t>
            </a:r>
            <a:endParaRPr lang="cs-CZ" dirty="0">
              <a:latin typeface="Arial"/>
              <a:cs typeface="Arial"/>
            </a:endParaRPr>
          </a:p>
          <a:p>
            <a:r>
              <a:rPr lang="cs-CZ" dirty="0">
                <a:latin typeface="Arial"/>
                <a:cs typeface="Arial"/>
              </a:rPr>
              <a:t>Zdroj: </a:t>
            </a:r>
            <a:r>
              <a:rPr lang="de-DE" dirty="0">
                <a:latin typeface="Arial"/>
                <a:cs typeface="Arial"/>
              </a:rPr>
              <a:t>https://www.insinkerator.com/en-us/insinkerator-products/commercial-equipment/grind2energy</a:t>
            </a:r>
          </a:p>
        </p:txBody>
      </p:sp>
    </p:spTree>
    <p:extLst>
      <p:ext uri="{BB962C8B-B14F-4D97-AF65-F5344CB8AC3E}">
        <p14:creationId xmlns:p14="http://schemas.microsoft.com/office/powerpoint/2010/main" val="165942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ovéPole 4">
            <a:extLst>
              <a:ext uri="{FF2B5EF4-FFF2-40B4-BE49-F238E27FC236}">
                <a16:creationId xmlns:a16="http://schemas.microsoft.com/office/drawing/2014/main" id="{848AE243-E047-4026-96C6-A988C6448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35" y="504362"/>
            <a:ext cx="10783613" cy="126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l-PL" altLang="en-US" sz="2540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Posouzení různých způsobů (technologií) nakládání </a:t>
            </a:r>
          </a:p>
          <a:p>
            <a:pPr>
              <a:defRPr/>
            </a:pPr>
            <a:r>
              <a:rPr lang="pl-PL" altLang="en-US" sz="2540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s biologicky rozložitelnými odpady z kuchyní a stravoven </a:t>
            </a:r>
          </a:p>
          <a:p>
            <a:pPr>
              <a:defRPr/>
            </a:pPr>
            <a:r>
              <a:rPr lang="pl-PL" altLang="en-US" sz="2540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z pohledu metody LCA </a:t>
            </a:r>
            <a:endParaRPr lang="cs-CZ" altLang="cs-CZ" sz="2540" b="1" dirty="0">
              <a:solidFill>
                <a:srgbClr val="FF0000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6564" name="TextovéPole 4">
            <a:extLst>
              <a:ext uri="{FF2B5EF4-FFF2-40B4-BE49-F238E27FC236}">
                <a16:creationId xmlns:a16="http://schemas.microsoft.com/office/drawing/2014/main" id="{C0334598-159D-4EED-BE06-3C910EA8A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535" y="6251983"/>
            <a:ext cx="106050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200" dirty="0">
                <a:solidFill>
                  <a:srgbClr val="777777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Zdroje: </a:t>
            </a:r>
            <a:r>
              <a:rPr lang="cs-CZ" sz="1200" dirty="0">
                <a:solidFill>
                  <a:srgbClr val="777777"/>
                </a:solidFill>
                <a:ea typeface="Arial Unicode MS" panose="020B0604020202020204" pitchFamily="34" charset="-128"/>
                <a:cs typeface="Arial Unicode MS" panose="020B060402020202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https://www.mzp.cz/C1257458002F0DC7/cz/biologicky_rozlozitelnymi_odpady_stravovani/$FILE/OO-studie_odpady_kuchyne-20190806.pdf</a:t>
            </a:r>
            <a:endParaRPr lang="cs-CZ" altLang="cs-CZ" sz="1200" dirty="0">
              <a:solidFill>
                <a:srgbClr val="777777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D4F144E-AC7D-4E2F-842F-F8A0784C0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202" y="2174933"/>
            <a:ext cx="5017206" cy="3809941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A9F701D-32AD-45A9-8209-2DD076270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993" y="2174933"/>
            <a:ext cx="5163207" cy="264865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2992BE-59D5-4AD2-90E6-7DEBE0264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8772" y="1869967"/>
            <a:ext cx="722422" cy="26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707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Osoba a otazníky — Stock Fotografie © orlaimagen #62059839">
            <a:extLst>
              <a:ext uri="{FF2B5EF4-FFF2-40B4-BE49-F238E27FC236}">
                <a16:creationId xmlns:a16="http://schemas.microsoft.com/office/drawing/2014/main" id="{98C53055-45C5-44C9-A385-145426692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07" y="115497"/>
            <a:ext cx="3094441" cy="384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474611" y="3546716"/>
            <a:ext cx="5472590" cy="2417238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Tato evropská norma stanovuje požadavky a postupy pro určení </a:t>
            </a:r>
            <a:r>
              <a:rPr lang="cs-CZ" dirty="0" err="1"/>
              <a:t>kompostovatelnosti</a:t>
            </a:r>
            <a:r>
              <a:rPr lang="cs-CZ" dirty="0"/>
              <a:t> a možnosti anaerobní úpravy obalů a obalových materiálů pomocí čtyř následujících charakteristik: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1)         biodegradabilita;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2)         rozpad v průběhu biologické úpravy;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3)         ovlivnění procesu biologické úpravy 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cs-CZ" dirty="0"/>
              <a:t>4)         účinnost na jakost výsledného kompostu.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032" y="440655"/>
            <a:ext cx="5937918" cy="93613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cs-CZ" sz="2200" dirty="0">
                <a:latin typeface="Arial"/>
                <a:cs typeface="Arial"/>
              </a:rPr>
              <a:t>Česká technická norma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ČSN EN 13432</a:t>
            </a:r>
            <a:br>
              <a:rPr lang="cs-CZ" sz="2200" dirty="0">
                <a:latin typeface="Arial"/>
                <a:cs typeface="Arial"/>
              </a:rPr>
            </a:br>
            <a:r>
              <a:rPr lang="cs-CZ" sz="2200" dirty="0">
                <a:latin typeface="Arial"/>
                <a:cs typeface="Arial"/>
              </a:rPr>
              <a:t>Září 2021</a:t>
            </a:r>
            <a:endParaRPr lang="de-DE" sz="2200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480806" y="1671674"/>
            <a:ext cx="4823821" cy="10445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Obaly - Požadavky na obaly využitelné ke kompostování a biodegradaci </a:t>
            </a:r>
          </a:p>
          <a:p>
            <a:r>
              <a:rPr lang="cs-CZ" sz="1400" dirty="0">
                <a:latin typeface="Arial"/>
                <a:cs typeface="Arial"/>
              </a:rPr>
              <a:t>- Zkušební schéma a kritéria hodnocení pro konečné přijetí obalu</a:t>
            </a:r>
            <a:endParaRPr lang="de-DE" sz="1400" dirty="0"/>
          </a:p>
        </p:txBody>
      </p:sp>
      <p:pic>
        <p:nvPicPr>
          <p:cNvPr id="10242" name="Picture 2" descr="Bio obaly nejsou bio (a jejich kompostování je lež) | REkrabička a REkelímek">
            <a:extLst>
              <a:ext uri="{FF2B5EF4-FFF2-40B4-BE49-F238E27FC236}">
                <a16:creationId xmlns:a16="http://schemas.microsoft.com/office/drawing/2014/main" id="{8F51C609-5887-4281-B006-B2D061497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375" y="1138237"/>
            <a:ext cx="45815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F18C688-B2CE-48EC-9928-B3D0FD79EA4E}"/>
              </a:ext>
            </a:extLst>
          </p:cNvPr>
          <p:cNvSpPr txBox="1"/>
          <p:nvPr/>
        </p:nvSpPr>
        <p:spPr>
          <a:xfrm>
            <a:off x="6697302" y="5846238"/>
            <a:ext cx="60975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https://www.rekrabicka.cz/blog/bio-obaly-nejsou-bio-a-jejich-kompostovani-je-lez</a:t>
            </a:r>
          </a:p>
        </p:txBody>
      </p:sp>
    </p:spTree>
    <p:extLst>
      <p:ext uri="{BB962C8B-B14F-4D97-AF65-F5344CB8AC3E}">
        <p14:creationId xmlns:p14="http://schemas.microsoft.com/office/powerpoint/2010/main" val="7639504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470338" y="2852065"/>
            <a:ext cx="10715822" cy="360172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dirty="0" err="1"/>
              <a:t>Organizace</a:t>
            </a:r>
            <a:r>
              <a:rPr lang="de-DE" dirty="0"/>
              <a:t> si </a:t>
            </a:r>
            <a:r>
              <a:rPr lang="de-DE" dirty="0" err="1"/>
              <a:t>uvědomují</a:t>
            </a:r>
            <a:r>
              <a:rPr lang="de-DE" dirty="0"/>
              <a:t> </a:t>
            </a:r>
            <a:r>
              <a:rPr lang="de-DE" dirty="0" err="1"/>
              <a:t>jak</a:t>
            </a:r>
            <a:r>
              <a:rPr lang="de-DE" dirty="0"/>
              <a:t> </a:t>
            </a:r>
            <a:r>
              <a:rPr lang="de-DE" dirty="0" err="1"/>
              <a:t>potřebu</a:t>
            </a:r>
            <a:r>
              <a:rPr lang="de-DE" dirty="0"/>
              <a:t> </a:t>
            </a:r>
            <a:r>
              <a:rPr lang="de-DE" dirty="0" err="1"/>
              <a:t>zmírňovat</a:t>
            </a:r>
            <a:r>
              <a:rPr lang="de-DE" dirty="0"/>
              <a:t> </a:t>
            </a:r>
            <a:r>
              <a:rPr lang="de-DE" dirty="0" err="1"/>
              <a:t>nepříznivé</a:t>
            </a:r>
            <a:r>
              <a:rPr lang="de-DE" dirty="0"/>
              <a:t> </a:t>
            </a:r>
            <a:r>
              <a:rPr lang="de-DE" dirty="0" err="1"/>
              <a:t>dopady</a:t>
            </a:r>
            <a:r>
              <a:rPr lang="de-DE" dirty="0"/>
              <a:t> </a:t>
            </a:r>
            <a:r>
              <a:rPr lang="de-DE" dirty="0" err="1"/>
              <a:t>svého</a:t>
            </a:r>
            <a:r>
              <a:rPr lang="de-DE" dirty="0"/>
              <a:t> </a:t>
            </a:r>
            <a:r>
              <a:rPr lang="de-DE" dirty="0" err="1"/>
              <a:t>produktu</a:t>
            </a:r>
            <a:r>
              <a:rPr lang="de-DE" dirty="0"/>
              <a:t> (</a:t>
            </a:r>
            <a:r>
              <a:rPr lang="de-DE" dirty="0" err="1"/>
              <a:t>produktů</a:t>
            </a:r>
            <a:r>
              <a:rPr lang="de-DE" dirty="0"/>
              <a:t>) na </a:t>
            </a:r>
            <a:r>
              <a:rPr lang="de-DE" dirty="0" err="1"/>
              <a:t>životní</a:t>
            </a:r>
            <a:r>
              <a:rPr lang="de-DE" dirty="0"/>
              <a:t> </a:t>
            </a:r>
            <a:r>
              <a:rPr lang="de-DE" dirty="0" err="1"/>
              <a:t>prostředí</a:t>
            </a:r>
            <a:r>
              <a:rPr lang="de-DE" dirty="0"/>
              <a:t>, </a:t>
            </a:r>
            <a:r>
              <a:rPr lang="de-DE" dirty="0" err="1"/>
              <a:t>tak</a:t>
            </a:r>
            <a:r>
              <a:rPr lang="de-DE" dirty="0"/>
              <a:t> </a:t>
            </a:r>
            <a:r>
              <a:rPr lang="de-DE" dirty="0" err="1"/>
              <a:t>potřebu</a:t>
            </a:r>
            <a:r>
              <a:rPr lang="de-DE" dirty="0"/>
              <a:t> </a:t>
            </a:r>
            <a:r>
              <a:rPr lang="de-DE" dirty="0" err="1"/>
              <a:t>zahrnovat</a:t>
            </a:r>
            <a:r>
              <a:rPr lang="de-DE" dirty="0"/>
              <a:t> </a:t>
            </a:r>
            <a:r>
              <a:rPr lang="de-DE" dirty="0" err="1"/>
              <a:t>environmentální</a:t>
            </a:r>
            <a:r>
              <a:rPr lang="de-DE" dirty="0"/>
              <a:t> </a:t>
            </a:r>
            <a:r>
              <a:rPr lang="de-DE" dirty="0" err="1"/>
              <a:t>úvahy</a:t>
            </a:r>
            <a:r>
              <a:rPr lang="de-DE" dirty="0"/>
              <a:t> do </a:t>
            </a:r>
            <a:r>
              <a:rPr lang="de-DE" dirty="0" err="1"/>
              <a:t>návrhu</a:t>
            </a:r>
            <a:r>
              <a:rPr lang="de-DE" dirty="0"/>
              <a:t> a </a:t>
            </a:r>
            <a:r>
              <a:rPr lang="de-DE" dirty="0" err="1"/>
              <a:t>vývoje</a:t>
            </a:r>
            <a:r>
              <a:rPr lang="de-DE" dirty="0"/>
              <a:t> a </a:t>
            </a:r>
            <a:r>
              <a:rPr lang="de-DE" dirty="0" err="1"/>
              <a:t>přitom</a:t>
            </a:r>
            <a:r>
              <a:rPr lang="de-DE" dirty="0"/>
              <a:t> </a:t>
            </a:r>
            <a:r>
              <a:rPr lang="de-DE" dirty="0" err="1"/>
              <a:t>uplatňovat</a:t>
            </a:r>
            <a:r>
              <a:rPr lang="de-DE" dirty="0"/>
              <a:t> </a:t>
            </a:r>
            <a:r>
              <a:rPr lang="de-DE" dirty="0" err="1"/>
              <a:t>zvažování</a:t>
            </a:r>
            <a:r>
              <a:rPr lang="de-DE" dirty="0"/>
              <a:t> </a:t>
            </a:r>
            <a:r>
              <a:rPr lang="de-DE" dirty="0" err="1"/>
              <a:t>životního</a:t>
            </a:r>
            <a:r>
              <a:rPr lang="de-DE" dirty="0"/>
              <a:t> </a:t>
            </a:r>
            <a:r>
              <a:rPr lang="de-DE" dirty="0" err="1"/>
              <a:t>cyklu</a:t>
            </a:r>
            <a:r>
              <a:rPr lang="de-DE" dirty="0"/>
              <a:t>. 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r>
              <a:rPr lang="de-DE" dirty="0" err="1"/>
              <a:t>Tento</a:t>
            </a:r>
            <a:r>
              <a:rPr lang="de-DE" dirty="0"/>
              <a:t> </a:t>
            </a:r>
            <a:r>
              <a:rPr lang="de-DE" dirty="0" err="1"/>
              <a:t>proces</a:t>
            </a:r>
            <a:r>
              <a:rPr lang="de-DE" dirty="0"/>
              <a:t> je </a:t>
            </a:r>
            <a:r>
              <a:rPr lang="de-DE" dirty="0" err="1"/>
              <a:t>obecně</a:t>
            </a:r>
            <a:r>
              <a:rPr lang="de-DE" dirty="0"/>
              <a:t> </a:t>
            </a:r>
            <a:r>
              <a:rPr lang="de-DE" dirty="0" err="1"/>
              <a:t>označován</a:t>
            </a:r>
            <a:r>
              <a:rPr lang="de-DE" dirty="0"/>
              <a:t> </a:t>
            </a:r>
            <a:r>
              <a:rPr lang="de-DE" dirty="0" err="1"/>
              <a:t>jako</a:t>
            </a:r>
            <a:r>
              <a:rPr lang="de-DE" dirty="0"/>
              <a:t> „</a:t>
            </a:r>
            <a:r>
              <a:rPr lang="de-DE" dirty="0" err="1"/>
              <a:t>ekodesign</a:t>
            </a:r>
            <a:r>
              <a:rPr lang="de-DE" dirty="0"/>
              <a:t>“. Mezi </a:t>
            </a:r>
            <a:r>
              <a:rPr lang="de-DE" dirty="0" err="1"/>
              <a:t>další</a:t>
            </a:r>
            <a:r>
              <a:rPr lang="de-DE" dirty="0"/>
              <a:t> </a:t>
            </a:r>
            <a:r>
              <a:rPr lang="de-DE" dirty="0" err="1"/>
              <a:t>používané</a:t>
            </a:r>
            <a:r>
              <a:rPr lang="de-DE" dirty="0"/>
              <a:t> </a:t>
            </a:r>
            <a:r>
              <a:rPr lang="de-DE" dirty="0" err="1"/>
              <a:t>termíny</a:t>
            </a:r>
            <a:r>
              <a:rPr lang="de-DE" dirty="0"/>
              <a:t> </a:t>
            </a:r>
            <a:r>
              <a:rPr lang="de-DE" dirty="0" err="1"/>
              <a:t>patří</a:t>
            </a:r>
            <a:r>
              <a:rPr lang="de-DE" dirty="0"/>
              <a:t> „design </a:t>
            </a:r>
            <a:r>
              <a:rPr lang="de-DE" dirty="0" err="1"/>
              <a:t>zohledňující</a:t>
            </a:r>
            <a:r>
              <a:rPr lang="de-DE" dirty="0"/>
              <a:t> </a:t>
            </a:r>
            <a:r>
              <a:rPr lang="de-DE" dirty="0" err="1"/>
              <a:t>životní</a:t>
            </a:r>
            <a:r>
              <a:rPr lang="de-DE" dirty="0"/>
              <a:t> </a:t>
            </a:r>
            <a:r>
              <a:rPr lang="de-DE" dirty="0" err="1"/>
              <a:t>prostředí</a:t>
            </a:r>
            <a:r>
              <a:rPr lang="de-DE" dirty="0"/>
              <a:t> (</a:t>
            </a:r>
            <a:r>
              <a:rPr lang="de-DE" dirty="0" err="1"/>
              <a:t>DfE</a:t>
            </a:r>
            <a:r>
              <a:rPr lang="de-DE" dirty="0"/>
              <a:t>)“, „</a:t>
            </a:r>
            <a:r>
              <a:rPr lang="de-DE" dirty="0" err="1"/>
              <a:t>environmentálně</a:t>
            </a:r>
            <a:r>
              <a:rPr lang="de-DE" dirty="0"/>
              <a:t> </a:t>
            </a:r>
            <a:r>
              <a:rPr lang="de-DE" dirty="0" err="1"/>
              <a:t>šetrný</a:t>
            </a:r>
            <a:r>
              <a:rPr lang="de-DE" dirty="0"/>
              <a:t> design (ECD)“, „</a:t>
            </a:r>
            <a:r>
              <a:rPr lang="de-DE" dirty="0" err="1"/>
              <a:t>environmentálně</a:t>
            </a:r>
            <a:r>
              <a:rPr lang="de-DE" dirty="0"/>
              <a:t> </a:t>
            </a:r>
            <a:r>
              <a:rPr lang="de-DE" dirty="0" err="1"/>
              <a:t>udržitelný</a:t>
            </a:r>
            <a:r>
              <a:rPr lang="de-DE" dirty="0"/>
              <a:t> design“ a „</a:t>
            </a:r>
            <a:r>
              <a:rPr lang="de-DE" dirty="0" err="1"/>
              <a:t>zelený</a:t>
            </a:r>
            <a:r>
              <a:rPr lang="de-DE" dirty="0"/>
              <a:t> design“.</a:t>
            </a:r>
          </a:p>
          <a:p>
            <a:pPr marL="179388" indent="0" algn="just">
              <a:spcBef>
                <a:spcPts val="0"/>
              </a:spcBef>
              <a:buNone/>
            </a:pPr>
            <a:r>
              <a:rPr lang="de-DE" dirty="0" err="1"/>
              <a:t>Ekodesign</a:t>
            </a:r>
            <a:r>
              <a:rPr lang="de-DE" dirty="0"/>
              <a:t> je </a:t>
            </a:r>
            <a:r>
              <a:rPr lang="de-DE" dirty="0" err="1"/>
              <a:t>systematický</a:t>
            </a:r>
            <a:r>
              <a:rPr lang="de-DE" dirty="0"/>
              <a:t> </a:t>
            </a:r>
            <a:r>
              <a:rPr lang="de-DE" dirty="0" err="1"/>
              <a:t>přístup</a:t>
            </a:r>
            <a:r>
              <a:rPr lang="de-DE" dirty="0"/>
              <a:t>, </a:t>
            </a:r>
            <a:r>
              <a:rPr lang="de-DE" dirty="0" err="1"/>
              <a:t>který</a:t>
            </a:r>
            <a:r>
              <a:rPr lang="de-DE" dirty="0"/>
              <a:t> </a:t>
            </a:r>
            <a:r>
              <a:rPr lang="de-DE" dirty="0" err="1"/>
              <a:t>při</a:t>
            </a:r>
            <a:r>
              <a:rPr lang="de-DE" dirty="0"/>
              <a:t> </a:t>
            </a:r>
            <a:r>
              <a:rPr lang="de-DE" dirty="0" err="1"/>
              <a:t>návrhu</a:t>
            </a:r>
            <a:r>
              <a:rPr lang="de-DE" dirty="0"/>
              <a:t> a </a:t>
            </a:r>
            <a:r>
              <a:rPr lang="de-DE" dirty="0" err="1"/>
              <a:t>vývoji</a:t>
            </a:r>
            <a:r>
              <a:rPr lang="de-DE" dirty="0"/>
              <a:t> </a:t>
            </a:r>
            <a:r>
              <a:rPr lang="de-DE" dirty="0" err="1"/>
              <a:t>zvažuje</a:t>
            </a:r>
            <a:r>
              <a:rPr lang="cs-CZ" dirty="0"/>
              <a:t> </a:t>
            </a:r>
            <a:r>
              <a:rPr lang="de-DE" dirty="0" err="1"/>
              <a:t>environmentální</a:t>
            </a:r>
            <a:r>
              <a:rPr lang="de-DE" dirty="0"/>
              <a:t> </a:t>
            </a:r>
            <a:r>
              <a:rPr lang="de-DE" dirty="0" err="1"/>
              <a:t>aspekty</a:t>
            </a:r>
            <a:r>
              <a:rPr lang="de-DE" dirty="0"/>
              <a:t> s </a:t>
            </a:r>
            <a:r>
              <a:rPr lang="de-DE" dirty="0" err="1"/>
              <a:t>cílem</a:t>
            </a:r>
            <a:r>
              <a:rPr lang="de-DE" dirty="0"/>
              <a:t> </a:t>
            </a:r>
            <a:r>
              <a:rPr lang="de-DE" dirty="0" err="1"/>
              <a:t>zmírňovat</a:t>
            </a:r>
            <a:r>
              <a:rPr lang="de-DE" dirty="0"/>
              <a:t> </a:t>
            </a:r>
            <a:r>
              <a:rPr lang="de-DE" dirty="0" err="1"/>
              <a:t>nepříznivé</a:t>
            </a:r>
            <a:r>
              <a:rPr lang="de-DE" dirty="0"/>
              <a:t> </a:t>
            </a:r>
            <a:r>
              <a:rPr lang="de-DE" dirty="0" err="1"/>
              <a:t>environmentální</a:t>
            </a:r>
            <a:r>
              <a:rPr lang="de-DE" dirty="0"/>
              <a:t> </a:t>
            </a:r>
            <a:r>
              <a:rPr lang="de-DE" dirty="0" err="1"/>
              <a:t>dopady</a:t>
            </a:r>
            <a:r>
              <a:rPr lang="de-DE" dirty="0"/>
              <a:t> </a:t>
            </a:r>
            <a:r>
              <a:rPr lang="de-DE" dirty="0" err="1"/>
              <a:t>během</a:t>
            </a:r>
            <a:r>
              <a:rPr lang="de-DE" dirty="0"/>
              <a:t> </a:t>
            </a:r>
            <a:r>
              <a:rPr lang="de-DE" dirty="0" err="1"/>
              <a:t>životního</a:t>
            </a:r>
            <a:r>
              <a:rPr lang="de-DE" dirty="0"/>
              <a:t> </a:t>
            </a:r>
            <a:r>
              <a:rPr lang="de-DE" dirty="0" err="1"/>
              <a:t>cyklu</a:t>
            </a:r>
            <a:r>
              <a:rPr lang="de-DE" dirty="0"/>
              <a:t> </a:t>
            </a:r>
            <a:r>
              <a:rPr lang="de-DE" dirty="0" err="1"/>
              <a:t>produktu</a:t>
            </a:r>
            <a:r>
              <a:rPr lang="de-DE" dirty="0"/>
              <a:t>. </a:t>
            </a:r>
            <a:endParaRPr lang="cs-CZ" dirty="0"/>
          </a:p>
          <a:p>
            <a:pPr marL="0" indent="0" algn="just">
              <a:spcBef>
                <a:spcPts val="0"/>
              </a:spcBef>
              <a:buNone/>
            </a:pPr>
            <a:endParaRPr lang="cs-CZ" dirty="0"/>
          </a:p>
          <a:p>
            <a:pPr marL="263525" indent="0" algn="just">
              <a:spcBef>
                <a:spcPts val="0"/>
              </a:spcBef>
              <a:buNone/>
            </a:pPr>
            <a:r>
              <a:rPr lang="de-DE" dirty="0"/>
              <a:t>EMS </a:t>
            </a:r>
            <a:r>
              <a:rPr lang="de-DE" dirty="0" err="1"/>
              <a:t>má</a:t>
            </a:r>
            <a:r>
              <a:rPr lang="de-DE" dirty="0"/>
              <a:t> s </a:t>
            </a:r>
            <a:r>
              <a:rPr lang="de-DE" dirty="0" err="1"/>
              <a:t>ohledem</a:t>
            </a:r>
            <a:r>
              <a:rPr lang="de-DE" dirty="0"/>
              <a:t> na </a:t>
            </a:r>
            <a:r>
              <a:rPr lang="de-DE" dirty="0" err="1"/>
              <a:t>zvyšování</a:t>
            </a:r>
            <a:r>
              <a:rPr lang="de-DE" dirty="0"/>
              <a:t> </a:t>
            </a:r>
            <a:r>
              <a:rPr lang="de-DE" dirty="0" err="1"/>
              <a:t>environmentální</a:t>
            </a:r>
            <a:r>
              <a:rPr lang="de-DE" dirty="0"/>
              <a:t> </a:t>
            </a:r>
            <a:r>
              <a:rPr lang="de-DE" dirty="0" err="1"/>
              <a:t>výkonnosti</a:t>
            </a:r>
            <a:r>
              <a:rPr lang="de-DE" dirty="0"/>
              <a:t> </a:t>
            </a:r>
            <a:r>
              <a:rPr lang="de-DE" dirty="0" err="1"/>
              <a:t>související</a:t>
            </a:r>
            <a:r>
              <a:rPr lang="de-DE" dirty="0"/>
              <a:t> s </a:t>
            </a:r>
            <a:r>
              <a:rPr lang="de-DE" dirty="0" err="1"/>
              <a:t>produktem</a:t>
            </a:r>
            <a:r>
              <a:rPr lang="de-DE" dirty="0"/>
              <a:t> </a:t>
            </a:r>
            <a:r>
              <a:rPr lang="de-DE" dirty="0" err="1"/>
              <a:t>brát</a:t>
            </a:r>
            <a:r>
              <a:rPr lang="de-DE" dirty="0"/>
              <a:t> v </a:t>
            </a:r>
            <a:r>
              <a:rPr lang="de-DE" dirty="0" err="1"/>
              <a:t>úvahu</a:t>
            </a:r>
            <a:r>
              <a:rPr lang="de-DE" dirty="0"/>
              <a:t> </a:t>
            </a:r>
            <a:r>
              <a:rPr lang="de-DE" dirty="0" err="1"/>
              <a:t>návrh</a:t>
            </a:r>
            <a:r>
              <a:rPr lang="de-DE" dirty="0"/>
              <a:t> a </a:t>
            </a:r>
            <a:r>
              <a:rPr lang="de-DE" dirty="0" err="1"/>
              <a:t>vývoj</a:t>
            </a:r>
            <a:r>
              <a:rPr lang="cs-CZ" dirty="0"/>
              <a:t> </a:t>
            </a:r>
            <a:r>
              <a:rPr lang="de-DE" dirty="0"/>
              <a:t>a v </a:t>
            </a:r>
            <a:r>
              <a:rPr lang="de-DE" dirty="0" err="1"/>
              <a:t>rámci</a:t>
            </a:r>
            <a:r>
              <a:rPr lang="de-DE" dirty="0"/>
              <a:t> </a:t>
            </a:r>
            <a:r>
              <a:rPr lang="de-DE" dirty="0" err="1"/>
              <a:t>toho</a:t>
            </a:r>
            <a:r>
              <a:rPr lang="de-DE" dirty="0"/>
              <a:t> i </a:t>
            </a:r>
            <a:r>
              <a:rPr lang="de-DE" dirty="0" err="1"/>
              <a:t>ekodesign</a:t>
            </a:r>
            <a:r>
              <a:rPr lang="cs-CZ" dirty="0"/>
              <a:t>; je nutné jej uplatňovat u nových i existujících produktů, včetně úpravy procesů potřebných při dodávání produktů.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86892" y="404215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Potravinový ekodesign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470338" y="1340345"/>
            <a:ext cx="6844862" cy="40532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cs-CZ" dirty="0">
                <a:latin typeface="Arial"/>
                <a:cs typeface="Arial"/>
              </a:rPr>
              <a:t>S</a:t>
            </a:r>
            <a:r>
              <a:rPr lang="de-DE" dirty="0" err="1">
                <a:latin typeface="Arial"/>
                <a:cs typeface="Arial"/>
              </a:rPr>
              <a:t>ystémy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environmentálního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managementu</a:t>
            </a:r>
            <a:r>
              <a:rPr lang="de-DE" dirty="0">
                <a:latin typeface="Arial"/>
                <a:cs typeface="Arial"/>
              </a:rPr>
              <a:t> – </a:t>
            </a:r>
            <a:r>
              <a:rPr lang="de-DE" dirty="0" err="1">
                <a:latin typeface="Arial"/>
                <a:cs typeface="Arial"/>
              </a:rPr>
              <a:t>Směrnice</a:t>
            </a:r>
            <a:r>
              <a:rPr lang="de-DE" dirty="0">
                <a:latin typeface="Arial"/>
                <a:cs typeface="Arial"/>
              </a:rPr>
              <a:t> pro </a:t>
            </a:r>
            <a:r>
              <a:rPr lang="de-DE" dirty="0" err="1">
                <a:latin typeface="Arial"/>
                <a:cs typeface="Arial"/>
              </a:rPr>
              <a:t>začleňování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ekodesignu</a:t>
            </a:r>
            <a:r>
              <a:rPr lang="cs-CZ" dirty="0">
                <a:latin typeface="Arial"/>
                <a:cs typeface="Arial"/>
              </a:rPr>
              <a:t>; ČSN EN ISO 14006</a:t>
            </a:r>
          </a:p>
          <a:p>
            <a:pPr algn="just"/>
            <a:r>
              <a:rPr lang="cs-CZ" dirty="0">
                <a:latin typeface="Arial"/>
                <a:cs typeface="Arial"/>
              </a:rPr>
              <a:t>Září 2020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7915340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433315" y="1321504"/>
            <a:ext cx="8415409" cy="519105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de-DE" sz="1800" dirty="0" err="1"/>
              <a:t>Ecodesign</a:t>
            </a:r>
            <a:r>
              <a:rPr lang="de-DE" sz="1800" dirty="0"/>
              <a:t> </a:t>
            </a:r>
            <a:r>
              <a:rPr lang="de-DE" sz="1800" dirty="0" err="1"/>
              <a:t>zahrnuje</a:t>
            </a:r>
            <a:r>
              <a:rPr lang="de-DE" sz="1800" dirty="0"/>
              <a:t> i </a:t>
            </a:r>
            <a:r>
              <a:rPr lang="de-DE" sz="1800" dirty="0" err="1"/>
              <a:t>hledisko</a:t>
            </a:r>
            <a:r>
              <a:rPr lang="de-DE" sz="1800" dirty="0"/>
              <a:t> </a:t>
            </a:r>
            <a:r>
              <a:rPr lang="de-DE" sz="1800" dirty="0" err="1"/>
              <a:t>jeho</a:t>
            </a:r>
            <a:r>
              <a:rPr lang="de-DE" sz="1800" dirty="0"/>
              <a:t> </a:t>
            </a:r>
            <a:r>
              <a:rPr lang="de-DE" sz="1800" dirty="0" err="1"/>
              <a:t>celého</a:t>
            </a:r>
            <a:r>
              <a:rPr lang="de-DE" sz="1800" dirty="0"/>
              <a:t> </a:t>
            </a:r>
            <a:r>
              <a:rPr lang="de-DE" sz="1800" dirty="0" err="1"/>
              <a:t>životního</a:t>
            </a:r>
            <a:r>
              <a:rPr lang="de-DE" sz="1800" dirty="0"/>
              <a:t> </a:t>
            </a:r>
            <a:r>
              <a:rPr lang="de-DE" sz="1800" dirty="0" err="1"/>
              <a:t>cyklu</a:t>
            </a:r>
            <a:r>
              <a:rPr lang="de-DE" sz="1800" dirty="0"/>
              <a:t> (LCA).</a:t>
            </a:r>
          </a:p>
          <a:p>
            <a:pPr marL="0" indent="0" algn="just">
              <a:spcBef>
                <a:spcPts val="0"/>
              </a:spcBef>
              <a:buNone/>
            </a:pPr>
            <a:endParaRPr lang="de-DE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de-DE" sz="1800" dirty="0" err="1"/>
              <a:t>Ecodesign</a:t>
            </a:r>
            <a:r>
              <a:rPr lang="de-DE" sz="1800" dirty="0"/>
              <a:t> </a:t>
            </a:r>
            <a:r>
              <a:rPr lang="de-DE" sz="1800" dirty="0" err="1"/>
              <a:t>potravin</a:t>
            </a:r>
            <a:r>
              <a:rPr lang="de-DE" sz="1800" dirty="0"/>
              <a:t> </a:t>
            </a:r>
            <a:r>
              <a:rPr lang="de-DE" sz="1800" dirty="0" err="1"/>
              <a:t>musí</a:t>
            </a:r>
            <a:r>
              <a:rPr lang="de-DE" sz="1800" dirty="0"/>
              <a:t> </a:t>
            </a:r>
            <a:r>
              <a:rPr lang="de-DE" sz="1800" dirty="0" err="1"/>
              <a:t>také</a:t>
            </a:r>
            <a:r>
              <a:rPr lang="de-DE" sz="1800" dirty="0"/>
              <a:t> </a:t>
            </a:r>
            <a:r>
              <a:rPr lang="de-DE" sz="1800" dirty="0" err="1"/>
              <a:t>splňovat</a:t>
            </a:r>
            <a:r>
              <a:rPr lang="de-DE" sz="1800" dirty="0"/>
              <a:t> </a:t>
            </a:r>
            <a:r>
              <a:rPr lang="de-DE" sz="1800" dirty="0" err="1"/>
              <a:t>cíle</a:t>
            </a:r>
            <a:r>
              <a:rPr lang="de-DE" sz="1800" dirty="0"/>
              <a:t> </a:t>
            </a:r>
            <a:r>
              <a:rPr lang="de-DE" sz="1800" dirty="0" err="1"/>
              <a:t>předcházení</a:t>
            </a:r>
            <a:r>
              <a:rPr lang="de-DE" sz="1800" dirty="0"/>
              <a:t> </a:t>
            </a:r>
            <a:r>
              <a:rPr lang="de-DE" sz="1800" dirty="0" err="1"/>
              <a:t>rizikům</a:t>
            </a:r>
            <a:r>
              <a:rPr lang="de-DE" sz="1800" dirty="0"/>
              <a:t> </a:t>
            </a:r>
            <a:r>
              <a:rPr lang="de-DE" sz="1800" dirty="0" err="1"/>
              <a:t>ohrožujícím</a:t>
            </a:r>
            <a:r>
              <a:rPr lang="de-DE" sz="1800" dirty="0"/>
              <a:t> </a:t>
            </a:r>
            <a:r>
              <a:rPr lang="de-DE" sz="1800" dirty="0" err="1"/>
              <a:t>život</a:t>
            </a:r>
            <a:r>
              <a:rPr lang="de-DE" sz="1800" dirty="0"/>
              <a:t> a </a:t>
            </a:r>
            <a:r>
              <a:rPr lang="de-DE" sz="1800" dirty="0" err="1"/>
              <a:t>zdraví</a:t>
            </a:r>
            <a:r>
              <a:rPr lang="de-DE" sz="1800" dirty="0"/>
              <a:t> </a:t>
            </a:r>
            <a:r>
              <a:rPr lang="de-DE" sz="1800" dirty="0" err="1"/>
              <a:t>spotřebitelů</a:t>
            </a:r>
            <a:r>
              <a:rPr lang="de-DE" sz="1800" dirty="0"/>
              <a:t>, </a:t>
            </a:r>
            <a:r>
              <a:rPr lang="de-DE" sz="1800" dirty="0" err="1"/>
              <a:t>normy</a:t>
            </a:r>
            <a:r>
              <a:rPr lang="de-DE" sz="1800" dirty="0"/>
              <a:t> v </a:t>
            </a:r>
            <a:r>
              <a:rPr lang="de-DE" sz="1800" dirty="0" err="1"/>
              <a:t>oblasti</a:t>
            </a:r>
            <a:r>
              <a:rPr lang="de-DE" sz="1800" dirty="0"/>
              <a:t> </a:t>
            </a:r>
            <a:r>
              <a:rPr lang="de-DE" sz="1800" dirty="0" err="1"/>
              <a:t>kontaminace</a:t>
            </a:r>
            <a:r>
              <a:rPr lang="de-DE" sz="1800" dirty="0"/>
              <a:t>, </a:t>
            </a:r>
            <a:r>
              <a:rPr lang="de-DE" sz="1800" dirty="0" err="1"/>
              <a:t>maximální</a:t>
            </a:r>
            <a:r>
              <a:rPr lang="de-DE" sz="1800" dirty="0"/>
              <a:t> </a:t>
            </a:r>
            <a:r>
              <a:rPr lang="de-DE" sz="1800" dirty="0" err="1"/>
              <a:t>limity</a:t>
            </a:r>
            <a:r>
              <a:rPr lang="de-DE" sz="1800" dirty="0"/>
              <a:t> </a:t>
            </a:r>
            <a:r>
              <a:rPr lang="de-DE" sz="1800" dirty="0" err="1"/>
              <a:t>reziduí</a:t>
            </a:r>
            <a:r>
              <a:rPr lang="de-DE" sz="1800" dirty="0"/>
              <a:t> </a:t>
            </a:r>
            <a:r>
              <a:rPr lang="de-DE" sz="1800" dirty="0" err="1"/>
              <a:t>pesticidů</a:t>
            </a:r>
            <a:r>
              <a:rPr lang="de-DE" sz="1800" dirty="0"/>
              <a:t> a </a:t>
            </a:r>
            <a:r>
              <a:rPr lang="de-DE" sz="1800" dirty="0" err="1"/>
              <a:t>veterinárních</a:t>
            </a:r>
            <a:r>
              <a:rPr lang="de-DE" sz="1800" dirty="0"/>
              <a:t> </a:t>
            </a:r>
            <a:r>
              <a:rPr lang="de-DE" sz="1800" dirty="0" err="1"/>
              <a:t>léčivých</a:t>
            </a:r>
            <a:r>
              <a:rPr lang="de-DE" sz="1800" dirty="0"/>
              <a:t> </a:t>
            </a:r>
            <a:r>
              <a:rPr lang="de-DE" sz="1800" dirty="0" err="1"/>
              <a:t>přípravků</a:t>
            </a:r>
            <a:r>
              <a:rPr lang="de-DE" sz="1800" dirty="0"/>
              <a:t> v </a:t>
            </a:r>
            <a:r>
              <a:rPr lang="de-DE" sz="1800" dirty="0" err="1"/>
              <a:t>potravinách</a:t>
            </a:r>
            <a:r>
              <a:rPr lang="de-DE" sz="1800" dirty="0"/>
              <a:t>,</a:t>
            </a:r>
            <a:r>
              <a:rPr lang="cs-CZ" sz="1800" dirty="0"/>
              <a:t> </a:t>
            </a:r>
            <a:r>
              <a:rPr lang="de-DE" sz="1800" dirty="0" err="1"/>
              <a:t>hygienická</a:t>
            </a:r>
            <a:r>
              <a:rPr lang="de-DE" sz="1800" dirty="0"/>
              <a:t> </a:t>
            </a:r>
            <a:r>
              <a:rPr lang="de-DE" sz="1800" dirty="0" err="1"/>
              <a:t>pravidla</a:t>
            </a:r>
            <a:r>
              <a:rPr lang="de-DE" sz="1800" dirty="0"/>
              <a:t> pro </a:t>
            </a:r>
            <a:r>
              <a:rPr lang="de-DE" sz="1800" i="1" dirty="0" err="1"/>
              <a:t>balení</a:t>
            </a:r>
            <a:r>
              <a:rPr lang="de-DE" sz="1800" dirty="0"/>
              <a:t> a </a:t>
            </a:r>
            <a:r>
              <a:rPr lang="de-DE" sz="1800" dirty="0" err="1"/>
              <a:t>skladování</a:t>
            </a:r>
            <a:r>
              <a:rPr lang="de-DE" sz="1800" dirty="0"/>
              <a:t> </a:t>
            </a:r>
            <a:r>
              <a:rPr lang="de-DE" sz="1800" dirty="0" err="1"/>
              <a:t>potravin</a:t>
            </a:r>
            <a:r>
              <a:rPr lang="de-DE" sz="1800" dirty="0"/>
              <a:t>,</a:t>
            </a:r>
            <a:r>
              <a:rPr lang="cs-CZ" sz="1800" dirty="0"/>
              <a:t> </a:t>
            </a:r>
            <a:r>
              <a:rPr lang="de-DE" sz="1800" dirty="0" err="1"/>
              <a:t>označování</a:t>
            </a:r>
            <a:r>
              <a:rPr lang="de-DE" sz="1800" dirty="0"/>
              <a:t> </a:t>
            </a:r>
            <a:r>
              <a:rPr lang="de-DE" sz="1800" dirty="0" err="1"/>
              <a:t>potravin</a:t>
            </a:r>
            <a:r>
              <a:rPr lang="cs-CZ" sz="1800" dirty="0"/>
              <a:t> </a:t>
            </a:r>
            <a:r>
              <a:rPr lang="de-DE" sz="1800" dirty="0" err="1"/>
              <a:t>atd</a:t>
            </a:r>
            <a:r>
              <a:rPr lang="de-DE" sz="1800" dirty="0"/>
              <a:t>.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18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cs-CZ" sz="1800" dirty="0"/>
          </a:p>
          <a:p>
            <a:pPr marL="0" indent="0">
              <a:spcBef>
                <a:spcPts val="0"/>
              </a:spcBef>
              <a:buNone/>
            </a:pPr>
            <a:r>
              <a:rPr lang="cs-CZ" sz="1800" dirty="0"/>
              <a:t> </a:t>
            </a:r>
            <a:endParaRPr lang="de-DE" sz="180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76732" y="567965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Potravinový ekodesign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1">
            <a:extLst>
              <a:ext uri="{FF2B5EF4-FFF2-40B4-BE49-F238E27FC236}">
                <a16:creationId xmlns:a16="http://schemas.microsoft.com/office/drawing/2014/main" id="{425D38A3-523E-4372-91A8-8937B0680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257" y="1167475"/>
            <a:ext cx="43561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platzhalter 15">
            <a:extLst>
              <a:ext uri="{FF2B5EF4-FFF2-40B4-BE49-F238E27FC236}">
                <a16:creationId xmlns:a16="http://schemas.microsoft.com/office/drawing/2014/main" id="{5F05D379-76E4-4461-B4C9-B270C71A2B62}"/>
              </a:ext>
            </a:extLst>
          </p:cNvPr>
          <p:cNvSpPr txBox="1">
            <a:spLocks/>
          </p:cNvSpPr>
          <p:nvPr/>
        </p:nvSpPr>
        <p:spPr>
          <a:xfrm>
            <a:off x="6827601" y="5496573"/>
            <a:ext cx="4714591" cy="719137"/>
          </a:xfrm>
          <a:prstGeom prst="rect">
            <a:avLst/>
          </a:prstGeom>
        </p:spPr>
        <p:txBody>
          <a:bodyPr lIns="91440" tIns="45720" rIns="91440" bIns="36000" anchor="b">
            <a:normAutofit fontScale="92500" lnSpcReduction="10000"/>
          </a:bodyPr>
          <a:lstStyle>
            <a:lvl1pPr marL="1746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sz="1200" dirty="0"/>
              <a:t>Zdroj: </a:t>
            </a:r>
            <a:r>
              <a:rPr lang="cs-CZ" altLang="cs-CZ" sz="1200" dirty="0">
                <a:latin typeface="Verdana" panose="020B0604030504040204" pitchFamily="34" charset="0"/>
              </a:rPr>
              <a:t> https://s3.eu-central-1.amazonaws.com/uploads.mangoweb.org/shared-prod/eatresponsibly.eu/uploads/2017/01/od-vyroby-po-odpad-potravinovy-system.pdf</a:t>
            </a:r>
          </a:p>
        </p:txBody>
      </p:sp>
    </p:spTree>
    <p:extLst>
      <p:ext uri="{BB962C8B-B14F-4D97-AF65-F5344CB8AC3E}">
        <p14:creationId xmlns:p14="http://schemas.microsoft.com/office/powerpoint/2010/main" val="4081456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6954349" y="2851732"/>
            <a:ext cx="4065760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cs-CZ" altLang="cs-CZ" dirty="0"/>
              <a:t>Zdroj: </a:t>
            </a: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https://www.youtube.com/watch?v=SqlAP8Sit00</a:t>
            </a:r>
            <a:endParaRPr lang="cs-CZ" altLang="cs-CZ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endParaRPr lang="cs-CZ" altLang="cs-CZ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867" y="301337"/>
            <a:ext cx="7544724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i="1" dirty="0">
                <a:latin typeface="Arial"/>
                <a:cs typeface="Arial"/>
              </a:rPr>
              <a:t>Nakládání s potravinovým odpadem ze světa fantazie</a:t>
            </a:r>
            <a:endParaRPr lang="de-DE" sz="2200" i="1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299867" y="1000536"/>
            <a:ext cx="4823821" cy="859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altLang="cs-CZ" dirty="0">
                <a:latin typeface="Verdana" panose="020B0604030504040204" pitchFamily="34" charset="0"/>
              </a:rPr>
              <a:t>„</a:t>
            </a:r>
            <a:r>
              <a:rPr lang="cs-CZ" altLang="cs-CZ" dirty="0" err="1">
                <a:latin typeface="Verdana" panose="020B0604030504040204" pitchFamily="34" charset="0"/>
              </a:rPr>
              <a:t>Amarouny</a:t>
            </a:r>
            <a:r>
              <a:rPr lang="cs-CZ" altLang="cs-CZ" dirty="0">
                <a:latin typeface="Verdana" panose="020B0604030504040204" pitchFamily="34" charset="0"/>
              </a:rPr>
              <a:t>“  </a:t>
            </a:r>
          </a:p>
          <a:p>
            <a:r>
              <a:rPr lang="cs-CZ" altLang="cs-CZ" dirty="0">
                <a:latin typeface="Verdana" panose="020B0604030504040204" pitchFamily="34" charset="0"/>
              </a:rPr>
              <a:t>ze seriálu Návštěvníci (1983)</a:t>
            </a:r>
          </a:p>
          <a:p>
            <a:endParaRPr lang="cs-CZ" dirty="0"/>
          </a:p>
          <a:p>
            <a:endParaRPr lang="cs-CZ" dirty="0"/>
          </a:p>
          <a:p>
            <a:endParaRPr lang="de-DE" dirty="0"/>
          </a:p>
        </p:txBody>
      </p:sp>
      <p:pic>
        <p:nvPicPr>
          <p:cNvPr id="13" name="Obrázek 2">
            <a:extLst>
              <a:ext uri="{FF2B5EF4-FFF2-40B4-BE49-F238E27FC236}">
                <a16:creationId xmlns:a16="http://schemas.microsoft.com/office/drawing/2014/main" id="{58927E35-5F74-4D7F-A32E-1FE518F0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809" y="3429000"/>
            <a:ext cx="1782656" cy="1348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4">
            <a:extLst>
              <a:ext uri="{FF2B5EF4-FFF2-40B4-BE49-F238E27FC236}">
                <a16:creationId xmlns:a16="http://schemas.microsoft.com/office/drawing/2014/main" id="{77B7DECB-5C4F-4385-8145-5E4392462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6" y="2458721"/>
            <a:ext cx="5076080" cy="321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5">
            <a:extLst>
              <a:ext uri="{FF2B5EF4-FFF2-40B4-BE49-F238E27FC236}">
                <a16:creationId xmlns:a16="http://schemas.microsoft.com/office/drawing/2014/main" id="{DA5BF46D-C3F1-445C-80FC-A3D20BEDF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314" y="752043"/>
            <a:ext cx="2422525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6">
            <a:extLst>
              <a:ext uri="{FF2B5EF4-FFF2-40B4-BE49-F238E27FC236}">
                <a16:creationId xmlns:a16="http://schemas.microsoft.com/office/drawing/2014/main" id="{23B52279-49FD-4AB7-A091-AB85D5341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951" y="5026102"/>
            <a:ext cx="1782656" cy="129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rázek 7">
            <a:extLst>
              <a:ext uri="{FF2B5EF4-FFF2-40B4-BE49-F238E27FC236}">
                <a16:creationId xmlns:a16="http://schemas.microsoft.com/office/drawing/2014/main" id="{3FBB611B-6D84-4F1B-A5C1-0EB743268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251" y="3413882"/>
            <a:ext cx="2016028" cy="137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55065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7829420" y="2333283"/>
            <a:ext cx="4065760" cy="719137"/>
          </a:xfrm>
        </p:spPr>
        <p:txBody>
          <a:bodyPr vert="horz" lIns="91440" tIns="45720" rIns="91440" bIns="36000" rtlCol="0" anchor="b">
            <a:normAutofit lnSpcReduction="10000"/>
          </a:bodyPr>
          <a:lstStyle/>
          <a:p>
            <a:r>
              <a:rPr lang="cs-CZ" altLang="cs-CZ" dirty="0"/>
              <a:t>Zdroj: </a:t>
            </a: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hlinkClick r:id="rId2"/>
              </a:rPr>
              <a:t>/</a:t>
            </a: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hlinkClick r:id="rId3"/>
              </a:rPr>
              <a:t>https://www.vitalia.cz/clanky/amarouny-existuji-molekularni-gastronomie-je-dovede-vyrobit/?ic=gallery-header&amp;icc=backlink/biogas-plants</a:t>
            </a:r>
            <a:endParaRPr lang="cs-CZ" altLang="cs-CZ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6288" y="304243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i="1" dirty="0">
                <a:latin typeface="Arial"/>
                <a:cs typeface="Arial"/>
              </a:rPr>
              <a:t>Svět fantazie?</a:t>
            </a:r>
            <a:endParaRPr lang="de-DE" sz="2200" i="1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601152" y="1221039"/>
            <a:ext cx="4823821" cy="859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altLang="cs-CZ" dirty="0">
                <a:latin typeface="Verdana" panose="020B0604030504040204" pitchFamily="34" charset="0"/>
              </a:rPr>
              <a:t>Molekulární gastronomie</a:t>
            </a:r>
          </a:p>
          <a:p>
            <a:endParaRPr lang="cs-CZ" dirty="0"/>
          </a:p>
          <a:p>
            <a:endParaRPr lang="cs-CZ" dirty="0"/>
          </a:p>
          <a:p>
            <a:endParaRPr lang="de-DE" dirty="0"/>
          </a:p>
        </p:txBody>
      </p:sp>
      <p:pic>
        <p:nvPicPr>
          <p:cNvPr id="11" name="Obrázek 6">
            <a:extLst>
              <a:ext uri="{FF2B5EF4-FFF2-40B4-BE49-F238E27FC236}">
                <a16:creationId xmlns:a16="http://schemas.microsoft.com/office/drawing/2014/main" id="{CC38D1B0-2A17-43C2-9414-474FE32F3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2939" y="3162837"/>
            <a:ext cx="2408680" cy="308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8">
            <a:extLst>
              <a:ext uri="{FF2B5EF4-FFF2-40B4-BE49-F238E27FC236}">
                <a16:creationId xmlns:a16="http://schemas.microsoft.com/office/drawing/2014/main" id="{24EA5D28-54EF-4F39-A248-51CDF3B0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809" y="594257"/>
            <a:ext cx="2949198" cy="1808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ázek 9">
            <a:extLst>
              <a:ext uri="{FF2B5EF4-FFF2-40B4-BE49-F238E27FC236}">
                <a16:creationId xmlns:a16="http://schemas.microsoft.com/office/drawing/2014/main" id="{D6D0195D-4F4A-491E-A374-19560700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437" y="3162837"/>
            <a:ext cx="2207372" cy="2716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ázek 10">
            <a:extLst>
              <a:ext uri="{FF2B5EF4-FFF2-40B4-BE49-F238E27FC236}">
                <a16:creationId xmlns:a16="http://schemas.microsoft.com/office/drawing/2014/main" id="{3D958907-31D9-410A-826C-5CDE2216E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44" y="4209048"/>
            <a:ext cx="1439863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rázek 4">
            <a:extLst>
              <a:ext uri="{FF2B5EF4-FFF2-40B4-BE49-F238E27FC236}">
                <a16:creationId xmlns:a16="http://schemas.microsoft.com/office/drawing/2014/main" id="{6C2C3727-C66B-4BA1-A099-C048AC24F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091" y="2454635"/>
            <a:ext cx="1928813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Obrázek 5">
            <a:extLst>
              <a:ext uri="{FF2B5EF4-FFF2-40B4-BE49-F238E27FC236}">
                <a16:creationId xmlns:a16="http://schemas.microsoft.com/office/drawing/2014/main" id="{E1ACF166-A26E-4C18-849D-CD3DE6ABA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9" y="1999200"/>
            <a:ext cx="2270125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11">
            <a:extLst>
              <a:ext uri="{FF2B5EF4-FFF2-40B4-BE49-F238E27FC236}">
                <a16:creationId xmlns:a16="http://schemas.microsoft.com/office/drawing/2014/main" id="{9B8BEE09-E341-474F-B5A6-730EF862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70" y="2739792"/>
            <a:ext cx="1411287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761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446151" y="5636578"/>
            <a:ext cx="8177856" cy="370202"/>
          </a:xfrm>
        </p:spPr>
        <p:txBody>
          <a:bodyPr vert="horz" lIns="91440" tIns="45720" rIns="91440" bIns="36000" rtlCol="0" anchor="b">
            <a:normAutofit fontScale="77500" lnSpcReduction="20000"/>
          </a:bodyPr>
          <a:lstStyle/>
          <a:p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Zdroj: Projekt Orgánu pro posuzování vědeckých a technologických možností (STOA) „Technologické možnosti, jak nasytit 10 miliard lidí – možnosti snížení plýtvání potravinami“; IP/A/STOA/FWC/2008-096/Lot7/C1/SC2 - SC4; říjen 2013; vlastní výpočet 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https://isoh.mzp.cz/visoh</a:t>
            </a:r>
            <a:r>
              <a:rPr lang="cs-CZ" alt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2012-2016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D4BFB85F-CCAC-4945-B8B3-A05C07BBEFA6}"/>
              </a:ext>
            </a:extLst>
          </p:cNvPr>
          <p:cNvGrpSpPr/>
          <p:nvPr/>
        </p:nvGrpSpPr>
        <p:grpSpPr>
          <a:xfrm>
            <a:off x="450420" y="1861820"/>
            <a:ext cx="7200800" cy="3673788"/>
            <a:chOff x="963613" y="1330325"/>
            <a:chExt cx="7216775" cy="4460875"/>
          </a:xfrm>
        </p:grpSpPr>
        <p:sp>
          <p:nvSpPr>
            <p:cNvPr id="12" name="Šipka: pětiúhelník 11">
              <a:extLst>
                <a:ext uri="{FF2B5EF4-FFF2-40B4-BE49-F238E27FC236}">
                  <a16:creationId xmlns:a16="http://schemas.microsoft.com/office/drawing/2014/main" id="{2FB59B23-AE02-45BA-A209-DA31392566D9}"/>
                </a:ext>
              </a:extLst>
            </p:cNvPr>
            <p:cNvSpPr/>
            <p:nvPr/>
          </p:nvSpPr>
          <p:spPr>
            <a:xfrm>
              <a:off x="4751388" y="1341438"/>
              <a:ext cx="3252787" cy="123348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3" name="Šipka: pětiúhelník 12">
              <a:extLst>
                <a:ext uri="{FF2B5EF4-FFF2-40B4-BE49-F238E27FC236}">
                  <a16:creationId xmlns:a16="http://schemas.microsoft.com/office/drawing/2014/main" id="{5F95E1AD-8AC2-4C5A-973D-6C111FFD7185}"/>
                </a:ext>
              </a:extLst>
            </p:cNvPr>
            <p:cNvSpPr/>
            <p:nvPr/>
          </p:nvSpPr>
          <p:spPr>
            <a:xfrm>
              <a:off x="2659063" y="1330325"/>
              <a:ext cx="3251200" cy="1235075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14" name="Šipka: pětiúhelník 13">
              <a:extLst>
                <a:ext uri="{FF2B5EF4-FFF2-40B4-BE49-F238E27FC236}">
                  <a16:creationId xmlns:a16="http://schemas.microsoft.com/office/drawing/2014/main" id="{1CF10D6F-8B8D-4D8D-BCB7-68DB38699077}"/>
                </a:ext>
              </a:extLst>
            </p:cNvPr>
            <p:cNvSpPr/>
            <p:nvPr/>
          </p:nvSpPr>
          <p:spPr>
            <a:xfrm>
              <a:off x="963613" y="1341438"/>
              <a:ext cx="2540000" cy="1233487"/>
            </a:xfrm>
            <a:prstGeom prst="homeP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 dirty="0"/>
            </a:p>
          </p:txBody>
        </p:sp>
        <p:sp>
          <p:nvSpPr>
            <p:cNvPr id="15" name="Obdélník 14">
              <a:extLst>
                <a:ext uri="{FF2B5EF4-FFF2-40B4-BE49-F238E27FC236}">
                  <a16:creationId xmlns:a16="http://schemas.microsoft.com/office/drawing/2014/main" id="{4948D635-F078-4EEC-BE4D-094BC60558EA}"/>
                </a:ext>
              </a:extLst>
            </p:cNvPr>
            <p:cNvSpPr/>
            <p:nvPr/>
          </p:nvSpPr>
          <p:spPr>
            <a:xfrm>
              <a:off x="963613" y="2852738"/>
              <a:ext cx="2024062" cy="6588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7" name="Obdélník 16">
              <a:extLst>
                <a:ext uri="{FF2B5EF4-FFF2-40B4-BE49-F238E27FC236}">
                  <a16:creationId xmlns:a16="http://schemas.microsoft.com/office/drawing/2014/main" id="{F93761D9-3FF0-42FA-A444-3D75D878F30F}"/>
                </a:ext>
              </a:extLst>
            </p:cNvPr>
            <p:cNvSpPr/>
            <p:nvPr/>
          </p:nvSpPr>
          <p:spPr>
            <a:xfrm>
              <a:off x="3419475" y="2843213"/>
              <a:ext cx="2024063" cy="6572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8" name="Obdélník 17">
              <a:extLst>
                <a:ext uri="{FF2B5EF4-FFF2-40B4-BE49-F238E27FC236}">
                  <a16:creationId xmlns:a16="http://schemas.microsoft.com/office/drawing/2014/main" id="{6F604FB6-199E-47B9-8F36-107AA39149D6}"/>
                </a:ext>
              </a:extLst>
            </p:cNvPr>
            <p:cNvSpPr/>
            <p:nvPr/>
          </p:nvSpPr>
          <p:spPr>
            <a:xfrm>
              <a:off x="5876925" y="2832100"/>
              <a:ext cx="2024063" cy="65881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/>
            </a:p>
          </p:txBody>
        </p:sp>
        <p:sp>
          <p:nvSpPr>
            <p:cNvPr id="19" name="TextovéPole 23">
              <a:extLst>
                <a:ext uri="{FF2B5EF4-FFF2-40B4-BE49-F238E27FC236}">
                  <a16:creationId xmlns:a16="http://schemas.microsoft.com/office/drawing/2014/main" id="{7FD57145-7AEB-4972-B700-A9A47116F2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1913" y="1644650"/>
              <a:ext cx="1517650" cy="4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dirty="0">
                  <a:solidFill>
                    <a:schemeClr val="bg1"/>
                  </a:solidFill>
                </a:rPr>
                <a:t>Zemědělství</a:t>
              </a:r>
            </a:p>
          </p:txBody>
        </p:sp>
        <p:sp>
          <p:nvSpPr>
            <p:cNvPr id="20" name="TextovéPole 24">
              <a:extLst>
                <a:ext uri="{FF2B5EF4-FFF2-40B4-BE49-F238E27FC236}">
                  <a16:creationId xmlns:a16="http://schemas.microsoft.com/office/drawing/2014/main" id="{306D963D-9905-4DCF-A96D-8F726BBFFE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05288" y="1647826"/>
              <a:ext cx="1519237" cy="7848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Výroba a distribuce</a:t>
              </a:r>
            </a:p>
          </p:txBody>
        </p:sp>
        <p:sp>
          <p:nvSpPr>
            <p:cNvPr id="21" name="TextovéPole 25">
              <a:extLst>
                <a:ext uri="{FF2B5EF4-FFF2-40B4-BE49-F238E27FC236}">
                  <a16:creationId xmlns:a16="http://schemas.microsoft.com/office/drawing/2014/main" id="{3B85765F-BDFD-492D-90DE-E900078A2A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8575" y="1624013"/>
              <a:ext cx="1517650" cy="4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dirty="0">
                  <a:solidFill>
                    <a:schemeClr val="bg1"/>
                  </a:solidFill>
                </a:rPr>
                <a:t>Spotřeba</a:t>
              </a:r>
            </a:p>
          </p:txBody>
        </p:sp>
        <p:pic>
          <p:nvPicPr>
            <p:cNvPr id="22" name="Obrázek 28">
              <a:extLst>
                <a:ext uri="{FF2B5EF4-FFF2-40B4-BE49-F238E27FC236}">
                  <a16:creationId xmlns:a16="http://schemas.microsoft.com/office/drawing/2014/main" id="{9C27CDD5-714A-4C83-BA82-72C1B486BC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613" y="3811588"/>
              <a:ext cx="2941637" cy="197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Obrázek 29">
              <a:extLst>
                <a:ext uri="{FF2B5EF4-FFF2-40B4-BE49-F238E27FC236}">
                  <a16:creationId xmlns:a16="http://schemas.microsoft.com/office/drawing/2014/main" id="{2F82DE0E-8884-48B5-8E7E-928D1B2A34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8750" y="3795713"/>
              <a:ext cx="2941638" cy="198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ovéPole 30">
              <a:extLst>
                <a:ext uri="{FF2B5EF4-FFF2-40B4-BE49-F238E27FC236}">
                  <a16:creationId xmlns:a16="http://schemas.microsoft.com/office/drawing/2014/main" id="{F64B90C0-5909-4CB5-82CA-6193411CD9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3013" y="2976563"/>
              <a:ext cx="1519237" cy="4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13 – 28 %</a:t>
              </a:r>
            </a:p>
          </p:txBody>
        </p:sp>
        <p:sp>
          <p:nvSpPr>
            <p:cNvPr id="25" name="TextovéPole 31">
              <a:extLst>
                <a:ext uri="{FF2B5EF4-FFF2-40B4-BE49-F238E27FC236}">
                  <a16:creationId xmlns:a16="http://schemas.microsoft.com/office/drawing/2014/main" id="{74172FB8-5C75-4DEE-858F-0A70AFE05C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3475" y="2971800"/>
              <a:ext cx="1517650" cy="4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>
                  <a:solidFill>
                    <a:schemeClr val="bg1"/>
                  </a:solidFill>
                </a:rPr>
                <a:t>14 – 22 %</a:t>
              </a:r>
            </a:p>
          </p:txBody>
        </p:sp>
        <p:sp>
          <p:nvSpPr>
            <p:cNvPr id="26" name="TextovéPole 32">
              <a:extLst>
                <a:ext uri="{FF2B5EF4-FFF2-40B4-BE49-F238E27FC236}">
                  <a16:creationId xmlns:a16="http://schemas.microsoft.com/office/drawing/2014/main" id="{9222ED7D-3DE5-4061-A724-94A431626F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9338" y="2987675"/>
              <a:ext cx="1517650" cy="448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cs-CZ" altLang="cs-CZ" b="1">
                  <a:solidFill>
                    <a:srgbClr val="FF0000"/>
                  </a:solidFill>
                </a:rPr>
                <a:t>50 – 73 %</a:t>
              </a:r>
            </a:p>
          </p:txBody>
        </p:sp>
      </p:grp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2E243C73-574D-495B-AAA8-452E8A3DE983}"/>
              </a:ext>
            </a:extLst>
          </p:cNvPr>
          <p:cNvSpPr txBox="1">
            <a:spLocks/>
          </p:cNvSpPr>
          <p:nvPr/>
        </p:nvSpPr>
        <p:spPr>
          <a:xfrm>
            <a:off x="399707" y="421546"/>
            <a:ext cx="9395457" cy="85934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200" b="1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54125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789112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22960">
              <a:lnSpc>
                <a:spcPct val="90000"/>
              </a:lnSpc>
              <a:spcBef>
                <a:spcPct val="0"/>
              </a:spcBef>
            </a:pPr>
            <a:r>
              <a:rPr lang="cs-CZ" altLang="cs-CZ" sz="2800" dirty="0">
                <a:solidFill>
                  <a:schemeClr val="tx2"/>
                </a:solidFill>
                <a:ea typeface="+mj-ea"/>
              </a:rPr>
              <a:t>Potravinový odpad v potravinovém řetězci</a:t>
            </a:r>
            <a:endParaRPr lang="de-DE" sz="2800" dirty="0">
              <a:solidFill>
                <a:schemeClr val="tx2"/>
              </a:solidFill>
              <a:ea typeface="+mj-ea"/>
            </a:endParaRPr>
          </a:p>
          <a:p>
            <a:endParaRPr lang="cs-CZ" dirty="0"/>
          </a:p>
          <a:p>
            <a:endParaRPr lang="cs-CZ" dirty="0"/>
          </a:p>
          <a:p>
            <a:endParaRPr lang="de-DE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F6A7E455-23AC-48D2-B107-6BAE0D44F4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2717" y="2225719"/>
            <a:ext cx="5345039" cy="30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20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7636216" y="3522601"/>
            <a:ext cx="3847395" cy="719137"/>
          </a:xfrm>
        </p:spPr>
        <p:txBody>
          <a:bodyPr vert="horz" lIns="91440" tIns="45720" rIns="91440" bIns="36000" rtlCol="0" anchor="b">
            <a:normAutofit fontScale="77500" lnSpcReduction="20000"/>
          </a:bodyPr>
          <a:lstStyle/>
          <a:p>
            <a:r>
              <a:rPr lang="cs-CZ" altLang="cs-CZ" dirty="0"/>
              <a:t>Zdroj: </a:t>
            </a:r>
            <a:r>
              <a:rPr lang="cs-CZ" altLang="cs-CZ" dirty="0">
                <a:latin typeface="Verdana" panose="020B0604030504040204" pitchFamily="34" charset="0"/>
                <a:hlinkClick r:id="rId2"/>
              </a:rPr>
              <a:t>https://ringmasterbent.deviantart.com/art/Slig-8510300</a:t>
            </a:r>
            <a:r>
              <a:rPr lang="cs-CZ" altLang="cs-CZ" dirty="0">
                <a:latin typeface="Verdana" panose="020B0604030504040204" pitchFamily="34" charset="0"/>
              </a:rPr>
              <a:t>; </a:t>
            </a:r>
            <a:r>
              <a:rPr lang="cs-CZ" altLang="cs-CZ" dirty="0">
                <a:latin typeface="Verdana" panose="020B0604030504040204" pitchFamily="34" charset="0"/>
                <a:hlinkClick r:id="rId3"/>
              </a:rPr>
              <a:t>https://hawanja.deviantart.com/art/Slig-181420583</a:t>
            </a:r>
            <a:endParaRPr lang="cs-CZ" altLang="cs-CZ" dirty="0">
              <a:latin typeface="Verdana" panose="020B0604030504040204" pitchFamily="34" charset="0"/>
            </a:endParaRPr>
          </a:p>
          <a:p>
            <a:r>
              <a:rPr lang="cs-CZ" altLang="cs-CZ" dirty="0">
                <a:latin typeface="Verdana" panose="020B0604030504040204" pitchFamily="34" charset="0"/>
                <a:hlinkClick r:id="rId4"/>
              </a:rPr>
              <a:t>http://fantasy-scifi.net/encyklopedie/pojem.php?k=6&amp;r=3&amp;p=1155</a:t>
            </a:r>
            <a:endParaRPr lang="cs-CZ" altLang="cs-CZ" dirty="0">
              <a:latin typeface="Verdana" panose="020B0604030504040204" pitchFamily="34" charset="0"/>
            </a:endParaRP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6"/>
          </p:nvPr>
        </p:nvSpPr>
        <p:spPr>
          <a:xfrm>
            <a:off x="360827" y="2515551"/>
            <a:ext cx="5937012" cy="309636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de-DE" dirty="0" err="1"/>
              <a:t>Pomalu</a:t>
            </a:r>
            <a:r>
              <a:rPr lang="de-DE" dirty="0"/>
              <a:t> se </a:t>
            </a:r>
            <a:r>
              <a:rPr lang="de-DE" dirty="0" err="1"/>
              <a:t>plazící</a:t>
            </a:r>
            <a:r>
              <a:rPr lang="de-DE" dirty="0"/>
              <a:t> </a:t>
            </a:r>
            <a:r>
              <a:rPr lang="de-DE" dirty="0" err="1"/>
              <a:t>kříženec</a:t>
            </a:r>
            <a:r>
              <a:rPr lang="de-DE" dirty="0"/>
              <a:t> </a:t>
            </a:r>
            <a:r>
              <a:rPr lang="de-DE" dirty="0" err="1"/>
              <a:t>mezi</a:t>
            </a:r>
            <a:r>
              <a:rPr lang="de-DE" dirty="0"/>
              <a:t> </a:t>
            </a:r>
            <a:r>
              <a:rPr lang="de-DE" dirty="0" err="1"/>
              <a:t>obřími</a:t>
            </a:r>
            <a:r>
              <a:rPr lang="de-DE" dirty="0"/>
              <a:t> </a:t>
            </a:r>
            <a:r>
              <a:rPr lang="de-DE" dirty="0" err="1"/>
              <a:t>slimáky</a:t>
            </a:r>
            <a:r>
              <a:rPr lang="de-DE" dirty="0"/>
              <a:t> a </a:t>
            </a:r>
            <a:r>
              <a:rPr lang="de-DE" dirty="0" err="1"/>
              <a:t>prasaty</a:t>
            </a:r>
            <a:r>
              <a:rPr lang="de-DE" dirty="0"/>
              <a:t>.</a:t>
            </a:r>
            <a:endParaRPr lang="cs-CZ" dirty="0"/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de-DE" dirty="0" err="1"/>
              <a:t>Má</a:t>
            </a:r>
            <a:r>
              <a:rPr lang="de-DE" dirty="0"/>
              <a:t> </a:t>
            </a:r>
            <a:r>
              <a:rPr lang="de-DE" dirty="0" err="1"/>
              <a:t>mnohočetná</a:t>
            </a:r>
            <a:r>
              <a:rPr lang="de-DE" dirty="0"/>
              <a:t> </a:t>
            </a:r>
            <a:r>
              <a:rPr lang="de-DE" dirty="0" err="1"/>
              <a:t>ústa</a:t>
            </a:r>
            <a:r>
              <a:rPr lang="de-DE" dirty="0"/>
              <a:t>, </a:t>
            </a:r>
            <a:r>
              <a:rPr lang="de-DE" dirty="0" err="1"/>
              <a:t>útroby</a:t>
            </a:r>
            <a:r>
              <a:rPr lang="de-DE" dirty="0"/>
              <a:t> </a:t>
            </a:r>
            <a:r>
              <a:rPr lang="de-DE" dirty="0" err="1"/>
              <a:t>šroubovicového</a:t>
            </a:r>
            <a:r>
              <a:rPr lang="de-DE" dirty="0"/>
              <a:t> </a:t>
            </a:r>
            <a:r>
              <a:rPr lang="de-DE" dirty="0" err="1"/>
              <a:t>tvaru</a:t>
            </a:r>
            <a:r>
              <a:rPr lang="de-DE" dirty="0"/>
              <a:t> a </a:t>
            </a:r>
            <a:r>
              <a:rPr lang="de-DE" dirty="0" err="1"/>
              <a:t>živí</a:t>
            </a:r>
            <a:r>
              <a:rPr lang="de-DE" dirty="0"/>
              <a:t> se </a:t>
            </a:r>
            <a:r>
              <a:rPr lang="de-DE" dirty="0" err="1"/>
              <a:t>prakticky</a:t>
            </a:r>
            <a:r>
              <a:rPr lang="de-DE" dirty="0"/>
              <a:t> </a:t>
            </a:r>
            <a:r>
              <a:rPr lang="de-DE" dirty="0" err="1"/>
              <a:t>jakýmikoli</a:t>
            </a:r>
            <a:r>
              <a:rPr lang="de-DE" dirty="0"/>
              <a:t> </a:t>
            </a:r>
            <a:r>
              <a:rPr lang="de-DE" dirty="0" err="1"/>
              <a:t>odpadky</a:t>
            </a:r>
            <a:r>
              <a:rPr lang="de-DE" dirty="0"/>
              <a:t>. </a:t>
            </a:r>
          </a:p>
          <a:p>
            <a:pPr marL="0" indent="0" algn="just">
              <a:buNone/>
            </a:pPr>
            <a:endParaRPr lang="cs-CZ" dirty="0"/>
          </a:p>
          <a:p>
            <a:pPr marL="0" indent="0" algn="just">
              <a:buNone/>
            </a:pPr>
            <a:r>
              <a:rPr lang="de-DE" dirty="0" err="1"/>
              <a:t>Jeho</a:t>
            </a:r>
            <a:r>
              <a:rPr lang="de-DE" dirty="0"/>
              <a:t> </a:t>
            </a:r>
            <a:r>
              <a:rPr lang="de-DE" dirty="0" err="1"/>
              <a:t>maso</a:t>
            </a:r>
            <a:r>
              <a:rPr lang="de-DE" dirty="0"/>
              <a:t> je </a:t>
            </a:r>
            <a:r>
              <a:rPr lang="de-DE" dirty="0" err="1"/>
              <a:t>však</a:t>
            </a:r>
            <a:r>
              <a:rPr lang="de-DE" dirty="0"/>
              <a:t> </a:t>
            </a:r>
            <a:r>
              <a:rPr lang="de-DE" dirty="0" err="1"/>
              <a:t>vynikající</a:t>
            </a:r>
            <a:r>
              <a:rPr lang="de-DE" dirty="0"/>
              <a:t> a je </a:t>
            </a:r>
            <a:r>
              <a:rPr lang="de-DE" dirty="0" err="1"/>
              <a:t>surovinou</a:t>
            </a:r>
            <a:r>
              <a:rPr lang="de-DE" dirty="0"/>
              <a:t> pro </a:t>
            </a:r>
            <a:r>
              <a:rPr lang="de-DE" dirty="0" err="1"/>
              <a:t>některá</a:t>
            </a:r>
            <a:r>
              <a:rPr lang="de-DE" dirty="0"/>
              <a:t> z </a:t>
            </a:r>
            <a:r>
              <a:rPr lang="de-DE" dirty="0" err="1"/>
              <a:t>nejdražších</a:t>
            </a:r>
            <a:r>
              <a:rPr lang="de-DE" dirty="0"/>
              <a:t> </a:t>
            </a:r>
            <a:r>
              <a:rPr lang="de-DE" dirty="0" err="1"/>
              <a:t>jídel</a:t>
            </a:r>
            <a:r>
              <a:rPr lang="de-DE" dirty="0"/>
              <a:t> </a:t>
            </a:r>
            <a:r>
              <a:rPr lang="de-DE" dirty="0" err="1"/>
              <a:t>ve</a:t>
            </a:r>
            <a:r>
              <a:rPr lang="de-DE" dirty="0"/>
              <a:t> </a:t>
            </a:r>
            <a:r>
              <a:rPr lang="de-DE" dirty="0" err="1"/>
              <a:t>vesmíru</a:t>
            </a:r>
            <a:r>
              <a:rPr lang="de-DE" dirty="0"/>
              <a:t>.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082" y="159703"/>
            <a:ext cx="723839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i="1" dirty="0">
                <a:latin typeface="Arial"/>
                <a:cs typeface="Arial"/>
              </a:rPr>
              <a:t>Nakládání s potravinovým odpadem ze světa fantazie</a:t>
            </a:r>
            <a:endParaRPr lang="de-DE" sz="2200" i="1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158082" y="1040180"/>
            <a:ext cx="4823821" cy="859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altLang="cs-CZ" dirty="0" err="1">
                <a:latin typeface="Verdana" panose="020B0604030504040204" pitchFamily="34" charset="0"/>
              </a:rPr>
              <a:t>The</a:t>
            </a:r>
            <a:r>
              <a:rPr lang="cs-CZ" altLang="cs-CZ" dirty="0">
                <a:latin typeface="Verdana" panose="020B0604030504040204" pitchFamily="34" charset="0"/>
              </a:rPr>
              <a:t> </a:t>
            </a:r>
            <a:r>
              <a:rPr lang="cs-CZ" altLang="cs-CZ" dirty="0" err="1">
                <a:latin typeface="Verdana" panose="020B0604030504040204" pitchFamily="34" charset="0"/>
              </a:rPr>
              <a:t>Slig</a:t>
            </a:r>
            <a:r>
              <a:rPr lang="cs-CZ" altLang="cs-CZ" dirty="0">
                <a:latin typeface="Verdana" panose="020B0604030504040204" pitchFamily="34" charset="0"/>
              </a:rPr>
              <a:t> /(</a:t>
            </a:r>
            <a:r>
              <a:rPr lang="cs-CZ" altLang="cs-CZ" dirty="0" err="1">
                <a:latin typeface="Verdana" panose="020B0604030504040204" pitchFamily="34" charset="0"/>
              </a:rPr>
              <a:t>Slepř</a:t>
            </a:r>
            <a:r>
              <a:rPr lang="cs-CZ" altLang="cs-CZ" dirty="0">
                <a:latin typeface="Verdana" panose="020B0604030504040204" pitchFamily="34" charset="0"/>
              </a:rPr>
              <a:t>) </a:t>
            </a:r>
            <a:r>
              <a:rPr lang="cs-CZ" altLang="cs-CZ" dirty="0">
                <a:latin typeface="Verdana" panose="020B0604030504040204" pitchFamily="34" charset="0"/>
                <a:sym typeface="Wingdings" panose="05000000000000000000" pitchFamily="2" charset="2"/>
              </a:rPr>
              <a:t> </a:t>
            </a:r>
            <a:br>
              <a:rPr lang="cs-CZ" altLang="cs-CZ" dirty="0">
                <a:latin typeface="Verdana" panose="020B0604030504040204" pitchFamily="34" charset="0"/>
              </a:rPr>
            </a:br>
            <a:r>
              <a:rPr lang="cs-CZ" altLang="cs-CZ" dirty="0" err="1">
                <a:latin typeface="Verdana" panose="020B0604030504040204" pitchFamily="34" charset="0"/>
              </a:rPr>
              <a:t>Dune</a:t>
            </a:r>
            <a:r>
              <a:rPr lang="cs-CZ" altLang="cs-CZ" dirty="0">
                <a:latin typeface="Verdana" panose="020B0604030504040204" pitchFamily="34" charset="0"/>
              </a:rPr>
              <a:t> (1987)</a:t>
            </a:r>
            <a:endParaRPr lang="de-DE" dirty="0"/>
          </a:p>
          <a:p>
            <a:endParaRPr lang="cs-CZ" dirty="0"/>
          </a:p>
          <a:p>
            <a:endParaRPr lang="cs-CZ" dirty="0"/>
          </a:p>
          <a:p>
            <a:endParaRPr lang="de-DE" dirty="0"/>
          </a:p>
        </p:txBody>
      </p:sp>
      <p:pic>
        <p:nvPicPr>
          <p:cNvPr id="9" name="Obrázek 5">
            <a:extLst>
              <a:ext uri="{FF2B5EF4-FFF2-40B4-BE49-F238E27FC236}">
                <a16:creationId xmlns:a16="http://schemas.microsoft.com/office/drawing/2014/main" id="{233D12C3-A71C-42C8-963C-C7093C7FA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36" y="1040180"/>
            <a:ext cx="5145482" cy="248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6">
            <a:extLst>
              <a:ext uri="{FF2B5EF4-FFF2-40B4-BE49-F238E27FC236}">
                <a16:creationId xmlns:a16="http://schemas.microsoft.com/office/drawing/2014/main" id="{51DB3557-ADE9-42D4-BF92-AD4A66F17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480" y="4359775"/>
            <a:ext cx="4087131" cy="196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380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8">
            <a:extLst>
              <a:ext uri="{FF2B5EF4-FFF2-40B4-BE49-F238E27FC236}">
                <a16:creationId xmlns:a16="http://schemas.microsoft.com/office/drawing/2014/main" id="{FCF5F290-01C6-4338-A67A-2EC76E408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76" y="1052150"/>
            <a:ext cx="1832824" cy="140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2022600" y="5229732"/>
            <a:ext cx="4065760" cy="719137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cs-CZ" altLang="cs-CZ" dirty="0"/>
              <a:t>Zdroj: e-shop, internet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9707" y="285460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i="1" dirty="0">
                <a:latin typeface="Arial"/>
                <a:cs typeface="Arial"/>
              </a:rPr>
              <a:t>Instantní svět….</a:t>
            </a:r>
            <a:endParaRPr lang="de-DE" sz="2200" i="1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>
            <a:off x="328993" y="1052150"/>
            <a:ext cx="4823821" cy="85934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altLang="cs-CZ" dirty="0">
                <a:latin typeface="Verdana" panose="020B0604030504040204" pitchFamily="34" charset="0"/>
              </a:rPr>
              <a:t>Jídlo v prášku …. </a:t>
            </a:r>
            <a:endParaRPr lang="cs-CZ" dirty="0"/>
          </a:p>
          <a:p>
            <a:endParaRPr lang="de-DE" dirty="0"/>
          </a:p>
        </p:txBody>
      </p:sp>
      <p:pic>
        <p:nvPicPr>
          <p:cNvPr id="13" name="Obrázek 5">
            <a:extLst>
              <a:ext uri="{FF2B5EF4-FFF2-40B4-BE49-F238E27FC236}">
                <a16:creationId xmlns:a16="http://schemas.microsoft.com/office/drawing/2014/main" id="{81B8BA53-864F-45E8-A12D-9EB5658F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90" y="1009930"/>
            <a:ext cx="2913062" cy="180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7">
            <a:extLst>
              <a:ext uri="{FF2B5EF4-FFF2-40B4-BE49-F238E27FC236}">
                <a16:creationId xmlns:a16="http://schemas.microsoft.com/office/drawing/2014/main" id="{43FCD1F2-8B46-40EF-AD69-AEFAC9DA6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90" y="2967759"/>
            <a:ext cx="4269915" cy="1615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B9B5AA8B-CC2F-4AA7-8EAC-D8FD9D9DC28E}"/>
              </a:ext>
            </a:extLst>
          </p:cNvPr>
          <p:cNvSpPr txBox="1">
            <a:spLocks/>
          </p:cNvSpPr>
          <p:nvPr/>
        </p:nvSpPr>
        <p:spPr>
          <a:xfrm>
            <a:off x="7731241" y="4699374"/>
            <a:ext cx="4065760" cy="719137"/>
          </a:xfrm>
          <a:prstGeom prst="rect">
            <a:avLst/>
          </a:prstGeom>
        </p:spPr>
        <p:txBody>
          <a:bodyPr lIns="91440" tIns="45720" rIns="91440" bIns="36000" anchor="b">
            <a:normAutofit fontScale="925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4988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9500" indent="-1651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439863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974850" indent="-18573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Zdroj: </a:t>
            </a: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hlinkClick r:id="rId5"/>
              </a:rPr>
              <a:t>https://www.vitalia.cz/clanky/jak-se-vyrabeji-amarouny/?ic=gallery-header&amp;icc=backlink</a:t>
            </a:r>
            <a:endParaRPr lang="cs-CZ" altLang="cs-CZ" dirty="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  <a:hlinkClick r:id="rId6"/>
              </a:rPr>
              <a:t>https://www.alza.cz/sport/</a:t>
            </a:r>
            <a:endParaRPr lang="cs-CZ" altLang="cs-CZ" dirty="0">
              <a:solidFill>
                <a:srgbClr val="000000"/>
              </a:solidFill>
              <a:latin typeface="Verdana" panose="020B0604030504040204" pitchFamily="34" charset="0"/>
            </a:endParaRPr>
          </a:p>
        </p:txBody>
      </p:sp>
      <p:pic>
        <p:nvPicPr>
          <p:cNvPr id="18" name="Obrázek 7">
            <a:extLst>
              <a:ext uri="{FF2B5EF4-FFF2-40B4-BE49-F238E27FC236}">
                <a16:creationId xmlns:a16="http://schemas.microsoft.com/office/drawing/2014/main" id="{6CCD8660-6D5C-47AC-ACD9-BC06D31B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75" y="4765388"/>
            <a:ext cx="16859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ázek 8">
            <a:extLst>
              <a:ext uri="{FF2B5EF4-FFF2-40B4-BE49-F238E27FC236}">
                <a16:creationId xmlns:a16="http://schemas.microsoft.com/office/drawing/2014/main" id="{A56B6B28-E99F-4BDD-820B-A8707F5DD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92" y="1853815"/>
            <a:ext cx="1916367" cy="269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Obrázek 9">
            <a:extLst>
              <a:ext uri="{FF2B5EF4-FFF2-40B4-BE49-F238E27FC236}">
                <a16:creationId xmlns:a16="http://schemas.microsoft.com/office/drawing/2014/main" id="{58605E4A-FEFE-48DA-ABEC-42C130F9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7852" y="2072052"/>
            <a:ext cx="3298734" cy="288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3913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platzhalter 15"/>
          <p:cNvSpPr>
            <a:spLocks noGrp="1"/>
          </p:cNvSpPr>
          <p:nvPr>
            <p:ph type="body" sz="quarter" idx="21"/>
          </p:nvPr>
        </p:nvSpPr>
        <p:spPr>
          <a:xfrm>
            <a:off x="393466" y="6020389"/>
            <a:ext cx="4065760" cy="370202"/>
          </a:xfrm>
        </p:spPr>
        <p:txBody>
          <a:bodyPr vert="horz" lIns="91440" tIns="45720" rIns="91440" bIns="36000" rtlCol="0" anchor="b">
            <a:normAutofit/>
          </a:bodyPr>
          <a:lstStyle/>
          <a:p>
            <a:r>
              <a:rPr lang="cs-CZ" altLang="cs-CZ" dirty="0"/>
              <a:t>Zdroj: e-shop, internet, foto autora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8082" y="244882"/>
            <a:ext cx="5937918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200" i="1" dirty="0" err="1">
                <a:latin typeface="Arial"/>
                <a:cs typeface="Arial"/>
              </a:rPr>
              <a:t>Zero</a:t>
            </a:r>
            <a:r>
              <a:rPr lang="cs-CZ" sz="2200" i="1" dirty="0">
                <a:latin typeface="Arial"/>
                <a:cs typeface="Arial"/>
              </a:rPr>
              <a:t> </a:t>
            </a:r>
            <a:r>
              <a:rPr lang="cs-CZ" sz="2200" i="1" dirty="0" err="1">
                <a:latin typeface="Arial"/>
                <a:cs typeface="Arial"/>
              </a:rPr>
              <a:t>waste</a:t>
            </a:r>
            <a:r>
              <a:rPr lang="cs-CZ" sz="2200" i="1" dirty="0">
                <a:latin typeface="Arial"/>
                <a:cs typeface="Arial"/>
              </a:rPr>
              <a:t> – životní styl </a:t>
            </a:r>
            <a:endParaRPr lang="de-DE" sz="2200" i="1" dirty="0">
              <a:latin typeface="Arial"/>
              <a:cs typeface="Arial"/>
            </a:endParaRP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2"/>
          </p:nvPr>
        </p:nvSpPr>
        <p:spPr>
          <a:xfrm rot="10800000">
            <a:off x="715130" y="1408603"/>
            <a:ext cx="4823821" cy="49932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altLang="cs-CZ" dirty="0">
                <a:latin typeface="Verdana" panose="020B0604030504040204" pitchFamily="34" charset="0"/>
              </a:rPr>
              <a:t>Jídlo v prášku ….instantní ….</a:t>
            </a:r>
            <a:endParaRPr lang="cs-CZ" dirty="0"/>
          </a:p>
          <a:p>
            <a:endParaRPr lang="de-DE" dirty="0"/>
          </a:p>
        </p:txBody>
      </p:sp>
      <p:pic>
        <p:nvPicPr>
          <p:cNvPr id="5" name="Obrázek 12">
            <a:extLst>
              <a:ext uri="{FF2B5EF4-FFF2-40B4-BE49-F238E27FC236}">
                <a16:creationId xmlns:a16="http://schemas.microsoft.com/office/drawing/2014/main" id="{12C4A1AF-82B6-472C-A1A8-304036C19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23" y="2855367"/>
            <a:ext cx="3138488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3">
            <a:extLst>
              <a:ext uri="{FF2B5EF4-FFF2-40B4-BE49-F238E27FC236}">
                <a16:creationId xmlns:a16="http://schemas.microsoft.com/office/drawing/2014/main" id="{39ABBC8D-A194-4C1B-9233-78BFAEA4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" y="2589668"/>
            <a:ext cx="2436626" cy="2041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14">
            <a:extLst>
              <a:ext uri="{FF2B5EF4-FFF2-40B4-BE49-F238E27FC236}">
                <a16:creationId xmlns:a16="http://schemas.microsoft.com/office/drawing/2014/main" id="{70C7E215-FD98-4FEB-A2F7-2CCAA982B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364" y="3342592"/>
            <a:ext cx="2104196" cy="295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16">
            <a:extLst>
              <a:ext uri="{FF2B5EF4-FFF2-40B4-BE49-F238E27FC236}">
                <a16:creationId xmlns:a16="http://schemas.microsoft.com/office/drawing/2014/main" id="{3DE561DA-835A-4F56-904D-CED508C63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41" y="3517217"/>
            <a:ext cx="1930576" cy="26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25">
            <a:extLst>
              <a:ext uri="{FF2B5EF4-FFF2-40B4-BE49-F238E27FC236}">
                <a16:creationId xmlns:a16="http://schemas.microsoft.com/office/drawing/2014/main" id="{CDF2679C-C08E-43D4-BEFF-E5218AA99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40" y="864919"/>
            <a:ext cx="1778177" cy="218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E23BF775-D72C-46B9-AFD0-04C638FCA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914" y="901724"/>
            <a:ext cx="2820955" cy="21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5643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C170D152-AF72-4557-A564-99BD8D26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57" y="742110"/>
            <a:ext cx="4223963" cy="26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698B263-334D-45B1-A24C-023C89D2EA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01" y="1967742"/>
            <a:ext cx="2400803" cy="217941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think-cell Folie" r:id="rId6" imgW="360" imgH="360" progId="">
                  <p:embed/>
                </p:oleObj>
              </mc:Choice>
              <mc:Fallback>
                <p:oleObj name="think-cell Folie" r:id="rId6" imgW="360" imgH="360" progId="">
                  <p:embed/>
                  <p:pic>
                    <p:nvPicPr>
                      <p:cNvPr id="5" name="Objek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07127" y="305283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latin typeface="Arial"/>
                <a:cs typeface="Arial"/>
              </a:rPr>
              <a:t>Výzkum nakládání s gastroodpadem </a:t>
            </a:r>
            <a:br>
              <a:rPr lang="pl-PL" dirty="0">
                <a:latin typeface="Arial"/>
                <a:cs typeface="Arial"/>
              </a:rPr>
            </a:br>
            <a:r>
              <a:rPr lang="pl-PL" dirty="0">
                <a:latin typeface="Arial"/>
                <a:cs typeface="Arial"/>
              </a:rPr>
              <a:t>v projektu CZ.01.1.02/0.0/0.0/19_262/0020304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/>
          </p:nvPr>
        </p:nvSpPr>
        <p:spPr>
          <a:xfrm>
            <a:off x="254006" y="1404878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Gastroodpad z hlediska složení</a:t>
            </a:r>
            <a:endParaRPr lang="en-US" dirty="0" err="1"/>
          </a:p>
        </p:txBody>
      </p:sp>
      <p:pic>
        <p:nvPicPr>
          <p:cNvPr id="21" name="Obrázek 20">
            <a:extLst>
              <a:ext uri="{FF2B5EF4-FFF2-40B4-BE49-F238E27FC236}">
                <a16:creationId xmlns:a16="http://schemas.microsoft.com/office/drawing/2014/main" id="{B2636A3F-2B49-4D60-B8F6-4C9E1F5A1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774" y="4421094"/>
            <a:ext cx="1555582" cy="159651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9715B985-22A3-4D34-977E-5F3C76FAA8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7564" y="1818529"/>
            <a:ext cx="1264090" cy="1700474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46B2CF53-BC95-4BCD-97B3-82729B26CB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2804" y="1857268"/>
            <a:ext cx="1304552" cy="1700475"/>
          </a:xfrm>
          <a:prstGeom prst="rect">
            <a:avLst/>
          </a:prstGeom>
        </p:spPr>
      </p:pic>
      <p:sp>
        <p:nvSpPr>
          <p:cNvPr id="30" name="TextovéPole 29">
            <a:extLst>
              <a:ext uri="{FF2B5EF4-FFF2-40B4-BE49-F238E27FC236}">
                <a16:creationId xmlns:a16="http://schemas.microsoft.com/office/drawing/2014/main" id="{DEC4BAEC-9CD3-4115-BDAE-163027D4C4FD}"/>
              </a:ext>
            </a:extLst>
          </p:cNvPr>
          <p:cNvSpPr txBox="1"/>
          <p:nvPr/>
        </p:nvSpPr>
        <p:spPr>
          <a:xfrm>
            <a:off x="8087742" y="5663669"/>
            <a:ext cx="36170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sz="1000" dirty="0"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Zdroj: foto sušička </a:t>
            </a:r>
          </a:p>
          <a:p>
            <a:pPr algn="just"/>
            <a:r>
              <a:rPr lang="cs-CZ" sz="1000" u="sng" dirty="0">
                <a:solidFill>
                  <a:srgbClr val="0563C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https://www.planeo.cz/katalog/1319207-sage-swr550-komposter.html#more-info-container</a:t>
            </a:r>
            <a:endParaRPr lang="cs-CZ" sz="1000" u="sng" dirty="0">
              <a:solidFill>
                <a:srgbClr val="0563C1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cs-CZ" sz="1000" dirty="0"/>
              <a:t>foto </a:t>
            </a:r>
            <a:r>
              <a:rPr lang="cs-CZ" sz="1000" dirty="0" err="1"/>
              <a:t>GreenGood</a:t>
            </a:r>
            <a:r>
              <a:rPr lang="cs-CZ" sz="1000" dirty="0"/>
              <a:t> kompostér </a:t>
            </a:r>
            <a:r>
              <a:rPr lang="cs-CZ" sz="1000" dirty="0">
                <a:hlinkClick r:id="rId12"/>
              </a:rPr>
              <a:t>http://www.kompostovani-recyklace</a:t>
            </a:r>
            <a:endParaRPr lang="cs-CZ" sz="1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AC40BE8-729D-4116-BC68-4814D19DCB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98509" y="1794627"/>
            <a:ext cx="1525561" cy="1144171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C3453D09-A222-4937-B20B-1669CF8B88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8843602" y="3032104"/>
            <a:ext cx="1596517" cy="238854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9AF52CBF-44A9-47C0-8CCB-13FF1E77CE7D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21" y="3838198"/>
            <a:ext cx="2723339" cy="2179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23462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44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5" name="Objekt 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4589" y="1589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52406" y="242540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latin typeface="Arial"/>
                <a:cs typeface="Arial"/>
              </a:rPr>
              <a:t>Výzkum nakládání s gastroodpadem </a:t>
            </a:r>
            <a:br>
              <a:rPr lang="pl-PL" dirty="0">
                <a:latin typeface="Arial"/>
                <a:cs typeface="Arial"/>
              </a:rPr>
            </a:br>
            <a:r>
              <a:rPr lang="pl-PL" dirty="0">
                <a:latin typeface="Arial"/>
                <a:cs typeface="Arial"/>
              </a:rPr>
              <a:t>v projektu CZ.01.1.02/0.0/0.0/19_262/0020304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7"/>
          </p:nvPr>
        </p:nvSpPr>
        <p:spPr>
          <a:xfrm>
            <a:off x="204347" y="1457050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Gastroodpad z hlediska složení</a:t>
            </a:r>
            <a:endParaRPr lang="en-US" dirty="0" err="1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348ED28-81BB-4143-9872-D08459AF12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57" y="2024354"/>
            <a:ext cx="3802553" cy="2276041"/>
          </a:xfrm>
          <a:prstGeom prst="rect">
            <a:avLst/>
          </a:prstGeom>
          <a:noFill/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092D6D-B2B3-4171-B101-D7A39BF1F82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0" y="4406857"/>
            <a:ext cx="3283585" cy="1988185"/>
          </a:xfrm>
          <a:prstGeom prst="rect">
            <a:avLst/>
          </a:prstGeom>
          <a:noFill/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F77E975C-0267-4AD5-BCD6-75FEB9024462}"/>
              </a:ext>
            </a:extLst>
          </p:cNvPr>
          <p:cNvSpPr txBox="1"/>
          <p:nvPr/>
        </p:nvSpPr>
        <p:spPr>
          <a:xfrm>
            <a:off x="5882690" y="1643896"/>
            <a:ext cx="183388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dirty="0">
                <a:solidFill>
                  <a:schemeClr val="accent1"/>
                </a:solidFill>
                <a:latin typeface="Arial"/>
                <a:cs typeface="Arial"/>
              </a:rPr>
              <a:t>Průměrné hodnoty sledovaných parametrů </a:t>
            </a:r>
          </a:p>
          <a:p>
            <a:r>
              <a:rPr lang="cs-CZ" sz="2200" dirty="0">
                <a:solidFill>
                  <a:schemeClr val="accent1"/>
                </a:solidFill>
                <a:latin typeface="Arial"/>
                <a:cs typeface="Arial"/>
              </a:rPr>
              <a:t>ve vzorku </a:t>
            </a:r>
          </a:p>
          <a:p>
            <a:r>
              <a:rPr lang="cs-CZ" sz="2200" dirty="0">
                <a:solidFill>
                  <a:schemeClr val="accent1"/>
                </a:solidFill>
                <a:latin typeface="Arial"/>
                <a:cs typeface="Arial"/>
              </a:rPr>
              <a:t>(Kampus)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6BAE1ED3-B2BA-4EFB-8095-64F2DC53F767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571" y="1457050"/>
            <a:ext cx="3283585" cy="4862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A7C8478-BFDC-4AC5-A684-1B7FE66FD6A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317" y="4716856"/>
            <a:ext cx="2843119" cy="151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4102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11B76258-80D8-4340-8863-EC68B8BB3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94" y="4159825"/>
            <a:ext cx="11803206" cy="2268683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22404" rIns="0" bIns="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>
              <a:defRPr/>
            </a:pPr>
            <a:r>
              <a:rPr lang="cs-CZ" sz="36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Neplýtvat nestačí: </a:t>
            </a:r>
            <a:r>
              <a:rPr lang="cs-CZ" sz="36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Děkuji za pozornost</a:t>
            </a:r>
          </a:p>
          <a:p>
            <a:pPr algn="ctr">
              <a:defRPr/>
            </a:pPr>
            <a:br>
              <a:rPr lang="cs-CZ" sz="28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endParaRPr lang="cs-CZ" sz="280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algn="ctr">
              <a:defRPr/>
            </a:pPr>
            <a:r>
              <a:rPr lang="cs-CZ" sz="28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</a:t>
            </a:r>
          </a:p>
          <a:p>
            <a:pPr>
              <a:defRPr/>
            </a:pPr>
            <a:r>
              <a:rPr lang="cs-CZ" altLang="cs-CZ" dirty="0">
                <a:solidFill>
                  <a:srgbClr val="000000"/>
                </a:solidFill>
                <a:latin typeface="Verdana" panose="020B0604030504040204" pitchFamily="34" charset="0"/>
              </a:rPr>
              <a:t>Katarína Kajánková </a:t>
            </a:r>
            <a:endParaRPr lang="cs-CZ" altLang="cs-CZ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777777"/>
              </a:solidFill>
            </a:endParaRPr>
          </a:p>
          <a:p>
            <a:pPr eaLnBrk="1">
              <a:defRPr/>
            </a:pPr>
            <a:endParaRPr lang="cs-CZ" altLang="cs-CZ" sz="1814" dirty="0">
              <a:solidFill>
                <a:srgbClr val="FFFFFF"/>
              </a:solidFill>
            </a:endParaRPr>
          </a:p>
          <a:p>
            <a:pPr lvl="4" eaLnBrk="1">
              <a:defRPr/>
            </a:pPr>
            <a:endParaRPr lang="cs-CZ" altLang="cs-CZ" sz="1814" b="1" dirty="0">
              <a:solidFill>
                <a:srgbClr val="777777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790A932-BD60-4373-A3BD-35373B25C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94" y="219941"/>
            <a:ext cx="5734050" cy="876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9AB544A-0555-44DB-BBEE-D76F77E57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198" y="1661246"/>
            <a:ext cx="9911603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18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409751" y="1769924"/>
            <a:ext cx="7918199" cy="3698370"/>
          </a:xfrm>
        </p:spPr>
        <p:txBody>
          <a:bodyPr>
            <a:normAutofit/>
          </a:bodyPr>
          <a:lstStyle/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Koncepční část plánu odpadového hospodářství kraje obsahuje cíle a opatření pro předcházení vzniku odpadu …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nakládání s komunálním odpadem, zejména směsným komunálním odpadem a biologicky rozložitelnými odpady,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snižování množství odpadů ukládaných na skládky, zejména ve vztahu k biologicky rozložitelnému odpadu a splnění cílů pro omezení ukládání komunálního odpadu na skládky,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i) snižování </a:t>
            </a:r>
            <a:r>
              <a:rPr lang="cs-C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podílu biologicky rozložitelné složky ve směsném komunálním odpadu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</a:t>
            </a:r>
          </a:p>
          <a:p>
            <a:pPr marL="36855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09751" y="401085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Plán odpadového hospodářství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D09079-9529-4CFD-A514-5127492A0A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95510" y="1819468"/>
            <a:ext cx="5059520" cy="37946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98EDA80-278A-4381-92E3-0D20A56FE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62662" y="2995769"/>
            <a:ext cx="2483088" cy="186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9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33860" y="432967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Potravinové odpady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E45B75B-1E42-4EDD-BB92-B94042874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944" y="1735880"/>
            <a:ext cx="5135480" cy="4221088"/>
          </a:xfrm>
          <a:prstGeom prst="rect">
            <a:avLst/>
          </a:prstGeom>
        </p:spPr>
      </p:pic>
      <p:pic>
        <p:nvPicPr>
          <p:cNvPr id="18" name="Obrázek 2">
            <a:extLst>
              <a:ext uri="{FF2B5EF4-FFF2-40B4-BE49-F238E27FC236}">
                <a16:creationId xmlns:a16="http://schemas.microsoft.com/office/drawing/2014/main" id="{491BE653-CDBF-400E-A3A3-120F07170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60" y="2383083"/>
            <a:ext cx="3872234" cy="3130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8EAA393D-A761-4A81-9753-266DD26DF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160" y="5586322"/>
            <a:ext cx="85963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sz="1000" dirty="0"/>
              <a:t>Zdroj: </a:t>
            </a:r>
            <a:r>
              <a:rPr lang="cs-CZ" altLang="cs-CZ" sz="1000" dirty="0">
                <a:hlinkClick r:id="rId4"/>
              </a:rPr>
              <a:t>https://incien.org/cirkularni-ekonomika/</a:t>
            </a:r>
            <a:endParaRPr lang="cs-CZ" altLang="cs-CZ" sz="1000" dirty="0"/>
          </a:p>
          <a:p>
            <a:endParaRPr lang="cs-CZ" altLang="cs-CZ" sz="1000" dirty="0"/>
          </a:p>
          <a:p>
            <a:endParaRPr lang="cs-CZ" altLang="cs-CZ" sz="1000" dirty="0"/>
          </a:p>
        </p:txBody>
      </p:sp>
    </p:spTree>
    <p:extLst>
      <p:ext uri="{BB962C8B-B14F-4D97-AF65-F5344CB8AC3E}">
        <p14:creationId xmlns:p14="http://schemas.microsoft.com/office/powerpoint/2010/main" val="16106841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500252" y="2020001"/>
            <a:ext cx="10363906" cy="4154462"/>
          </a:xfrm>
        </p:spPr>
        <p:txBody>
          <a:bodyPr>
            <a:normAutofit/>
          </a:bodyPr>
          <a:lstStyle/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 o odpadech: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Každý může kompostovat </a:t>
            </a: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biologicky rozložitelný materiál vznikající při jeho činnosti jako předcházení vzniku odpadu, pokud vzniklý kompost použije v rámci své činnosti nebo jej předá v souladu se zákonem o hnojivech a pokud během kompostování nedojde k ohrožení životního prostředí nebo zdraví lidí.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Právnická nebo podnikající fyzická osoba musí řídit kompostování tak, aby byl zajištěn aerobní mikrobiální rozklad organické hmoty bez vzniku zápachu nebo emisí metanu.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Kompostování biologického materiálu živočišného původu smí být prováděno pouze v zařízení splňujícím požadavky na zpracování vedlejších produktů živočišného původu.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Kompost, který osoba nepoužije v rámci své činnosti nebo jej nepředá v souladu se zákonem o hnojivech, je odpadem. </a:t>
            </a: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cs-CZ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Jiné výstupy z kompostování jsou odpadem.</a:t>
            </a:r>
          </a:p>
          <a:p>
            <a:pPr marL="368550" lvl="5" indent="0" algn="just" defTabSz="685800">
              <a:spcBef>
                <a:spcPts val="375"/>
              </a:spcBef>
              <a:buClr>
                <a:schemeClr val="accent6">
                  <a:lumMod val="75000"/>
                </a:schemeClr>
              </a:buClr>
              <a:buNone/>
              <a:defRPr/>
            </a:pPr>
            <a:endParaRPr lang="cs-CZ" sz="1600" dirty="0">
              <a:solidFill>
                <a:srgbClr val="777777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00252" y="593196"/>
            <a:ext cx="9305822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Možnosti navíc ….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501505" y="1384863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dirty="0" err="1">
                <a:latin typeface="Arial"/>
                <a:cs typeface="Arial"/>
              </a:rPr>
              <a:t>Předcházení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vzniku</a:t>
            </a:r>
            <a:r>
              <a:rPr lang="de-DE" dirty="0">
                <a:latin typeface="Arial"/>
                <a:cs typeface="Arial"/>
              </a:rPr>
              <a:t> </a:t>
            </a:r>
            <a:r>
              <a:rPr lang="de-DE" dirty="0" err="1">
                <a:latin typeface="Arial"/>
                <a:cs typeface="Arial"/>
              </a:rPr>
              <a:t>odpadu</a:t>
            </a:r>
            <a:endParaRPr lang="de-DE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42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>
          <a:xfrm>
            <a:off x="893281" y="2045278"/>
            <a:ext cx="7992888" cy="4375841"/>
          </a:xfrm>
        </p:spPr>
        <p:txBody>
          <a:bodyPr>
            <a:normAutofit/>
          </a:bodyPr>
          <a:lstStyle/>
          <a:p>
            <a:pPr marL="0" indent="0">
              <a:spcBef>
                <a:spcPts val="800"/>
              </a:spcBef>
              <a:spcAft>
                <a:spcPts val="300"/>
              </a:spcAft>
              <a:buNone/>
            </a:pPr>
            <a:r>
              <a:rPr lang="pl-PL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Odpad z domácností</a:t>
            </a:r>
          </a:p>
          <a:p>
            <a:pPr marL="0" indent="0" algn="just">
              <a:spcBef>
                <a:spcPts val="800"/>
              </a:spcBef>
              <a:spcAft>
                <a:spcPts val="300"/>
              </a:spcAft>
              <a:buNone/>
            </a:pPr>
            <a:endParaRPr lang="cs-CZ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800"/>
              </a:spcBef>
              <a:spcAft>
                <a:spcPts val="300"/>
              </a:spcAft>
              <a:buNone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 je povinna určit místa pro oddělené soustřeďování komunálního odpadu, a to alespoň nebezpečného odpadu, papíru, plastů, skla, kovů, biologického odpadu, jedlých olejů a tuků a od 1. ledna 2025 rovněž textilu. </a:t>
            </a:r>
          </a:p>
          <a:p>
            <a:pPr marL="0" indent="0" algn="just">
              <a:spcBef>
                <a:spcPts val="800"/>
              </a:spcBef>
              <a:spcAft>
                <a:spcPts val="300"/>
              </a:spcAft>
              <a:buNone/>
            </a:pPr>
            <a:r>
              <a:rPr lang="cs-CZ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Obec není povinna odděleně soustřeďovat odpad plastů, skla a kovů, pokud tím nedojde s ohledem na další způsob nakládání s nimi k ohrožení možnosti provedení jejich recyklace.</a:t>
            </a:r>
          </a:p>
          <a:p>
            <a:pPr marL="0" indent="0" algn="just">
              <a:spcBef>
                <a:spcPts val="800"/>
              </a:spcBef>
              <a:spcAft>
                <a:spcPts val="300"/>
              </a:spcAft>
              <a:buNone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23765" y="436881"/>
            <a:ext cx="7560980" cy="9361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BRO ze spotřeby</a:t>
            </a:r>
            <a:endParaRPr lang="en-US" b="1" dirty="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7"/>
          </p:nvPr>
        </p:nvSpPr>
        <p:spPr>
          <a:xfrm>
            <a:off x="893281" y="1513882"/>
            <a:ext cx="9304569" cy="2889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 dirty="0">
                <a:latin typeface="Arial"/>
                <a:cs typeface="Arial"/>
              </a:rPr>
              <a:t>Zákon o odpadech</a:t>
            </a:r>
            <a:endParaRPr lang="en-US" dirty="0" err="1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BAEBF030-D358-4DC8-8FDC-A0D9873013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6016" y="1841772"/>
            <a:ext cx="5238838" cy="392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55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Vlastní návr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a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" id="{A735E58E-A4A8-4BCB-8EAB-2806A9CF3D2C}" vid="{9E9FE8DE-5995-449C-8F5E-E0EE943F9A52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39492</TotalTime>
  <Words>3312</Words>
  <Application>Microsoft Office PowerPoint</Application>
  <PresentationFormat>Širokoúhlá obrazovka</PresentationFormat>
  <Paragraphs>357</Paragraphs>
  <Slides>55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69" baseType="lpstr">
      <vt:lpstr>Arial</vt:lpstr>
      <vt:lpstr>Arial Narrow</vt:lpstr>
      <vt:lpstr>Arial Unicode MS</vt:lpstr>
      <vt:lpstr>Calibri</vt:lpstr>
      <vt:lpstr>Calibri Light</vt:lpstr>
      <vt:lpstr>Open Sans</vt:lpstr>
      <vt:lpstr>Times New Roman</vt:lpstr>
      <vt:lpstr>Trebuchet MS</vt:lpstr>
      <vt:lpstr>Verdana</vt:lpstr>
      <vt:lpstr>Wingdings</vt:lpstr>
      <vt:lpstr>Wingdings 3</vt:lpstr>
      <vt:lpstr>Vlastní návrh</vt:lpstr>
      <vt:lpstr>Prezentace</vt:lpstr>
      <vt:lpstr>think-cell Folie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Plán odpadového hospodářství</vt:lpstr>
      <vt:lpstr>Potravinové odpady</vt:lpstr>
      <vt:lpstr>Možnosti navíc ….</vt:lpstr>
      <vt:lpstr>BRO ze spotřeby</vt:lpstr>
      <vt:lpstr>Co přinesl zákon o odpadech v roce 2021?</vt:lpstr>
      <vt:lpstr>Prezentace aplikace PowerPoint</vt:lpstr>
      <vt:lpstr>Zařízení určená k nakládání s biologicky rozložitelnými odpady</vt:lpstr>
      <vt:lpstr>Základní aspekty problematiky zpracování BRO</vt:lpstr>
      <vt:lpstr>Zařízení určená k nakládání s biologicky rozložitelnými odpady</vt:lpstr>
      <vt:lpstr>Česká technická norma Kompostování ČSN 46 5735 Listopad 2020</vt:lpstr>
      <vt:lpstr>Prezentace aplikace PowerPoint</vt:lpstr>
      <vt:lpstr>Možnosti využití BRO</vt:lpstr>
      <vt:lpstr>Prezentace aplikace PowerPoint</vt:lpstr>
      <vt:lpstr>Česká technická norma Vermikompostování ČSN 46 5736 Listopad 2018</vt:lpstr>
      <vt:lpstr>Česká technická norma Vermikompostování ČSN 46 5736 Listopad 2018</vt:lpstr>
      <vt:lpstr>Prezentace aplikace PowerPoint</vt:lpstr>
      <vt:lpstr>Kompostování </vt:lpstr>
      <vt:lpstr>Prezentace aplikace PowerPoint</vt:lpstr>
      <vt:lpstr>Kompostování  </vt:lpstr>
      <vt:lpstr>Kompostování (?)</vt:lpstr>
      <vt:lpstr>Kompostování (?)</vt:lpstr>
      <vt:lpstr>Kompostování (?)</vt:lpstr>
      <vt:lpstr>Kompostování (?)  - </vt:lpstr>
      <vt:lpstr>Prezentace aplikace PowerPoint</vt:lpstr>
      <vt:lpstr>Kompostování (?)</vt:lpstr>
      <vt:lpstr>Kompostování (?)</vt:lpstr>
      <vt:lpstr>Projekty pro BRkO</vt:lpstr>
      <vt:lpstr>Bioplynové stanice</vt:lpstr>
      <vt:lpstr>Prezentace aplikace PowerPoint</vt:lpstr>
      <vt:lpstr>Prezentace aplikace PowerPoint</vt:lpstr>
      <vt:lpstr>Bioplynové stanice</vt:lpstr>
      <vt:lpstr>Prezentace aplikace PowerPoint</vt:lpstr>
      <vt:lpstr>Prezentace aplikace PowerPoint</vt:lpstr>
      <vt:lpstr>Prezentace aplikace PowerPoint</vt:lpstr>
      <vt:lpstr>Další možnosti – s omezením/s ????</vt:lpstr>
      <vt:lpstr>Další možnosti – s ????</vt:lpstr>
      <vt:lpstr>Další možnosti – ????</vt:lpstr>
      <vt:lpstr>Česká technická norma Požadavky na bioplynový systém pro domácnost: návrh, instalace, provoz, údržba a bezpečnost  ČSN EN ISO 23 590 Červen 2023</vt:lpstr>
      <vt:lpstr>Prezentace aplikace PowerPoint</vt:lpstr>
      <vt:lpstr>Česká technická norma ČSN EN 13432 Září 2021</vt:lpstr>
      <vt:lpstr>Potravinový ekodesign</vt:lpstr>
      <vt:lpstr>Potravinový ekodesign</vt:lpstr>
      <vt:lpstr>Nakládání s potravinovým odpadem ze světa fantazie</vt:lpstr>
      <vt:lpstr>Svět fantazie?</vt:lpstr>
      <vt:lpstr>Nakládání s potravinovým odpadem ze světa fantazie</vt:lpstr>
      <vt:lpstr>Instantní svět….</vt:lpstr>
      <vt:lpstr>Zero waste – životní styl </vt:lpstr>
      <vt:lpstr>Výzkum nakládání s gastroodpadem  v projektu CZ.01.1.02/0.0/0.0/19_262/0020304</vt:lpstr>
      <vt:lpstr>Výzkum nakládání s gastroodpadem  v projektu CZ.01.1.02/0.0/0.0/19_262/0020304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Řízení odpadového hospodářství</dc:title>
  <dc:creator>Kajankova, Katarina</dc:creator>
  <cp:lastModifiedBy>Anna Nemergutová</cp:lastModifiedBy>
  <cp:revision>321</cp:revision>
  <dcterms:created xsi:type="dcterms:W3CDTF">2019-09-22T14:29:11Z</dcterms:created>
  <dcterms:modified xsi:type="dcterms:W3CDTF">2024-11-12T17:10:00Z</dcterms:modified>
</cp:coreProperties>
</file>