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25" r:id="rId3"/>
  </p:sldMasterIdLst>
  <p:notesMasterIdLst>
    <p:notesMasterId r:id="rId23"/>
  </p:notesMasterIdLst>
  <p:handoutMasterIdLst>
    <p:handoutMasterId r:id="rId24"/>
  </p:handoutMasterIdLst>
  <p:sldIdLst>
    <p:sldId id="256" r:id="rId4"/>
    <p:sldId id="494" r:id="rId5"/>
    <p:sldId id="498" r:id="rId6"/>
    <p:sldId id="497" r:id="rId7"/>
    <p:sldId id="499" r:id="rId8"/>
    <p:sldId id="819" r:id="rId9"/>
    <p:sldId id="820" r:id="rId10"/>
    <p:sldId id="500" r:id="rId11"/>
    <p:sldId id="821" r:id="rId12"/>
    <p:sldId id="502" r:id="rId13"/>
    <p:sldId id="508" r:id="rId14"/>
    <p:sldId id="505" r:id="rId15"/>
    <p:sldId id="507" r:id="rId16"/>
    <p:sldId id="663" r:id="rId17"/>
    <p:sldId id="665" r:id="rId18"/>
    <p:sldId id="822" r:id="rId19"/>
    <p:sldId id="510" r:id="rId20"/>
    <p:sldId id="824" r:id="rId21"/>
    <p:sldId id="82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FF"/>
    <a:srgbClr val="009900"/>
    <a:srgbClr val="008080"/>
    <a:srgbClr val="00CC00"/>
    <a:srgbClr val="00C000"/>
    <a:srgbClr val="33CC33"/>
    <a:srgbClr val="CCCC00"/>
    <a:srgbClr val="4B731F"/>
    <a:srgbClr val="284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ogl\Dropbox\Projekty%20a%20granty\TA&#268;R\NCK%202022\D&#237;l&#269;&#237;%20projekt%20Bioprepar&#225;ty%20pro%20biodegradace\Setk&#225;n&#237;%20P&#345;erov%202024-05\V&#253;sledky%204-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2B-476F-ABDA-62DB8F1B0587}"/>
              </c:ext>
            </c:extLst>
          </c:dPt>
          <c:errBars>
            <c:errBarType val="both"/>
            <c:errValType val="cust"/>
            <c:noEndCap val="0"/>
            <c:plus>
              <c:numRef>
                <c:f>Enzymy!$E$2:$E$7</c:f>
                <c:numCache>
                  <c:formatCode>General</c:formatCode>
                  <c:ptCount val="6"/>
                  <c:pt idx="0">
                    <c:v>4.2290847403127975E-2</c:v>
                  </c:pt>
                  <c:pt idx="1">
                    <c:v>2.0015117051800924E-2</c:v>
                  </c:pt>
                  <c:pt idx="2">
                    <c:v>7.1497739564459475E-3</c:v>
                  </c:pt>
                  <c:pt idx="3">
                    <c:v>1.4119370903173653E-2</c:v>
                  </c:pt>
                  <c:pt idx="4">
                    <c:v>1.0593308203244764E-2</c:v>
                  </c:pt>
                  <c:pt idx="5">
                    <c:v>3.1662964387838082E-3</c:v>
                  </c:pt>
                </c:numCache>
              </c:numRef>
            </c:plus>
            <c:minus>
              <c:numRef>
                <c:f>Enzymy!$E$2:$E$7</c:f>
                <c:numCache>
                  <c:formatCode>General</c:formatCode>
                  <c:ptCount val="6"/>
                  <c:pt idx="0">
                    <c:v>4.2290847403127975E-2</c:v>
                  </c:pt>
                  <c:pt idx="1">
                    <c:v>2.0015117051800924E-2</c:v>
                  </c:pt>
                  <c:pt idx="2">
                    <c:v>7.1497739564459475E-3</c:v>
                  </c:pt>
                  <c:pt idx="3">
                    <c:v>1.4119370903173653E-2</c:v>
                  </c:pt>
                  <c:pt idx="4">
                    <c:v>1.0593308203244764E-2</c:v>
                  </c:pt>
                  <c:pt idx="5">
                    <c:v>3.1662964387838082E-3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Enzymy!$C$2:$C$7</c:f>
              <c:strCache>
                <c:ptCount val="6"/>
                <c:pt idx="0">
                  <c:v>Kontrola</c:v>
                </c:pt>
                <c:pt idx="1">
                  <c:v>Celuláza</c:v>
                </c:pt>
                <c:pt idx="2">
                  <c:v>Esteráza</c:v>
                </c:pt>
                <c:pt idx="3">
                  <c:v>Pektináza</c:v>
                </c:pt>
                <c:pt idx="4">
                  <c:v>Proteáza</c:v>
                </c:pt>
                <c:pt idx="5">
                  <c:v>Koktejl</c:v>
                </c:pt>
              </c:strCache>
            </c:strRef>
          </c:cat>
          <c:val>
            <c:numRef>
              <c:f>Enzymy!$D$2:$D$7</c:f>
              <c:numCache>
                <c:formatCode>General</c:formatCode>
                <c:ptCount val="6"/>
                <c:pt idx="0">
                  <c:v>6.5936875891346405E-2</c:v>
                </c:pt>
                <c:pt idx="1">
                  <c:v>7.5561700938861234E-2</c:v>
                </c:pt>
                <c:pt idx="2">
                  <c:v>8.1069084614612374E-2</c:v>
                </c:pt>
                <c:pt idx="3">
                  <c:v>7.7289445759505804E-2</c:v>
                </c:pt>
                <c:pt idx="4">
                  <c:v>8.3521777337496508E-2</c:v>
                </c:pt>
                <c:pt idx="5">
                  <c:v>9.4794381200566866E-2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B-476F-ABDA-62DB8F1B0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728864"/>
        <c:axId val="501717056"/>
      </c:barChart>
      <c:catAx>
        <c:axId val="50172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17056"/>
        <c:crosses val="autoZero"/>
        <c:auto val="1"/>
        <c:lblAlgn val="ctr"/>
        <c:lblOffset val="100"/>
        <c:noMultiLvlLbl val="0"/>
      </c:catAx>
      <c:valAx>
        <c:axId val="50171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2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F02CC43-C627-4150-AE39-CDF1A93D94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F9189C-074E-40A3-B61F-152077F3F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9EBF-F52D-47C9-BD1B-E1E303672AB3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55D3D2-12F8-47A8-9D50-8D12B1DA00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BC492F-9248-4569-B134-2E2DD01E7B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66469-F257-443C-ACCE-EF21D75E9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814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32C90-8BCF-4465-8936-DCCDFF1E61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A5C63-F761-4D99-AAF2-3DED79347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8" descr="LOGO_FZP_CZ_RGB_standard.jpg">
            <a:extLst>
              <a:ext uri="{FF2B5EF4-FFF2-40B4-BE49-F238E27FC236}">
                <a16:creationId xmlns:a16="http://schemas.microsoft.com/office/drawing/2014/main" id="{ED0DBB16-97B8-4CA4-8DDD-9157FAD50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9679965" y="93836"/>
            <a:ext cx="2395358" cy="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F56021C-195E-4BCA-A599-DB599817ED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 flipV="1">
            <a:off x="0" y="6571395"/>
            <a:ext cx="12192000" cy="3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9EC3F06-8BF5-4580-8F99-AE3F662E72C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329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EB28554B-97AC-4D97-B364-3A3285BB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9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9EC3F06-8BF5-4580-8F99-AE3F662E72C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329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EB28554B-97AC-4D97-B364-3A3285BB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A8A67C9-F4BD-4949-8A79-B5225F236B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600825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>
            <a:extLst>
              <a:ext uri="{FF2B5EF4-FFF2-40B4-BE49-F238E27FC236}">
                <a16:creationId xmlns:a16="http://schemas.microsoft.com/office/drawing/2014/main" id="{F47876AC-414F-4A26-8E39-F1DE016AC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424" y="980729"/>
            <a:ext cx="10363200" cy="14700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5520" y="263691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49019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7262774-AD7D-4685-8F83-B06AE7B26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29633" y="6600825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>
            <a:extLst>
              <a:ext uri="{FF2B5EF4-FFF2-40B4-BE49-F238E27FC236}">
                <a16:creationId xmlns:a16="http://schemas.microsoft.com/office/drawing/2014/main" id="{98C7A0DB-DC77-4A0E-8585-0D3A2DE4E3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410" y="1110207"/>
            <a:ext cx="11905541" cy="538053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95251" y="71439"/>
            <a:ext cx="9840383" cy="928687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03655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8716E65-E34A-4A68-BE62-874F1F5B99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581775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LOGO_FZP_CZ_RGB_standard.jpg">
            <a:extLst>
              <a:ext uri="{FF2B5EF4-FFF2-40B4-BE49-F238E27FC236}">
                <a16:creationId xmlns:a16="http://schemas.microsoft.com/office/drawing/2014/main" id="{D411470B-8EE8-46DF-BD21-A0043836C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459" y="71439"/>
            <a:ext cx="9745175" cy="928687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0459" y="1142984"/>
            <a:ext cx="5803941" cy="5382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142984"/>
            <a:ext cx="5708691" cy="5382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8359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6F2222-E147-48A4-894D-83347013D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600825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8" descr="LOGO_FZP_CZ_RGB_standard.jpg">
            <a:extLst>
              <a:ext uri="{FF2B5EF4-FFF2-40B4-BE49-F238E27FC236}">
                <a16:creationId xmlns:a16="http://schemas.microsoft.com/office/drawing/2014/main" id="{41EC1C59-B519-4AA6-A714-063BF145B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049" y="71439"/>
            <a:ext cx="9789584" cy="928687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5208" y="1146164"/>
            <a:ext cx="59055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5208" y="1857364"/>
            <a:ext cx="5901309" cy="4595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252" y="1142984"/>
            <a:ext cx="58102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7" y="1857364"/>
            <a:ext cx="5808175" cy="4595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2704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537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91" b="1" i="0">
                <a:solidFill>
                  <a:srgbClr val="303030"/>
                </a:solidFill>
                <a:latin typeface="UTB Text"/>
                <a:cs typeface="UTB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rgbClr val="485156"/>
                </a:solidFill>
                <a:latin typeface="UTB Text"/>
                <a:cs typeface="UTB Text"/>
              </a:defRPr>
            </a:lvl1pPr>
          </a:lstStyle>
          <a:p>
            <a:pPr marL="13434" marR="5374">
              <a:lnSpc>
                <a:spcPts val="846"/>
              </a:lnSpc>
              <a:spcBef>
                <a:spcPts val="32"/>
              </a:spcBef>
            </a:pPr>
            <a:r>
              <a:rPr lang="en-US" spc="-11"/>
              <a:t>Tento</a:t>
            </a:r>
            <a:r>
              <a:rPr lang="en-US" spc="16"/>
              <a:t> </a:t>
            </a:r>
            <a:r>
              <a:rPr lang="en-US" spc="-11"/>
              <a:t>projekt</a:t>
            </a:r>
            <a:r>
              <a:rPr lang="en-US" spc="16"/>
              <a:t> </a:t>
            </a:r>
            <a:r>
              <a:rPr lang="en-US"/>
              <a:t>je</a:t>
            </a:r>
            <a:r>
              <a:rPr lang="en-US" spc="21"/>
              <a:t> </a:t>
            </a:r>
            <a:r>
              <a:rPr lang="en-US" spc="-11"/>
              <a:t>spolufinancován</a:t>
            </a:r>
            <a:r>
              <a:rPr lang="en-US" spc="16"/>
              <a:t> </a:t>
            </a:r>
            <a:r>
              <a:rPr lang="en-US"/>
              <a:t>se</a:t>
            </a:r>
            <a:r>
              <a:rPr lang="en-US" spc="16"/>
              <a:t> </a:t>
            </a:r>
            <a:r>
              <a:rPr lang="en-US"/>
              <a:t>státní</a:t>
            </a:r>
            <a:r>
              <a:rPr lang="en-US" spc="21"/>
              <a:t> </a:t>
            </a:r>
            <a:r>
              <a:rPr lang="en-US" spc="-11"/>
              <a:t>podporou</a:t>
            </a:r>
            <a:r>
              <a:rPr lang="en-US" spc="529"/>
              <a:t> </a:t>
            </a:r>
            <a:r>
              <a:rPr lang="en-US" spc="-11"/>
              <a:t>Technologické</a:t>
            </a:r>
            <a:r>
              <a:rPr lang="en-US" spc="5"/>
              <a:t> </a:t>
            </a:r>
            <a:r>
              <a:rPr lang="en-US"/>
              <a:t>agentury</a:t>
            </a:r>
            <a:r>
              <a:rPr lang="en-US" spc="5"/>
              <a:t> </a:t>
            </a:r>
            <a:r>
              <a:rPr lang="en-US"/>
              <a:t>ČR</a:t>
            </a:r>
            <a:r>
              <a:rPr lang="en-US" spc="11"/>
              <a:t> </a:t>
            </a:r>
            <a:r>
              <a:rPr lang="en-US"/>
              <a:t>v</a:t>
            </a:r>
            <a:r>
              <a:rPr lang="en-US" spc="5"/>
              <a:t> </a:t>
            </a:r>
            <a:r>
              <a:rPr lang="en-US" spc="-11"/>
              <a:t>rámci</a:t>
            </a:r>
            <a:r>
              <a:rPr lang="en-US" spc="11"/>
              <a:t> </a:t>
            </a:r>
            <a:r>
              <a:rPr lang="en-US" spc="-11"/>
              <a:t>Programu</a:t>
            </a:r>
            <a:r>
              <a:rPr lang="en-US" spc="529"/>
              <a:t> </a:t>
            </a:r>
            <a:r>
              <a:rPr lang="en-US"/>
              <a:t>Národní</a:t>
            </a:r>
            <a:r>
              <a:rPr lang="en-US" spc="5"/>
              <a:t> </a:t>
            </a:r>
            <a:r>
              <a:rPr lang="en-US" spc="-11"/>
              <a:t>centra</a:t>
            </a:r>
            <a:r>
              <a:rPr lang="en-US" spc="5"/>
              <a:t> </a:t>
            </a:r>
            <a:r>
              <a:rPr lang="en-US" spc="-11"/>
              <a:t>kompetence</a:t>
            </a:r>
            <a:r>
              <a:rPr lang="en-US" spc="5"/>
              <a:t> </a:t>
            </a:r>
            <a:r>
              <a:rPr lang="en-US"/>
              <a:t>(č.</a:t>
            </a:r>
            <a:r>
              <a:rPr lang="en-US" spc="5"/>
              <a:t> </a:t>
            </a:r>
            <a:r>
              <a:rPr lang="en-US" spc="-11"/>
              <a:t>projektu</a:t>
            </a:r>
            <a:r>
              <a:rPr lang="en-US" spc="5"/>
              <a:t> </a:t>
            </a:r>
            <a:r>
              <a:rPr lang="en-US" spc="-11"/>
              <a:t>TN02000051).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07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738" y="713078"/>
            <a:ext cx="4883521" cy="537198"/>
          </a:xfrm>
        </p:spPr>
        <p:txBody>
          <a:bodyPr lIns="0" tIns="0" rIns="0" bIns="0"/>
          <a:lstStyle>
            <a:lvl1pPr>
              <a:defRPr sz="3491" b="1" i="0">
                <a:solidFill>
                  <a:srgbClr val="303030"/>
                </a:solidFill>
                <a:latin typeface="UTB Text"/>
                <a:cs typeface="UTB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rgbClr val="485156"/>
                </a:solidFill>
                <a:latin typeface="UTB Text"/>
                <a:cs typeface="UTB Text"/>
              </a:defRPr>
            </a:lvl1pPr>
          </a:lstStyle>
          <a:p>
            <a:pPr marL="13434" marR="5374">
              <a:lnSpc>
                <a:spcPts val="846"/>
              </a:lnSpc>
              <a:spcBef>
                <a:spcPts val="32"/>
              </a:spcBef>
            </a:pPr>
            <a:r>
              <a:rPr lang="en-US" spc="-11"/>
              <a:t>Tento</a:t>
            </a:r>
            <a:r>
              <a:rPr lang="en-US" spc="16"/>
              <a:t> </a:t>
            </a:r>
            <a:r>
              <a:rPr lang="en-US" spc="-11"/>
              <a:t>projekt</a:t>
            </a:r>
            <a:r>
              <a:rPr lang="en-US" spc="16"/>
              <a:t> </a:t>
            </a:r>
            <a:r>
              <a:rPr lang="en-US"/>
              <a:t>je</a:t>
            </a:r>
            <a:r>
              <a:rPr lang="en-US" spc="21"/>
              <a:t> </a:t>
            </a:r>
            <a:r>
              <a:rPr lang="en-US" spc="-11"/>
              <a:t>spolufinancován</a:t>
            </a:r>
            <a:r>
              <a:rPr lang="en-US" spc="16"/>
              <a:t> </a:t>
            </a:r>
            <a:r>
              <a:rPr lang="en-US"/>
              <a:t>se</a:t>
            </a:r>
            <a:r>
              <a:rPr lang="en-US" spc="16"/>
              <a:t> </a:t>
            </a:r>
            <a:r>
              <a:rPr lang="en-US"/>
              <a:t>státní</a:t>
            </a:r>
            <a:r>
              <a:rPr lang="en-US" spc="21"/>
              <a:t> </a:t>
            </a:r>
            <a:r>
              <a:rPr lang="en-US" spc="-11"/>
              <a:t>podporou</a:t>
            </a:r>
            <a:r>
              <a:rPr lang="en-US" spc="529"/>
              <a:t> </a:t>
            </a:r>
            <a:r>
              <a:rPr lang="en-US" spc="-11"/>
              <a:t>Technologické</a:t>
            </a:r>
            <a:r>
              <a:rPr lang="en-US" spc="5"/>
              <a:t> </a:t>
            </a:r>
            <a:r>
              <a:rPr lang="en-US"/>
              <a:t>agentury</a:t>
            </a:r>
            <a:r>
              <a:rPr lang="en-US" spc="5"/>
              <a:t> </a:t>
            </a:r>
            <a:r>
              <a:rPr lang="en-US"/>
              <a:t>ČR</a:t>
            </a:r>
            <a:r>
              <a:rPr lang="en-US" spc="11"/>
              <a:t> </a:t>
            </a:r>
            <a:r>
              <a:rPr lang="en-US"/>
              <a:t>v</a:t>
            </a:r>
            <a:r>
              <a:rPr lang="en-US" spc="5"/>
              <a:t> </a:t>
            </a:r>
            <a:r>
              <a:rPr lang="en-US" spc="-11"/>
              <a:t>rámci</a:t>
            </a:r>
            <a:r>
              <a:rPr lang="en-US" spc="11"/>
              <a:t> </a:t>
            </a:r>
            <a:r>
              <a:rPr lang="en-US" spc="-11"/>
              <a:t>Programu</a:t>
            </a:r>
            <a:r>
              <a:rPr lang="en-US" spc="529"/>
              <a:t> </a:t>
            </a:r>
            <a:r>
              <a:rPr lang="en-US"/>
              <a:t>Národní</a:t>
            </a:r>
            <a:r>
              <a:rPr lang="en-US" spc="5"/>
              <a:t> </a:t>
            </a:r>
            <a:r>
              <a:rPr lang="en-US" spc="-11"/>
              <a:t>centra</a:t>
            </a:r>
            <a:r>
              <a:rPr lang="en-US" spc="5"/>
              <a:t> </a:t>
            </a:r>
            <a:r>
              <a:rPr lang="en-US" spc="-11"/>
              <a:t>kompetence</a:t>
            </a:r>
            <a:r>
              <a:rPr lang="en-US" spc="5"/>
              <a:t> </a:t>
            </a:r>
            <a:r>
              <a:rPr lang="en-US"/>
              <a:t>(č.</a:t>
            </a:r>
            <a:r>
              <a:rPr lang="en-US" spc="5"/>
              <a:t> </a:t>
            </a:r>
            <a:r>
              <a:rPr lang="en-US" spc="-11"/>
              <a:t>projektu</a:t>
            </a:r>
            <a:r>
              <a:rPr lang="en-US" spc="5"/>
              <a:t> </a:t>
            </a:r>
            <a:r>
              <a:rPr lang="en-US" spc="-11"/>
              <a:t>TN02000051).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786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738" y="713078"/>
            <a:ext cx="4883521" cy="537198"/>
          </a:xfrm>
        </p:spPr>
        <p:txBody>
          <a:bodyPr lIns="0" tIns="0" rIns="0" bIns="0"/>
          <a:lstStyle>
            <a:lvl1pPr>
              <a:defRPr sz="3491" b="1" i="0">
                <a:solidFill>
                  <a:srgbClr val="303030"/>
                </a:solidFill>
                <a:latin typeface="UTB Text"/>
                <a:cs typeface="UTB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rgbClr val="485156"/>
                </a:solidFill>
                <a:latin typeface="UTB Text"/>
                <a:cs typeface="UTB Text"/>
              </a:defRPr>
            </a:lvl1pPr>
          </a:lstStyle>
          <a:p>
            <a:pPr marL="13434" marR="5374">
              <a:lnSpc>
                <a:spcPts val="846"/>
              </a:lnSpc>
              <a:spcBef>
                <a:spcPts val="32"/>
              </a:spcBef>
            </a:pPr>
            <a:r>
              <a:rPr lang="en-US" spc="-11"/>
              <a:t>Tento</a:t>
            </a:r>
            <a:r>
              <a:rPr lang="en-US" spc="16"/>
              <a:t> </a:t>
            </a:r>
            <a:r>
              <a:rPr lang="en-US" spc="-11"/>
              <a:t>projekt</a:t>
            </a:r>
            <a:r>
              <a:rPr lang="en-US" spc="16"/>
              <a:t> </a:t>
            </a:r>
            <a:r>
              <a:rPr lang="en-US"/>
              <a:t>je</a:t>
            </a:r>
            <a:r>
              <a:rPr lang="en-US" spc="21"/>
              <a:t> </a:t>
            </a:r>
            <a:r>
              <a:rPr lang="en-US" spc="-11"/>
              <a:t>spolufinancován</a:t>
            </a:r>
            <a:r>
              <a:rPr lang="en-US" spc="16"/>
              <a:t> </a:t>
            </a:r>
            <a:r>
              <a:rPr lang="en-US"/>
              <a:t>se</a:t>
            </a:r>
            <a:r>
              <a:rPr lang="en-US" spc="16"/>
              <a:t> </a:t>
            </a:r>
            <a:r>
              <a:rPr lang="en-US"/>
              <a:t>státní</a:t>
            </a:r>
            <a:r>
              <a:rPr lang="en-US" spc="21"/>
              <a:t> </a:t>
            </a:r>
            <a:r>
              <a:rPr lang="en-US" spc="-11"/>
              <a:t>podporou</a:t>
            </a:r>
            <a:r>
              <a:rPr lang="en-US" spc="529"/>
              <a:t> </a:t>
            </a:r>
            <a:r>
              <a:rPr lang="en-US" spc="-11"/>
              <a:t>Technologické</a:t>
            </a:r>
            <a:r>
              <a:rPr lang="en-US" spc="5"/>
              <a:t> </a:t>
            </a:r>
            <a:r>
              <a:rPr lang="en-US"/>
              <a:t>agentury</a:t>
            </a:r>
            <a:r>
              <a:rPr lang="en-US" spc="5"/>
              <a:t> </a:t>
            </a:r>
            <a:r>
              <a:rPr lang="en-US"/>
              <a:t>ČR</a:t>
            </a:r>
            <a:r>
              <a:rPr lang="en-US" spc="11"/>
              <a:t> </a:t>
            </a:r>
            <a:r>
              <a:rPr lang="en-US"/>
              <a:t>v</a:t>
            </a:r>
            <a:r>
              <a:rPr lang="en-US" spc="5"/>
              <a:t> </a:t>
            </a:r>
            <a:r>
              <a:rPr lang="en-US" spc="-11"/>
              <a:t>rámci</a:t>
            </a:r>
            <a:r>
              <a:rPr lang="en-US" spc="11"/>
              <a:t> </a:t>
            </a:r>
            <a:r>
              <a:rPr lang="en-US" spc="-11"/>
              <a:t>Programu</a:t>
            </a:r>
            <a:r>
              <a:rPr lang="en-US" spc="529"/>
              <a:t> </a:t>
            </a:r>
            <a:r>
              <a:rPr lang="en-US"/>
              <a:t>Národní</a:t>
            </a:r>
            <a:r>
              <a:rPr lang="en-US" spc="5"/>
              <a:t> </a:t>
            </a:r>
            <a:r>
              <a:rPr lang="en-US" spc="-11"/>
              <a:t>centra</a:t>
            </a:r>
            <a:r>
              <a:rPr lang="en-US" spc="5"/>
              <a:t> </a:t>
            </a:r>
            <a:r>
              <a:rPr lang="en-US" spc="-11"/>
              <a:t>kompetence</a:t>
            </a:r>
            <a:r>
              <a:rPr lang="en-US" spc="5"/>
              <a:t> </a:t>
            </a:r>
            <a:r>
              <a:rPr lang="en-US"/>
              <a:t>(č.</a:t>
            </a:r>
            <a:r>
              <a:rPr lang="en-US" spc="5"/>
              <a:t> </a:t>
            </a:r>
            <a:r>
              <a:rPr lang="en-US" spc="-11"/>
              <a:t>projektu</a:t>
            </a:r>
            <a:r>
              <a:rPr lang="en-US" spc="5"/>
              <a:t> </a:t>
            </a:r>
            <a:r>
              <a:rPr lang="en-US" spc="-11"/>
              <a:t>TN02000051).</a:t>
            </a:r>
            <a:endParaRPr lang="en-US" spc="-1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22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738" y="713078"/>
            <a:ext cx="4883521" cy="537198"/>
          </a:xfrm>
        </p:spPr>
        <p:txBody>
          <a:bodyPr lIns="0" tIns="0" rIns="0" bIns="0"/>
          <a:lstStyle>
            <a:lvl1pPr>
              <a:defRPr sz="3491" b="1" i="0">
                <a:solidFill>
                  <a:srgbClr val="303030"/>
                </a:solidFill>
                <a:latin typeface="UTB Text"/>
                <a:cs typeface="UTB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rgbClr val="485156"/>
                </a:solidFill>
                <a:latin typeface="UTB Text"/>
                <a:cs typeface="UTB Text"/>
              </a:defRPr>
            </a:lvl1pPr>
          </a:lstStyle>
          <a:p>
            <a:pPr marL="13434" marR="5374">
              <a:lnSpc>
                <a:spcPts val="846"/>
              </a:lnSpc>
              <a:spcBef>
                <a:spcPts val="32"/>
              </a:spcBef>
            </a:pPr>
            <a:r>
              <a:rPr lang="en-US" spc="-11"/>
              <a:t>Tento</a:t>
            </a:r>
            <a:r>
              <a:rPr lang="en-US" spc="16"/>
              <a:t> </a:t>
            </a:r>
            <a:r>
              <a:rPr lang="en-US" spc="-11"/>
              <a:t>projekt</a:t>
            </a:r>
            <a:r>
              <a:rPr lang="en-US" spc="16"/>
              <a:t> </a:t>
            </a:r>
            <a:r>
              <a:rPr lang="en-US"/>
              <a:t>je</a:t>
            </a:r>
            <a:r>
              <a:rPr lang="en-US" spc="21"/>
              <a:t> </a:t>
            </a:r>
            <a:r>
              <a:rPr lang="en-US" spc="-11"/>
              <a:t>spolufinancován</a:t>
            </a:r>
            <a:r>
              <a:rPr lang="en-US" spc="16"/>
              <a:t> </a:t>
            </a:r>
            <a:r>
              <a:rPr lang="en-US"/>
              <a:t>se</a:t>
            </a:r>
            <a:r>
              <a:rPr lang="en-US" spc="16"/>
              <a:t> </a:t>
            </a:r>
            <a:r>
              <a:rPr lang="en-US"/>
              <a:t>státní</a:t>
            </a:r>
            <a:r>
              <a:rPr lang="en-US" spc="21"/>
              <a:t> </a:t>
            </a:r>
            <a:r>
              <a:rPr lang="en-US" spc="-11"/>
              <a:t>podporou</a:t>
            </a:r>
            <a:r>
              <a:rPr lang="en-US" spc="529"/>
              <a:t> </a:t>
            </a:r>
            <a:r>
              <a:rPr lang="en-US" spc="-11"/>
              <a:t>Technologické</a:t>
            </a:r>
            <a:r>
              <a:rPr lang="en-US" spc="5"/>
              <a:t> </a:t>
            </a:r>
            <a:r>
              <a:rPr lang="en-US"/>
              <a:t>agentury</a:t>
            </a:r>
            <a:r>
              <a:rPr lang="en-US" spc="5"/>
              <a:t> </a:t>
            </a:r>
            <a:r>
              <a:rPr lang="en-US"/>
              <a:t>ČR</a:t>
            </a:r>
            <a:r>
              <a:rPr lang="en-US" spc="11"/>
              <a:t> </a:t>
            </a:r>
            <a:r>
              <a:rPr lang="en-US"/>
              <a:t>v</a:t>
            </a:r>
            <a:r>
              <a:rPr lang="en-US" spc="5"/>
              <a:t> </a:t>
            </a:r>
            <a:r>
              <a:rPr lang="en-US" spc="-11"/>
              <a:t>rámci</a:t>
            </a:r>
            <a:r>
              <a:rPr lang="en-US" spc="11"/>
              <a:t> </a:t>
            </a:r>
            <a:r>
              <a:rPr lang="en-US" spc="-11"/>
              <a:t>Programu</a:t>
            </a:r>
            <a:r>
              <a:rPr lang="en-US" spc="529"/>
              <a:t> </a:t>
            </a:r>
            <a:r>
              <a:rPr lang="en-US"/>
              <a:t>Národní</a:t>
            </a:r>
            <a:r>
              <a:rPr lang="en-US" spc="5"/>
              <a:t> </a:t>
            </a:r>
            <a:r>
              <a:rPr lang="en-US" spc="-11"/>
              <a:t>centra</a:t>
            </a:r>
            <a:r>
              <a:rPr lang="en-US" spc="5"/>
              <a:t> </a:t>
            </a:r>
            <a:r>
              <a:rPr lang="en-US" spc="-11"/>
              <a:t>kompetence</a:t>
            </a:r>
            <a:r>
              <a:rPr lang="en-US" spc="5"/>
              <a:t> </a:t>
            </a:r>
            <a:r>
              <a:rPr lang="en-US"/>
              <a:t>(č.</a:t>
            </a:r>
            <a:r>
              <a:rPr lang="en-US" spc="5"/>
              <a:t> </a:t>
            </a:r>
            <a:r>
              <a:rPr lang="en-US" spc="-11"/>
              <a:t>projektu</a:t>
            </a:r>
            <a:r>
              <a:rPr lang="en-US" spc="5"/>
              <a:t> </a:t>
            </a:r>
            <a:r>
              <a:rPr lang="en-US" spc="-11"/>
              <a:t>TN02000051).</a:t>
            </a:r>
            <a:endParaRPr lang="en-US" spc="-1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416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39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rgbClr val="485156"/>
                </a:solidFill>
                <a:latin typeface="UTB Text"/>
                <a:cs typeface="UTB Text"/>
              </a:defRPr>
            </a:lvl1pPr>
          </a:lstStyle>
          <a:p>
            <a:pPr marL="13434" marR="5374">
              <a:lnSpc>
                <a:spcPts val="846"/>
              </a:lnSpc>
              <a:spcBef>
                <a:spcPts val="32"/>
              </a:spcBef>
            </a:pPr>
            <a:r>
              <a:rPr lang="en-US" spc="-11"/>
              <a:t>Tento</a:t>
            </a:r>
            <a:r>
              <a:rPr lang="en-US" spc="16"/>
              <a:t> </a:t>
            </a:r>
            <a:r>
              <a:rPr lang="en-US" spc="-11"/>
              <a:t>projekt</a:t>
            </a:r>
            <a:r>
              <a:rPr lang="en-US" spc="16"/>
              <a:t> </a:t>
            </a:r>
            <a:r>
              <a:rPr lang="en-US"/>
              <a:t>je</a:t>
            </a:r>
            <a:r>
              <a:rPr lang="en-US" spc="21"/>
              <a:t> </a:t>
            </a:r>
            <a:r>
              <a:rPr lang="en-US" spc="-11"/>
              <a:t>spolufinancován</a:t>
            </a:r>
            <a:r>
              <a:rPr lang="en-US" spc="16"/>
              <a:t> </a:t>
            </a:r>
            <a:r>
              <a:rPr lang="en-US"/>
              <a:t>se</a:t>
            </a:r>
            <a:r>
              <a:rPr lang="en-US" spc="16"/>
              <a:t> </a:t>
            </a:r>
            <a:r>
              <a:rPr lang="en-US"/>
              <a:t>státní</a:t>
            </a:r>
            <a:r>
              <a:rPr lang="en-US" spc="21"/>
              <a:t> </a:t>
            </a:r>
            <a:r>
              <a:rPr lang="en-US" spc="-11"/>
              <a:t>podporou</a:t>
            </a:r>
            <a:r>
              <a:rPr lang="en-US" spc="529"/>
              <a:t> </a:t>
            </a:r>
            <a:r>
              <a:rPr lang="en-US" spc="-11"/>
              <a:t>Technologické</a:t>
            </a:r>
            <a:r>
              <a:rPr lang="en-US" spc="5"/>
              <a:t> </a:t>
            </a:r>
            <a:r>
              <a:rPr lang="en-US"/>
              <a:t>agentury</a:t>
            </a:r>
            <a:r>
              <a:rPr lang="en-US" spc="5"/>
              <a:t> </a:t>
            </a:r>
            <a:r>
              <a:rPr lang="en-US"/>
              <a:t>ČR</a:t>
            </a:r>
            <a:r>
              <a:rPr lang="en-US" spc="11"/>
              <a:t> </a:t>
            </a:r>
            <a:r>
              <a:rPr lang="en-US"/>
              <a:t>v</a:t>
            </a:r>
            <a:r>
              <a:rPr lang="en-US" spc="5"/>
              <a:t> </a:t>
            </a:r>
            <a:r>
              <a:rPr lang="en-US" spc="-11"/>
              <a:t>rámci</a:t>
            </a:r>
            <a:r>
              <a:rPr lang="en-US" spc="11"/>
              <a:t> </a:t>
            </a:r>
            <a:r>
              <a:rPr lang="en-US" spc="-11"/>
              <a:t>Programu</a:t>
            </a:r>
            <a:r>
              <a:rPr lang="en-US" spc="529"/>
              <a:t> </a:t>
            </a:r>
            <a:r>
              <a:rPr lang="en-US"/>
              <a:t>Národní</a:t>
            </a:r>
            <a:r>
              <a:rPr lang="en-US" spc="5"/>
              <a:t> </a:t>
            </a:r>
            <a:r>
              <a:rPr lang="en-US" spc="-11"/>
              <a:t>centra</a:t>
            </a:r>
            <a:r>
              <a:rPr lang="en-US" spc="5"/>
              <a:t> </a:t>
            </a:r>
            <a:r>
              <a:rPr lang="en-US" spc="-11"/>
              <a:t>kompetence</a:t>
            </a:r>
            <a:r>
              <a:rPr lang="en-US" spc="5"/>
              <a:t> </a:t>
            </a:r>
            <a:r>
              <a:rPr lang="en-US"/>
              <a:t>(č.</a:t>
            </a:r>
            <a:r>
              <a:rPr lang="en-US" spc="5"/>
              <a:t> </a:t>
            </a:r>
            <a:r>
              <a:rPr lang="en-US" spc="-11"/>
              <a:t>projektu</a:t>
            </a:r>
            <a:r>
              <a:rPr lang="en-US" spc="5"/>
              <a:t> </a:t>
            </a:r>
            <a:r>
              <a:rPr lang="en-US" spc="-11"/>
              <a:t>TN02000051).</a:t>
            </a:r>
            <a:endParaRPr lang="en-US" spc="-1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12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8" descr="LOGO_FZP_CZ_RGB_standard.jpg">
            <a:extLst>
              <a:ext uri="{FF2B5EF4-FFF2-40B4-BE49-F238E27FC236}">
                <a16:creationId xmlns:a16="http://schemas.microsoft.com/office/drawing/2014/main" id="{16E9A2AC-7914-4068-9A75-A28560D64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9679965" y="93836"/>
            <a:ext cx="2395358" cy="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>
            <a:extLst>
              <a:ext uri="{FF2B5EF4-FFF2-40B4-BE49-F238E27FC236}">
                <a16:creationId xmlns:a16="http://schemas.microsoft.com/office/drawing/2014/main" id="{A07171A5-98EA-4CF6-9948-F240FBB982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 flipV="1">
            <a:off x="-1" y="6571397"/>
            <a:ext cx="12191890" cy="33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7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6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329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EB28554B-97AC-4D97-B364-3A3285BB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EF2AC405-67D0-4AC2-83A2-CA6E24754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 flipV="1">
            <a:off x="0" y="6571395"/>
            <a:ext cx="12192000" cy="3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8" descr="LOGO_FZP_CZ_RGB_standard.jpg">
            <a:extLst>
              <a:ext uri="{FF2B5EF4-FFF2-40B4-BE49-F238E27FC236}">
                <a16:creationId xmlns:a16="http://schemas.microsoft.com/office/drawing/2014/main" id="{C7826FC0-E5CA-40E7-B3AD-359C5481A3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9679965" y="93836"/>
            <a:ext cx="2395358" cy="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3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9EC3F06-8BF5-4580-8F99-AE3F662E72C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329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8554B-97AC-4D97-B364-3A3285BB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2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9EC3F06-8BF5-4580-8F99-AE3F662E72C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329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EB28554B-97AC-4D97-B364-3A3285BB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8" descr="LOGO_FZP_CZ_RGB_standard.jpg">
            <a:extLst>
              <a:ext uri="{FF2B5EF4-FFF2-40B4-BE49-F238E27FC236}">
                <a16:creationId xmlns:a16="http://schemas.microsoft.com/office/drawing/2014/main" id="{17C1A786-F2DF-4F3A-AA5C-90C06EACB1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9679965" y="93836"/>
            <a:ext cx="2395358" cy="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7550C62-FDE3-44E9-B21A-7274BBC6BD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 flipV="1">
            <a:off x="-1" y="6571397"/>
            <a:ext cx="12191890" cy="33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654" y="167054"/>
            <a:ext cx="9205546" cy="821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653" y="1266091"/>
            <a:ext cx="11359662" cy="50028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37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99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>
            <a:extLst>
              <a:ext uri="{FF2B5EF4-FFF2-40B4-BE49-F238E27FC236}">
                <a16:creationId xmlns:a16="http://schemas.microsoft.com/office/drawing/2014/main" id="{357668BF-A7C8-43D5-BCE3-3F1B88E893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5251" y="1071564"/>
            <a:ext cx="11857567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07B2F5-53C8-4A38-A9FF-30B813EC3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1BF98-EDCC-432F-901D-BC429647CFEA}" type="datetime1">
              <a:rPr lang="cs-CZ"/>
              <a:pPr>
                <a:defRPr/>
              </a:pPr>
              <a:t>12.11.2024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5E7116-5268-43DA-A5E3-65D9B6013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45953-3806-4B6A-BF9B-E1AD67303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C80AF2-AEA4-40BB-BC06-0CC7ADA063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0" name="Zástupný symbol pro nadpis 1">
            <a:extLst>
              <a:ext uri="{FF2B5EF4-FFF2-40B4-BE49-F238E27FC236}">
                <a16:creationId xmlns:a16="http://schemas.microsoft.com/office/drawing/2014/main" id="{5C6843D0-5F35-45CA-8836-9B8660C8D7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56367" y="71439"/>
            <a:ext cx="767926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pic>
        <p:nvPicPr>
          <p:cNvPr id="1031" name="Obrázek 8" descr="LOGO_FZP_CZ_RGB_standard.jpg">
            <a:extLst>
              <a:ext uri="{FF2B5EF4-FFF2-40B4-BE49-F238E27FC236}">
                <a16:creationId xmlns:a16="http://schemas.microsoft.com/office/drawing/2014/main" id="{EDDEBF67-DFFE-4F07-8747-89BDD4E2CE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990099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738" y="713078"/>
            <a:ext cx="4883521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303030"/>
                </a:solidFill>
                <a:latin typeface="UTB Text"/>
                <a:cs typeface="UTB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36" y="1577340"/>
            <a:ext cx="10978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56636" y="6300083"/>
            <a:ext cx="1843586" cy="303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" b="0" i="0">
                <a:solidFill>
                  <a:srgbClr val="485156"/>
                </a:solidFill>
                <a:latin typeface="UTB Text"/>
                <a:cs typeface="UTB Text"/>
              </a:defRPr>
            </a:lvl1pPr>
          </a:lstStyle>
          <a:p>
            <a:pPr marL="13434" marR="5374">
              <a:lnSpc>
                <a:spcPts val="846"/>
              </a:lnSpc>
              <a:spcBef>
                <a:spcPts val="32"/>
              </a:spcBef>
            </a:pPr>
            <a:r>
              <a:rPr lang="en-US" spc="-11"/>
              <a:t>Tento</a:t>
            </a:r>
            <a:r>
              <a:rPr lang="en-US" spc="16"/>
              <a:t> </a:t>
            </a:r>
            <a:r>
              <a:rPr lang="en-US" spc="-11"/>
              <a:t>projekt</a:t>
            </a:r>
            <a:r>
              <a:rPr lang="en-US" spc="16"/>
              <a:t> </a:t>
            </a:r>
            <a:r>
              <a:rPr lang="en-US"/>
              <a:t>je</a:t>
            </a:r>
            <a:r>
              <a:rPr lang="en-US" spc="21"/>
              <a:t> </a:t>
            </a:r>
            <a:r>
              <a:rPr lang="en-US" spc="-11"/>
              <a:t>spolufinancován</a:t>
            </a:r>
            <a:r>
              <a:rPr lang="en-US" spc="16"/>
              <a:t> </a:t>
            </a:r>
            <a:r>
              <a:rPr lang="en-US"/>
              <a:t>se</a:t>
            </a:r>
            <a:r>
              <a:rPr lang="en-US" spc="16"/>
              <a:t> </a:t>
            </a:r>
            <a:r>
              <a:rPr lang="en-US"/>
              <a:t>státní</a:t>
            </a:r>
            <a:r>
              <a:rPr lang="en-US" spc="21"/>
              <a:t> </a:t>
            </a:r>
            <a:r>
              <a:rPr lang="en-US" spc="-11"/>
              <a:t>podporou</a:t>
            </a:r>
            <a:r>
              <a:rPr lang="en-US" spc="529"/>
              <a:t> </a:t>
            </a:r>
            <a:r>
              <a:rPr lang="en-US" spc="-11"/>
              <a:t>Technologické</a:t>
            </a:r>
            <a:r>
              <a:rPr lang="en-US" spc="5"/>
              <a:t> </a:t>
            </a:r>
            <a:r>
              <a:rPr lang="en-US"/>
              <a:t>agentury</a:t>
            </a:r>
            <a:r>
              <a:rPr lang="en-US" spc="5"/>
              <a:t> </a:t>
            </a:r>
            <a:r>
              <a:rPr lang="en-US"/>
              <a:t>ČR</a:t>
            </a:r>
            <a:r>
              <a:rPr lang="en-US" spc="11"/>
              <a:t> </a:t>
            </a:r>
            <a:r>
              <a:rPr lang="en-US"/>
              <a:t>v</a:t>
            </a:r>
            <a:r>
              <a:rPr lang="en-US" spc="5"/>
              <a:t> </a:t>
            </a:r>
            <a:r>
              <a:rPr lang="en-US" spc="-11"/>
              <a:t>rámci</a:t>
            </a:r>
            <a:r>
              <a:rPr lang="en-US" spc="11"/>
              <a:t> </a:t>
            </a:r>
            <a:r>
              <a:rPr lang="en-US" spc="-11"/>
              <a:t>Programu</a:t>
            </a:r>
            <a:r>
              <a:rPr lang="en-US" spc="529"/>
              <a:t> </a:t>
            </a:r>
            <a:r>
              <a:rPr lang="en-US"/>
              <a:t>Národní</a:t>
            </a:r>
            <a:r>
              <a:rPr lang="en-US" spc="5"/>
              <a:t> </a:t>
            </a:r>
            <a:r>
              <a:rPr lang="en-US" spc="-11"/>
              <a:t>centra</a:t>
            </a:r>
            <a:r>
              <a:rPr lang="en-US" spc="5"/>
              <a:t> </a:t>
            </a:r>
            <a:r>
              <a:rPr lang="en-US" spc="-11"/>
              <a:t>kompetence</a:t>
            </a:r>
            <a:r>
              <a:rPr lang="en-US" spc="5"/>
              <a:t> </a:t>
            </a:r>
            <a:r>
              <a:rPr lang="en-US"/>
              <a:t>(č.</a:t>
            </a:r>
            <a:r>
              <a:rPr lang="en-US" spc="5"/>
              <a:t> </a:t>
            </a:r>
            <a:r>
              <a:rPr lang="en-US" spc="-11"/>
              <a:t>projektu</a:t>
            </a:r>
            <a:r>
              <a:rPr lang="en-US" spc="5"/>
              <a:t> </a:t>
            </a:r>
            <a:r>
              <a:rPr lang="en-US" spc="-11"/>
              <a:t>TN02000051).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82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3B02-4285-4613-B611-67C824818B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766" y="939537"/>
            <a:ext cx="10847312" cy="141177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 err="1">
                <a:solidFill>
                  <a:srgbClr val="222222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Gastroodpady</a:t>
            </a:r>
            <a:r>
              <a:rPr lang="cs-CZ" sz="3600" b="1" dirty="0">
                <a:solidFill>
                  <a:srgbClr val="222222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 a </a:t>
            </a:r>
            <a:r>
              <a:rPr lang="cs-CZ" sz="3600" b="1" dirty="0" err="1">
                <a:solidFill>
                  <a:srgbClr val="222222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bioplasty</a:t>
            </a:r>
            <a:r>
              <a:rPr lang="cs-CZ" sz="3600" b="1" dirty="0">
                <a:solidFill>
                  <a:srgbClr val="222222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: Perspektivní technologie k jejich využití</a:t>
            </a:r>
            <a:endParaRPr lang="en-US" sz="3200" b="1" dirty="0">
              <a:latin typeface="Charis SIL" panose="02000500060000020004" pitchFamily="2" charset="-52"/>
              <a:ea typeface="Charis SIL" panose="02000500060000020004" pitchFamily="2" charset="-52"/>
              <a:cs typeface="Charis SIL" panose="02000500060000020004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FC297-B04E-497F-900F-77E8E5367C02}"/>
              </a:ext>
            </a:extLst>
          </p:cNvPr>
          <p:cNvSpPr txBox="1"/>
          <p:nvPr/>
        </p:nvSpPr>
        <p:spPr>
          <a:xfrm>
            <a:off x="884903" y="3190899"/>
            <a:ext cx="9237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CC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Univerzita Jana Evangelisty Purkyně v Ústí nad Labem, Fakulta životního prostředí</a:t>
            </a:r>
          </a:p>
          <a:p>
            <a:r>
              <a:rPr lang="cs-CZ" sz="2000" b="1" dirty="0">
                <a:solidFill>
                  <a:srgbClr val="00808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Univerzita Jana Evangelisty Purkyně v Ústí nad Labem, Přírodovědecká fakulta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Wasten</a:t>
            </a:r>
            <a:r>
              <a:rPr lang="cs-CZ" sz="2000" b="1" dirty="0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</a:t>
            </a:r>
            <a:r>
              <a:rPr lang="cs-CZ" sz="2000" b="1" dirty="0" err="1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z.s</a:t>
            </a:r>
            <a:r>
              <a:rPr lang="cs-CZ" sz="2000" b="1" dirty="0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.</a:t>
            </a:r>
          </a:p>
          <a:p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Teramed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s.r.o.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haris SIL" panose="02000500060000020004" pitchFamily="2" charset="-52"/>
              <a:ea typeface="Charis SIL" panose="02000500060000020004" pitchFamily="2" charset="-52"/>
              <a:cs typeface="Charis SIL" panose="02000500060000020004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FC297-B04E-497F-900F-77E8E5367C02}"/>
              </a:ext>
            </a:extLst>
          </p:cNvPr>
          <p:cNvSpPr txBox="1"/>
          <p:nvPr/>
        </p:nvSpPr>
        <p:spPr>
          <a:xfrm>
            <a:off x="884903" y="2291918"/>
            <a:ext cx="1035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J</a:t>
            </a:r>
            <a:r>
              <a:rPr lang="cs-CZ" sz="2400" b="1" u="sng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.</a:t>
            </a:r>
            <a:r>
              <a:rPr lang="en-US" sz="2400" b="1" u="sng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 Tr</a:t>
            </a:r>
            <a:r>
              <a:rPr lang="cs-CZ" sz="2400" b="1" u="sng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ö</a:t>
            </a:r>
            <a:r>
              <a:rPr lang="en-US" sz="2400" b="1" u="sng" dirty="0" err="1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gl</a:t>
            </a:r>
            <a:r>
              <a:rPr lang="en-US" sz="2400" b="1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</a:t>
            </a:r>
            <a:r>
              <a:rPr lang="cs-CZ" sz="2400" b="1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K. </a:t>
            </a:r>
            <a:r>
              <a:rPr lang="cs-CZ" sz="2400" b="1" dirty="0" err="1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Kajánková</a:t>
            </a:r>
            <a:r>
              <a:rPr lang="cs-CZ" sz="2400" b="1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</a:t>
            </a:r>
            <a:r>
              <a:rPr lang="cs-CZ" sz="2400" b="1" dirty="0">
                <a:solidFill>
                  <a:srgbClr val="00808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I. Kadlečková, T-H. </a:t>
            </a:r>
            <a:r>
              <a:rPr lang="cs-CZ" sz="2400" b="1" dirty="0" err="1">
                <a:solidFill>
                  <a:srgbClr val="00808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Nguyen-Thi</a:t>
            </a:r>
            <a:r>
              <a:rPr lang="cs-CZ" sz="2400" b="1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H. Burdová, S. Kříženecká, L. Žižková, </a:t>
            </a:r>
            <a:r>
              <a:rPr lang="cs-CZ" sz="2400" b="1" dirty="0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R. </a:t>
            </a:r>
            <a:r>
              <a:rPr lang="cs-CZ" sz="2400" b="1" dirty="0" err="1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Hořeňovský</a:t>
            </a:r>
            <a:r>
              <a:rPr lang="cs-CZ" sz="2400" b="1" dirty="0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V. Brož, R. </a:t>
            </a:r>
            <a:r>
              <a:rPr lang="cs-CZ" sz="2400" b="1" dirty="0" err="1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Vurm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J. Mikeš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haris SIL" panose="02000500060000020004" pitchFamily="2" charset="-52"/>
              <a:ea typeface="Charis SIL" panose="02000500060000020004" pitchFamily="2" charset="-52"/>
              <a:cs typeface="Charis SIL" panose="02000500060000020004" pitchFamily="2" charset="-52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D108C56-FCA2-4324-B9DA-1BD4B98C8BA6}"/>
              </a:ext>
            </a:extLst>
          </p:cNvPr>
          <p:cNvGrpSpPr/>
          <p:nvPr/>
        </p:nvGrpSpPr>
        <p:grpSpPr>
          <a:xfrm>
            <a:off x="0" y="4522578"/>
            <a:ext cx="8507358" cy="2075238"/>
            <a:chOff x="1147666" y="5435081"/>
            <a:chExt cx="5383953" cy="1190625"/>
          </a:xfrm>
        </p:grpSpPr>
        <p:pic>
          <p:nvPicPr>
            <p:cNvPr id="9218" name="Picture 2" descr="https://www.fzp.ujep.cz/wp-content/uploads/2022/05/logo-oppik-800x250.jpg">
              <a:extLst>
                <a:ext uri="{FF2B5EF4-FFF2-40B4-BE49-F238E27FC236}">
                  <a16:creationId xmlns:a16="http://schemas.microsoft.com/office/drawing/2014/main" id="{FDF0E4A3-C320-45DB-AE4D-59E37D7D2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666" y="5435081"/>
              <a:ext cx="381000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s://www.fzp.ujep.cz/wp-content/uploads/2022/05/MPO-cz--800x389.jpg">
              <a:extLst>
                <a:ext uri="{FF2B5EF4-FFF2-40B4-BE49-F238E27FC236}">
                  <a16:creationId xmlns:a16="http://schemas.microsoft.com/office/drawing/2014/main" id="{82887951-639A-44CC-9EDB-E70F27BE2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83" y="5557678"/>
              <a:ext cx="1782336" cy="866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 descr="Úvodní stránka - WASTen, z.s.">
            <a:extLst>
              <a:ext uri="{FF2B5EF4-FFF2-40B4-BE49-F238E27FC236}">
                <a16:creationId xmlns:a16="http://schemas.microsoft.com/office/drawing/2014/main" id="{0315F104-A1F6-4BFA-8120-C312BFB93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9" y="194322"/>
            <a:ext cx="2073728" cy="8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31C1E75-4D37-43C5-97E2-CF09CAB00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662" y="195733"/>
            <a:ext cx="2339295" cy="742277"/>
          </a:xfrm>
          <a:prstGeom prst="rect">
            <a:avLst/>
          </a:prstGeom>
        </p:spPr>
      </p:pic>
      <p:pic>
        <p:nvPicPr>
          <p:cNvPr id="1028" name="Picture 4" descr="https://www.tacr.cz/wp-content/uploads/2022/04/logo_TACR_dopln_inv.png">
            <a:extLst>
              <a:ext uri="{FF2B5EF4-FFF2-40B4-BE49-F238E27FC236}">
                <a16:creationId xmlns:a16="http://schemas.microsoft.com/office/drawing/2014/main" id="{304DE740-38D7-498C-B83B-C68318F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10" y="4128940"/>
            <a:ext cx="1527909" cy="23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1.png">
            <a:extLst>
              <a:ext uri="{FF2B5EF4-FFF2-40B4-BE49-F238E27FC236}">
                <a16:creationId xmlns:a16="http://schemas.microsoft.com/office/drawing/2014/main" id="{AD36C82E-9902-4327-BDB0-10C00EAFC760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3212757" y="143656"/>
            <a:ext cx="2475582" cy="8867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5943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Živná média z </a:t>
            </a:r>
            <a:r>
              <a:rPr lang="cs-CZ" dirty="0" err="1"/>
              <a:t>gastroodpadu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144196-3F4C-46E7-9108-71A79531D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4167" y="2388426"/>
            <a:ext cx="4799185" cy="2699542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6DC7BEB-EAA3-4C55-BB4A-5DB6C89E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027" y="1220279"/>
            <a:ext cx="7728344" cy="4837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Zbytek po odseparování tuků a aminokyselin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Zbývá cca 20% AA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Zbývají zejména sacharidy a sůl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Ztuženo agarem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Testovány bakterie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i="1" dirty="0" err="1"/>
              <a:t>Escherichia</a:t>
            </a:r>
            <a:r>
              <a:rPr lang="cs-CZ" i="1" dirty="0"/>
              <a:t> coli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i="1" dirty="0" err="1"/>
              <a:t>Staphylococcus</a:t>
            </a:r>
            <a:r>
              <a:rPr lang="cs-CZ" i="1" dirty="0"/>
              <a:t> aureus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i="1" dirty="0" err="1"/>
              <a:t>Rhodococcus</a:t>
            </a:r>
            <a:r>
              <a:rPr lang="cs-CZ" i="1" dirty="0"/>
              <a:t> </a:t>
            </a:r>
            <a:r>
              <a:rPr lang="cs-CZ" i="1" dirty="0" err="1"/>
              <a:t>erythropolis</a:t>
            </a:r>
            <a:endParaRPr lang="cs-CZ" i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a kvasinka </a:t>
            </a:r>
            <a:r>
              <a:rPr lang="cs-CZ" i="1" dirty="0" err="1"/>
              <a:t>Saccharomyces</a:t>
            </a:r>
            <a:r>
              <a:rPr lang="cs-CZ" i="1" dirty="0"/>
              <a:t> </a:t>
            </a:r>
            <a:r>
              <a:rPr lang="cs-CZ" i="1" dirty="0" err="1"/>
              <a:t>cerevisiae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79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83" y="713078"/>
            <a:ext cx="11163203" cy="537198"/>
          </a:xfrm>
        </p:spPr>
        <p:txBody>
          <a:bodyPr>
            <a:normAutofit fontScale="90000"/>
          </a:bodyPr>
          <a:lstStyle/>
          <a:p>
            <a:r>
              <a:rPr lang="cs-CZ" dirty="0"/>
              <a:t>Urychlení rozkladu „</a:t>
            </a:r>
            <a:r>
              <a:rPr lang="cs-CZ" dirty="0" err="1"/>
              <a:t>biodegradovatelných</a:t>
            </a:r>
            <a:r>
              <a:rPr lang="cs-CZ" dirty="0"/>
              <a:t>“ plastů v kompostu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43" y="1267415"/>
            <a:ext cx="11528448" cy="19389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Vývoj směsných preparátů pro použití do kompostu nebo BPS, které by urychlovaly rozklad biologicky rozložitelných plastů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</a:rPr>
              <a:t>sypký nebo kapalný materiál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 první fázi jen „čistých“ plastů (TRL 4), později i ve směsi (TRL 6)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PLA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PHB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trike="sngStrike" dirty="0">
                <a:solidFill>
                  <a:srgbClr val="FF0000"/>
                </a:solidFill>
              </a:rPr>
              <a:t>škrob</a:t>
            </a:r>
          </a:p>
        </p:txBody>
      </p:sp>
      <p:pic>
        <p:nvPicPr>
          <p:cNvPr id="1026" name="Picture 2" descr="Urychlovač kompostu GOLD - 500g">
            <a:extLst>
              <a:ext uri="{FF2B5EF4-FFF2-40B4-BE49-F238E27FC236}">
                <a16:creationId xmlns:a16="http://schemas.microsoft.com/office/drawing/2014/main" id="{84525F3A-0264-42F5-9BD9-682DF197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05" y="1752058"/>
            <a:ext cx="2319748" cy="23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skeletal formula of PLA">
            <a:extLst>
              <a:ext uri="{FF2B5EF4-FFF2-40B4-BE49-F238E27FC236}">
                <a16:creationId xmlns:a16="http://schemas.microsoft.com/office/drawing/2014/main" id="{4B3586A0-A4B3-4066-BAF6-70FDAF9B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43" y="2925319"/>
            <a:ext cx="2216807" cy="226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1AA8528-A4BF-438F-BADC-C0BC148CB65C}"/>
              </a:ext>
            </a:extLst>
          </p:cNvPr>
          <p:cNvSpPr/>
          <p:nvPr/>
        </p:nvSpPr>
        <p:spPr>
          <a:xfrm>
            <a:off x="1422676" y="5368705"/>
            <a:ext cx="437358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7252"/>
            <a:r>
              <a:rPr lang="cs-CZ" sz="1481" kern="0" dirty="0">
                <a:solidFill>
                  <a:sysClr val="windowText" lastClr="000000"/>
                </a:solidFill>
              </a:rPr>
              <a:t>https://en.wikipedia.org/wiki/Polylactic_acid#/media/File:Polylactid_sceletal.svg</a:t>
            </a:r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881FB468-8991-477B-8E99-2B14D659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51" y="2898369"/>
            <a:ext cx="3797490" cy="20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716F925-B708-4B61-8129-1DB7937B2A76}"/>
              </a:ext>
            </a:extLst>
          </p:cNvPr>
          <p:cNvSpPr/>
          <p:nvPr/>
        </p:nvSpPr>
        <p:spPr>
          <a:xfrm>
            <a:off x="6523649" y="5313857"/>
            <a:ext cx="478736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7252"/>
            <a:r>
              <a:rPr lang="cs-CZ" sz="1481" kern="0" dirty="0">
                <a:solidFill>
                  <a:sysClr val="windowText" lastClr="000000"/>
                </a:solidFill>
              </a:rPr>
              <a:t>https://en.wikipedia.org/wiki/Polyhydroxybutyrate#/media/File:Poly-(R)-3-hydroxybutyrat.svg</a:t>
            </a:r>
          </a:p>
        </p:txBody>
      </p:sp>
      <p:sp>
        <p:nvSpPr>
          <p:cNvPr id="9" name="object 46">
            <a:extLst>
              <a:ext uri="{FF2B5EF4-FFF2-40B4-BE49-F238E27FC236}">
                <a16:creationId xmlns:a16="http://schemas.microsoft.com/office/drawing/2014/main" id="{4846BD84-6C9D-4A22-A3AF-33F2F1E8263E}"/>
              </a:ext>
            </a:extLst>
          </p:cNvPr>
          <p:cNvSpPr/>
          <p:nvPr/>
        </p:nvSpPr>
        <p:spPr>
          <a:xfrm>
            <a:off x="12186" y="0"/>
            <a:ext cx="9804052" cy="653559"/>
          </a:xfrm>
          <a:custGeom>
            <a:avLst/>
            <a:gdLst/>
            <a:ahLst/>
            <a:cxnLst/>
            <a:rect l="l" t="t" r="r" b="b"/>
            <a:pathLst>
              <a:path w="9268460" h="617855">
                <a:moveTo>
                  <a:pt x="0" y="0"/>
                </a:moveTo>
                <a:lnTo>
                  <a:pt x="356425" y="617348"/>
                </a:lnTo>
                <a:lnTo>
                  <a:pt x="9268003" y="617348"/>
                </a:lnTo>
              </a:path>
            </a:pathLst>
          </a:custGeom>
          <a:ln w="6350">
            <a:solidFill>
              <a:srgbClr val="04A29A"/>
            </a:solidFill>
          </a:ln>
        </p:spPr>
        <p:txBody>
          <a:bodyPr wrap="square" lIns="0" tIns="0" rIns="0" bIns="0" rtlCol="0"/>
          <a:lstStyle/>
          <a:p>
            <a:pPr defTabSz="967252"/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48">
            <a:extLst>
              <a:ext uri="{FF2B5EF4-FFF2-40B4-BE49-F238E27FC236}">
                <a16:creationId xmlns:a16="http://schemas.microsoft.com/office/drawing/2014/main" id="{34AB2755-19D9-43F0-9BC8-08F5DEF964C6}"/>
              </a:ext>
            </a:extLst>
          </p:cNvPr>
          <p:cNvSpPr/>
          <p:nvPr/>
        </p:nvSpPr>
        <p:spPr>
          <a:xfrm>
            <a:off x="9874988" y="0"/>
            <a:ext cx="2314659" cy="653559"/>
          </a:xfrm>
          <a:custGeom>
            <a:avLst/>
            <a:gdLst/>
            <a:ahLst/>
            <a:cxnLst/>
            <a:rect l="l" t="t" r="r" b="b"/>
            <a:pathLst>
              <a:path w="2188209" h="617855">
                <a:moveTo>
                  <a:pt x="0" y="0"/>
                </a:moveTo>
                <a:lnTo>
                  <a:pt x="356425" y="617348"/>
                </a:lnTo>
                <a:lnTo>
                  <a:pt x="2188010" y="617348"/>
                </a:lnTo>
              </a:path>
            </a:pathLst>
          </a:custGeom>
          <a:ln w="6350">
            <a:solidFill>
              <a:srgbClr val="04A29A"/>
            </a:solidFill>
          </a:ln>
        </p:spPr>
        <p:txBody>
          <a:bodyPr wrap="square" lIns="0" tIns="0" rIns="0" bIns="0" rtlCol="0"/>
          <a:lstStyle/>
          <a:p>
            <a:pPr defTabSz="967252"/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53">
            <a:extLst>
              <a:ext uri="{FF2B5EF4-FFF2-40B4-BE49-F238E27FC236}">
                <a16:creationId xmlns:a16="http://schemas.microsoft.com/office/drawing/2014/main" id="{18A534CD-E31E-40D9-B800-0208F4724B37}"/>
              </a:ext>
            </a:extLst>
          </p:cNvPr>
          <p:cNvSpPr txBox="1"/>
          <p:nvPr/>
        </p:nvSpPr>
        <p:spPr>
          <a:xfrm>
            <a:off x="498572" y="321775"/>
            <a:ext cx="4978599" cy="143729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 defTabSz="967252">
              <a:spcBef>
                <a:spcPts val="106"/>
              </a:spcBef>
            </a:pPr>
            <a:r>
              <a:rPr sz="846" kern="0" spc="58" dirty="0">
                <a:solidFill>
                  <a:sysClr val="windowText" lastClr="000000"/>
                </a:solidFill>
                <a:latin typeface="UTB Text"/>
                <a:cs typeface="UTB Text"/>
              </a:rPr>
              <a:t>NÁRODNÍ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8" dirty="0">
                <a:solidFill>
                  <a:sysClr val="windowText" lastClr="000000"/>
                </a:solidFill>
                <a:latin typeface="UTB Text"/>
                <a:cs typeface="UTB Text"/>
              </a:rPr>
              <a:t>CENTRUM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3" dirty="0">
                <a:solidFill>
                  <a:sysClr val="windowText" lastClr="000000"/>
                </a:solidFill>
                <a:latin typeface="UTB Text"/>
                <a:cs typeface="UTB Text"/>
              </a:rPr>
              <a:t>KOMPETENCE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3" dirty="0">
                <a:solidFill>
                  <a:sysClr val="windowText" lastClr="000000"/>
                </a:solidFill>
                <a:latin typeface="UTB Text"/>
                <a:cs typeface="UTB Text"/>
              </a:rPr>
              <a:t>POLYMERNÍCH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MATERIÁLŮ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A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8" dirty="0">
                <a:solidFill>
                  <a:sysClr val="windowText" lastClr="000000"/>
                </a:solidFill>
                <a:latin typeface="UTB Text"/>
                <a:cs typeface="UTB Text"/>
              </a:rPr>
              <a:t>TECHNOLOGIÍ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PRO</a:t>
            </a:r>
            <a:r>
              <a:rPr sz="846" kern="0" spc="169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21.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3" dirty="0">
                <a:solidFill>
                  <a:sysClr val="windowText" lastClr="000000"/>
                </a:solidFill>
                <a:latin typeface="UTB Text"/>
                <a:cs typeface="UTB Text"/>
              </a:rPr>
              <a:t>STOLETÍ</a:t>
            </a:r>
            <a:endParaRPr sz="846" kern="0">
              <a:solidFill>
                <a:sysClr val="windowText" lastClr="000000"/>
              </a:solidFill>
              <a:latin typeface="UTB Text"/>
              <a:cs typeface="UTB Tex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8A6C337-CCD0-4CFD-8941-130828FF3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21" y="241534"/>
            <a:ext cx="1175465" cy="236413"/>
          </a:xfrm>
          <a:prstGeom prst="rect">
            <a:avLst/>
          </a:prstGeom>
        </p:spPr>
      </p:pic>
      <p:sp>
        <p:nvSpPr>
          <p:cNvPr id="13" name="object 54">
            <a:extLst>
              <a:ext uri="{FF2B5EF4-FFF2-40B4-BE49-F238E27FC236}">
                <a16:creationId xmlns:a16="http://schemas.microsoft.com/office/drawing/2014/main" id="{BD95ADA9-6830-49A1-A655-25511D14898C}"/>
              </a:ext>
            </a:extLst>
          </p:cNvPr>
          <p:cNvSpPr/>
          <p:nvPr/>
        </p:nvSpPr>
        <p:spPr>
          <a:xfrm>
            <a:off x="511469" y="6165977"/>
            <a:ext cx="11107139" cy="0"/>
          </a:xfrm>
          <a:custGeom>
            <a:avLst/>
            <a:gdLst/>
            <a:ahLst/>
            <a:cxnLst/>
            <a:rect l="l" t="t" r="r" b="b"/>
            <a:pathLst>
              <a:path w="10500360">
                <a:moveTo>
                  <a:pt x="0" y="0"/>
                </a:moveTo>
                <a:lnTo>
                  <a:pt x="10500004" y="0"/>
                </a:lnTo>
              </a:path>
            </a:pathLst>
          </a:custGeom>
          <a:ln w="6350">
            <a:solidFill>
              <a:srgbClr val="485156"/>
            </a:solidFill>
          </a:ln>
        </p:spPr>
        <p:txBody>
          <a:bodyPr wrap="square" lIns="0" tIns="0" rIns="0" bIns="0" rtlCol="0"/>
          <a:lstStyle/>
          <a:p>
            <a:pPr defTabSz="967252"/>
            <a:endParaRPr sz="1904" kern="0">
              <a:solidFill>
                <a:sysClr val="windowText" lastClr="000000"/>
              </a:solidFill>
            </a:endParaRPr>
          </a:p>
        </p:txBody>
      </p:sp>
      <p:grpSp>
        <p:nvGrpSpPr>
          <p:cNvPr id="14" name="object 55">
            <a:extLst>
              <a:ext uri="{FF2B5EF4-FFF2-40B4-BE49-F238E27FC236}">
                <a16:creationId xmlns:a16="http://schemas.microsoft.com/office/drawing/2014/main" id="{3A726165-73F1-4809-9B30-C58CBAF10AD9}"/>
              </a:ext>
            </a:extLst>
          </p:cNvPr>
          <p:cNvGrpSpPr/>
          <p:nvPr/>
        </p:nvGrpSpPr>
        <p:grpSpPr>
          <a:xfrm>
            <a:off x="554883" y="6271516"/>
            <a:ext cx="370775" cy="370775"/>
            <a:chOff x="521042" y="5928905"/>
            <a:chExt cx="350520" cy="350520"/>
          </a:xfrm>
        </p:grpSpPr>
        <p:sp>
          <p:nvSpPr>
            <p:cNvPr id="15" name="object 56">
              <a:extLst>
                <a:ext uri="{FF2B5EF4-FFF2-40B4-BE49-F238E27FC236}">
                  <a16:creationId xmlns:a16="http://schemas.microsoft.com/office/drawing/2014/main" id="{4D71178D-6E75-434B-B90B-3C5271FA04C1}"/>
                </a:ext>
              </a:extLst>
            </p:cNvPr>
            <p:cNvSpPr/>
            <p:nvPr/>
          </p:nvSpPr>
          <p:spPr>
            <a:xfrm>
              <a:off x="521042" y="5928905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19" h="350520">
                  <a:moveTo>
                    <a:pt x="349923" y="0"/>
                  </a:moveTo>
                  <a:lnTo>
                    <a:pt x="0" y="0"/>
                  </a:lnTo>
                  <a:lnTo>
                    <a:pt x="0" y="349923"/>
                  </a:lnTo>
                  <a:lnTo>
                    <a:pt x="349923" y="349923"/>
                  </a:lnTo>
                  <a:lnTo>
                    <a:pt x="349923" y="0"/>
                  </a:lnTo>
                  <a:close/>
                </a:path>
              </a:pathLst>
            </a:custGeom>
            <a:solidFill>
              <a:srgbClr val="F0384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6" name="object 57">
              <a:extLst>
                <a:ext uri="{FF2B5EF4-FFF2-40B4-BE49-F238E27FC236}">
                  <a16:creationId xmlns:a16="http://schemas.microsoft.com/office/drawing/2014/main" id="{AD75566E-8CE9-4817-80A1-E40E83360B8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869" y="6009662"/>
              <a:ext cx="188417" cy="188417"/>
            </a:xfrm>
            <a:prstGeom prst="rect">
              <a:avLst/>
            </a:prstGeom>
          </p:spPr>
        </p:pic>
      </p:grpSp>
      <p:sp>
        <p:nvSpPr>
          <p:cNvPr id="17" name="object 58">
            <a:extLst>
              <a:ext uri="{FF2B5EF4-FFF2-40B4-BE49-F238E27FC236}">
                <a16:creationId xmlns:a16="http://schemas.microsoft.com/office/drawing/2014/main" id="{4BA9EC11-9503-406E-ACEC-8B3D673F0A7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59720" y="6300083"/>
            <a:ext cx="1842458" cy="307679"/>
          </a:xfrm>
          <a:prstGeom prst="rect">
            <a:avLst/>
          </a:prstGeom>
        </p:spPr>
        <p:txBody>
          <a:bodyPr vert="horz" wrap="square" lIns="0" tIns="4030" rIns="0" bIns="0" rtlCol="0">
            <a:spAutoFit/>
          </a:bodyPr>
          <a:lstStyle/>
          <a:p>
            <a:pPr marL="13434" marR="5374" defTabSz="967252">
              <a:lnSpc>
                <a:spcPts val="846"/>
              </a:lnSpc>
              <a:spcBef>
                <a:spcPts val="32"/>
              </a:spcBef>
            </a:pPr>
            <a:r>
              <a:rPr kern="0" spc="-11" dirty="0"/>
              <a:t>Tento</a:t>
            </a:r>
            <a:r>
              <a:rPr kern="0" spc="16" dirty="0"/>
              <a:t> </a:t>
            </a:r>
            <a:r>
              <a:rPr kern="0" spc="-11" dirty="0"/>
              <a:t>projekt</a:t>
            </a:r>
            <a:r>
              <a:rPr kern="0" spc="16" dirty="0"/>
              <a:t> </a:t>
            </a:r>
            <a:r>
              <a:rPr kern="0" dirty="0"/>
              <a:t>je</a:t>
            </a:r>
            <a:r>
              <a:rPr kern="0" spc="21" dirty="0"/>
              <a:t> </a:t>
            </a:r>
            <a:r>
              <a:rPr kern="0" spc="-11" dirty="0"/>
              <a:t>spolufinancován</a:t>
            </a:r>
            <a:r>
              <a:rPr kern="0" spc="16" dirty="0"/>
              <a:t> </a:t>
            </a:r>
            <a:r>
              <a:rPr kern="0" dirty="0"/>
              <a:t>se</a:t>
            </a:r>
            <a:r>
              <a:rPr kern="0" spc="16" dirty="0"/>
              <a:t> </a:t>
            </a:r>
            <a:r>
              <a:rPr kern="0" dirty="0"/>
              <a:t>státní</a:t>
            </a:r>
            <a:r>
              <a:rPr kern="0" spc="21" dirty="0"/>
              <a:t> </a:t>
            </a:r>
            <a:r>
              <a:rPr kern="0" spc="-11" dirty="0"/>
              <a:t>podporou</a:t>
            </a:r>
            <a:r>
              <a:rPr kern="0" spc="529" dirty="0"/>
              <a:t> </a:t>
            </a:r>
            <a:r>
              <a:rPr kern="0" spc="-11" dirty="0"/>
              <a:t>Technologické</a:t>
            </a:r>
            <a:r>
              <a:rPr kern="0" spc="5" dirty="0"/>
              <a:t> </a:t>
            </a:r>
            <a:r>
              <a:rPr kern="0" dirty="0"/>
              <a:t>agentury</a:t>
            </a:r>
            <a:r>
              <a:rPr kern="0" spc="5" dirty="0"/>
              <a:t> </a:t>
            </a:r>
            <a:r>
              <a:rPr kern="0" dirty="0"/>
              <a:t>ČR</a:t>
            </a:r>
            <a:r>
              <a:rPr kern="0" spc="11" dirty="0"/>
              <a:t> </a:t>
            </a:r>
            <a:r>
              <a:rPr kern="0" dirty="0"/>
              <a:t>v</a:t>
            </a:r>
            <a:r>
              <a:rPr kern="0" spc="5" dirty="0"/>
              <a:t> </a:t>
            </a:r>
            <a:r>
              <a:rPr kern="0" spc="-11" dirty="0"/>
              <a:t>rámci</a:t>
            </a:r>
            <a:r>
              <a:rPr kern="0" spc="11" dirty="0"/>
              <a:t> </a:t>
            </a:r>
            <a:r>
              <a:rPr kern="0" spc="-11" dirty="0"/>
              <a:t>Programu</a:t>
            </a:r>
            <a:r>
              <a:rPr kern="0" spc="529" dirty="0"/>
              <a:t> </a:t>
            </a:r>
            <a:r>
              <a:rPr kern="0" dirty="0"/>
              <a:t>Národní</a:t>
            </a:r>
            <a:r>
              <a:rPr kern="0" spc="5" dirty="0"/>
              <a:t> </a:t>
            </a:r>
            <a:r>
              <a:rPr kern="0" spc="-11" dirty="0"/>
              <a:t>centra</a:t>
            </a:r>
            <a:r>
              <a:rPr kern="0" spc="5" dirty="0"/>
              <a:t> </a:t>
            </a:r>
            <a:r>
              <a:rPr kern="0" spc="-11" dirty="0"/>
              <a:t>kompetence</a:t>
            </a:r>
            <a:r>
              <a:rPr kern="0" spc="5" dirty="0"/>
              <a:t> </a:t>
            </a:r>
            <a:r>
              <a:rPr kern="0" dirty="0"/>
              <a:t>(č.</a:t>
            </a:r>
            <a:r>
              <a:rPr kern="0" spc="5" dirty="0"/>
              <a:t> </a:t>
            </a:r>
            <a:r>
              <a:rPr kern="0" spc="-11" dirty="0"/>
              <a:t>projektu</a:t>
            </a:r>
            <a:r>
              <a:rPr kern="0" spc="5" dirty="0"/>
              <a:t> </a:t>
            </a:r>
            <a:r>
              <a:rPr kern="0" spc="-11" dirty="0"/>
              <a:t>TN02000051).</a:t>
            </a:r>
          </a:p>
        </p:txBody>
      </p:sp>
    </p:spTree>
    <p:extLst>
      <p:ext uri="{BB962C8B-B14F-4D97-AF65-F5344CB8AC3E}">
        <p14:creationId xmlns:p14="http://schemas.microsoft.com/office/powerpoint/2010/main" val="280010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s.els-cdn.com/content/image/1-s2.0-S0959652616300890-gr2_lrg.jpg">
            <a:extLst>
              <a:ext uri="{FF2B5EF4-FFF2-40B4-BE49-F238E27FC236}">
                <a16:creationId xmlns:a16="http://schemas.microsoft.com/office/drawing/2014/main" id="{2CA389A2-A397-4C9A-AB25-101E9BA3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8" y="988906"/>
            <a:ext cx="11020038" cy="54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898FC59-14F4-40F8-AED7-CA9A44DEA0D0}"/>
              </a:ext>
            </a:extLst>
          </p:cNvPr>
          <p:cNvSpPr/>
          <p:nvPr/>
        </p:nvSpPr>
        <p:spPr>
          <a:xfrm>
            <a:off x="968771" y="5951412"/>
            <a:ext cx="4886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https://doi.org/10.1016/j.jclepro.2016.03.029</a:t>
            </a:r>
          </a:p>
        </p:txBody>
      </p:sp>
    </p:spTree>
    <p:extLst>
      <p:ext uri="{BB962C8B-B14F-4D97-AF65-F5344CB8AC3E}">
        <p14:creationId xmlns:p14="http://schemas.microsoft.com/office/powerpoint/2010/main" val="62692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Každé + </a:t>
            </a:r>
            <a:r>
              <a:rPr lang="cs-CZ" dirty="0">
                <a:solidFill>
                  <a:srgbClr val="FF0000"/>
                </a:solidFill>
              </a:rPr>
              <a:t>má své -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3" y="1055803"/>
            <a:ext cx="11535509" cy="521311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Měly by být udržitelnější, ale…</a:t>
            </a:r>
          </a:p>
          <a:p>
            <a:pPr lvl="1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z definice použití musí mít vyšší trvanlivost</a:t>
            </a:r>
          </a:p>
          <a:p>
            <a:pPr lvl="1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svádí k nevhodnému užívání – odhazování v přírodě, využívání pro jednorázové výrobky…</a:t>
            </a:r>
          </a:p>
          <a:p>
            <a:pPr lvl="1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musí se s nimi správně naložit </a:t>
            </a: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 nepatří do žluté popelnice, nepatří na skládku…</a:t>
            </a:r>
            <a:endParaRPr lang="cs-CZ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obtížně se poznají od „tradičních materiálů“ </a:t>
            </a: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 mohou zhatit úsilí o recyklaci standardních plastů</a:t>
            </a:r>
            <a:endParaRPr lang="cs-CZ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Biologický rozklad je obvykle pomalejší než už přírodních materiálů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i když i tady jsou rozdíly (lignin </a:t>
            </a:r>
            <a:r>
              <a:rPr lang="cs-CZ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vers</a:t>
            </a: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celulóza)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Hlavní důvody: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mechanické – tlustší a tvrdší materiály, předpokladem je mechanický rozklad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mikroorganismy a jejich enzymy mají obtížný přístup k chemickým vazbám, což proces zdržuje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živiny pro MO – nehodný poměr klíčových živin (C:N:P) – obvykle C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&gt; N a P</a:t>
            </a:r>
            <a:endParaRPr lang="cs-CZ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nedostatek nebo nízká specifita vhodných enzymů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FF0000"/>
                </a:solidFill>
              </a:rPr>
              <a:t>Kompostárny </a:t>
            </a:r>
            <a:r>
              <a:rPr lang="en-US" dirty="0">
                <a:solidFill>
                  <a:srgbClr val="FF0000"/>
                </a:solidFill>
              </a:rPr>
              <a:t>ani BPS je </a:t>
            </a:r>
            <a:r>
              <a:rPr lang="cs-CZ" dirty="0">
                <a:solidFill>
                  <a:srgbClr val="FF0000"/>
                </a:solidFill>
              </a:rPr>
              <a:t>proto obvykle nechtějí nebo jen jako zanedbatelnou příměs</a:t>
            </a:r>
          </a:p>
        </p:txBody>
      </p:sp>
    </p:spTree>
    <p:extLst>
      <p:ext uri="{BB962C8B-B14F-4D97-AF65-F5344CB8AC3E}">
        <p14:creationId xmlns:p14="http://schemas.microsoft.com/office/powerpoint/2010/main" val="326171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931" y="713079"/>
            <a:ext cx="5777292" cy="666545"/>
          </a:xfrm>
          <a:prstGeom prst="rect">
            <a:avLst/>
          </a:prstGeom>
        </p:spPr>
        <p:txBody>
          <a:bodyPr vert="horz" wrap="square" lIns="0" tIns="128096" rIns="0" bIns="0" rtlCol="0">
            <a:spAutoFit/>
          </a:bodyPr>
          <a:lstStyle/>
          <a:p>
            <a:pPr marL="72544">
              <a:spcBef>
                <a:spcPts val="106"/>
              </a:spcBef>
            </a:pPr>
            <a:r>
              <a:rPr lang="cs-CZ" spc="-53" dirty="0"/>
              <a:t>Izolace degradačních bakterií</a:t>
            </a:r>
            <a:endParaRPr spc="-53" dirty="0"/>
          </a:p>
        </p:txBody>
      </p:sp>
      <p:sp>
        <p:nvSpPr>
          <p:cNvPr id="46" name="object 46"/>
          <p:cNvSpPr/>
          <p:nvPr/>
        </p:nvSpPr>
        <p:spPr>
          <a:xfrm>
            <a:off x="12186" y="0"/>
            <a:ext cx="9804052" cy="653559"/>
          </a:xfrm>
          <a:custGeom>
            <a:avLst/>
            <a:gdLst/>
            <a:ahLst/>
            <a:cxnLst/>
            <a:rect l="l" t="t" r="r" b="b"/>
            <a:pathLst>
              <a:path w="9268460" h="617855">
                <a:moveTo>
                  <a:pt x="0" y="0"/>
                </a:moveTo>
                <a:lnTo>
                  <a:pt x="356425" y="617348"/>
                </a:lnTo>
                <a:lnTo>
                  <a:pt x="9268003" y="617348"/>
                </a:lnTo>
              </a:path>
            </a:pathLst>
          </a:custGeom>
          <a:ln w="6350">
            <a:solidFill>
              <a:srgbClr val="04A29A"/>
            </a:solidFill>
          </a:ln>
        </p:spPr>
        <p:txBody>
          <a:bodyPr wrap="square" lIns="0" tIns="0" rIns="0" bIns="0" rtlCol="0"/>
          <a:lstStyle/>
          <a:p>
            <a:pPr defTabSz="967252"/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874988" y="0"/>
            <a:ext cx="2314659" cy="653559"/>
          </a:xfrm>
          <a:custGeom>
            <a:avLst/>
            <a:gdLst/>
            <a:ahLst/>
            <a:cxnLst/>
            <a:rect l="l" t="t" r="r" b="b"/>
            <a:pathLst>
              <a:path w="2188209" h="617855">
                <a:moveTo>
                  <a:pt x="0" y="0"/>
                </a:moveTo>
                <a:lnTo>
                  <a:pt x="356425" y="617348"/>
                </a:lnTo>
                <a:lnTo>
                  <a:pt x="2188010" y="617348"/>
                </a:lnTo>
              </a:path>
            </a:pathLst>
          </a:custGeom>
          <a:ln w="6350">
            <a:solidFill>
              <a:srgbClr val="04A29A"/>
            </a:solidFill>
          </a:ln>
        </p:spPr>
        <p:txBody>
          <a:bodyPr wrap="square" lIns="0" tIns="0" rIns="0" bIns="0" rtlCol="0"/>
          <a:lstStyle/>
          <a:p>
            <a:pPr defTabSz="967252"/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8572" y="321775"/>
            <a:ext cx="4978599" cy="143729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 defTabSz="967252">
              <a:spcBef>
                <a:spcPts val="106"/>
              </a:spcBef>
            </a:pPr>
            <a:r>
              <a:rPr sz="846" kern="0" spc="58" dirty="0">
                <a:solidFill>
                  <a:sysClr val="windowText" lastClr="000000"/>
                </a:solidFill>
                <a:latin typeface="UTB Text"/>
                <a:cs typeface="UTB Text"/>
              </a:rPr>
              <a:t>NÁRODNÍ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8" dirty="0">
                <a:solidFill>
                  <a:sysClr val="windowText" lastClr="000000"/>
                </a:solidFill>
                <a:latin typeface="UTB Text"/>
                <a:cs typeface="UTB Text"/>
              </a:rPr>
              <a:t>CENTRUM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3" dirty="0">
                <a:solidFill>
                  <a:sysClr val="windowText" lastClr="000000"/>
                </a:solidFill>
                <a:latin typeface="UTB Text"/>
                <a:cs typeface="UTB Text"/>
              </a:rPr>
              <a:t>KOMPETENCE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3" dirty="0">
                <a:solidFill>
                  <a:sysClr val="windowText" lastClr="000000"/>
                </a:solidFill>
                <a:latin typeface="UTB Text"/>
                <a:cs typeface="UTB Text"/>
              </a:rPr>
              <a:t>POLYMERNÍCH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MATERIÁLŮ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A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8" dirty="0">
                <a:solidFill>
                  <a:sysClr val="windowText" lastClr="000000"/>
                </a:solidFill>
                <a:latin typeface="UTB Text"/>
                <a:cs typeface="UTB Text"/>
              </a:rPr>
              <a:t>TECHNOLOGIÍ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PRO</a:t>
            </a:r>
            <a:r>
              <a:rPr sz="846" kern="0" spc="169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21.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3" dirty="0">
                <a:solidFill>
                  <a:sysClr val="windowText" lastClr="000000"/>
                </a:solidFill>
                <a:latin typeface="UTB Text"/>
                <a:cs typeface="UTB Text"/>
              </a:rPr>
              <a:t>STOLETÍ</a:t>
            </a:r>
            <a:endParaRPr sz="846" kern="0">
              <a:solidFill>
                <a:sysClr val="windowText" lastClr="000000"/>
              </a:solidFill>
              <a:latin typeface="UTB Text"/>
              <a:cs typeface="UTB Tex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1469" y="6165977"/>
            <a:ext cx="11107139" cy="0"/>
          </a:xfrm>
          <a:custGeom>
            <a:avLst/>
            <a:gdLst/>
            <a:ahLst/>
            <a:cxnLst/>
            <a:rect l="l" t="t" r="r" b="b"/>
            <a:pathLst>
              <a:path w="10500360">
                <a:moveTo>
                  <a:pt x="0" y="0"/>
                </a:moveTo>
                <a:lnTo>
                  <a:pt x="10500004" y="0"/>
                </a:lnTo>
              </a:path>
            </a:pathLst>
          </a:custGeom>
          <a:ln w="6350">
            <a:solidFill>
              <a:srgbClr val="485156"/>
            </a:solidFill>
          </a:ln>
        </p:spPr>
        <p:txBody>
          <a:bodyPr wrap="square" lIns="0" tIns="0" rIns="0" bIns="0" rtlCol="0"/>
          <a:lstStyle/>
          <a:p>
            <a:pPr defTabSz="967252"/>
            <a:endParaRPr sz="1904" kern="0">
              <a:solidFill>
                <a:sysClr val="windowText" lastClr="000000"/>
              </a:solidFill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54883" y="6271516"/>
            <a:ext cx="370775" cy="370775"/>
            <a:chOff x="521042" y="5928905"/>
            <a:chExt cx="350520" cy="350520"/>
          </a:xfrm>
        </p:grpSpPr>
        <p:sp>
          <p:nvSpPr>
            <p:cNvPr id="56" name="object 56"/>
            <p:cNvSpPr/>
            <p:nvPr/>
          </p:nvSpPr>
          <p:spPr>
            <a:xfrm>
              <a:off x="521042" y="5928905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19" h="350520">
                  <a:moveTo>
                    <a:pt x="349923" y="0"/>
                  </a:moveTo>
                  <a:lnTo>
                    <a:pt x="0" y="0"/>
                  </a:lnTo>
                  <a:lnTo>
                    <a:pt x="0" y="349923"/>
                  </a:lnTo>
                  <a:lnTo>
                    <a:pt x="349923" y="349923"/>
                  </a:lnTo>
                  <a:lnTo>
                    <a:pt x="349923" y="0"/>
                  </a:lnTo>
                  <a:close/>
                </a:path>
              </a:pathLst>
            </a:custGeom>
            <a:solidFill>
              <a:srgbClr val="F0384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869" y="6009662"/>
              <a:ext cx="188417" cy="188417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xfrm>
            <a:off x="1121427" y="6664143"/>
            <a:ext cx="1950120" cy="307679"/>
          </a:xfrm>
          <a:prstGeom prst="rect">
            <a:avLst/>
          </a:prstGeom>
        </p:spPr>
        <p:txBody>
          <a:bodyPr vert="horz" wrap="square" lIns="0" tIns="4030" rIns="0" bIns="0" rtlCol="0">
            <a:spAutoFit/>
          </a:bodyPr>
          <a:lstStyle/>
          <a:p>
            <a:pPr marL="13434" marR="5374" defTabSz="967252">
              <a:lnSpc>
                <a:spcPts val="846"/>
              </a:lnSpc>
              <a:spcBef>
                <a:spcPts val="32"/>
              </a:spcBef>
            </a:pPr>
            <a:r>
              <a:rPr kern="0" spc="-11" dirty="0"/>
              <a:t>Tento</a:t>
            </a:r>
            <a:r>
              <a:rPr kern="0" spc="16" dirty="0"/>
              <a:t> </a:t>
            </a:r>
            <a:r>
              <a:rPr kern="0" spc="-11" dirty="0"/>
              <a:t>projekt</a:t>
            </a:r>
            <a:r>
              <a:rPr kern="0" spc="16" dirty="0"/>
              <a:t> </a:t>
            </a:r>
            <a:r>
              <a:rPr kern="0" dirty="0"/>
              <a:t>je</a:t>
            </a:r>
            <a:r>
              <a:rPr kern="0" spc="21" dirty="0"/>
              <a:t> </a:t>
            </a:r>
            <a:r>
              <a:rPr kern="0" spc="-11" dirty="0"/>
              <a:t>spolufinancován</a:t>
            </a:r>
            <a:r>
              <a:rPr kern="0" spc="16" dirty="0"/>
              <a:t> </a:t>
            </a:r>
            <a:r>
              <a:rPr kern="0" dirty="0"/>
              <a:t>se</a:t>
            </a:r>
            <a:r>
              <a:rPr kern="0" spc="16" dirty="0"/>
              <a:t> </a:t>
            </a:r>
            <a:r>
              <a:rPr kern="0" dirty="0"/>
              <a:t>státní</a:t>
            </a:r>
            <a:r>
              <a:rPr kern="0" spc="21" dirty="0"/>
              <a:t> </a:t>
            </a:r>
            <a:r>
              <a:rPr kern="0" spc="-11" dirty="0"/>
              <a:t>podporou</a:t>
            </a:r>
            <a:r>
              <a:rPr kern="0" spc="529" dirty="0"/>
              <a:t> </a:t>
            </a:r>
            <a:r>
              <a:rPr kern="0" spc="-11" dirty="0"/>
              <a:t>Technologické</a:t>
            </a:r>
            <a:r>
              <a:rPr kern="0" spc="5" dirty="0"/>
              <a:t> </a:t>
            </a:r>
            <a:r>
              <a:rPr kern="0" dirty="0"/>
              <a:t>agentury</a:t>
            </a:r>
            <a:r>
              <a:rPr kern="0" spc="5" dirty="0"/>
              <a:t> </a:t>
            </a:r>
            <a:r>
              <a:rPr kern="0" dirty="0"/>
              <a:t>ČR</a:t>
            </a:r>
            <a:r>
              <a:rPr kern="0" spc="11" dirty="0"/>
              <a:t> </a:t>
            </a:r>
            <a:r>
              <a:rPr kern="0" dirty="0"/>
              <a:t>v</a:t>
            </a:r>
            <a:r>
              <a:rPr kern="0" spc="5" dirty="0"/>
              <a:t> </a:t>
            </a:r>
            <a:r>
              <a:rPr kern="0" spc="-11" dirty="0"/>
              <a:t>rámci</a:t>
            </a:r>
            <a:r>
              <a:rPr kern="0" spc="11" dirty="0"/>
              <a:t> </a:t>
            </a:r>
            <a:r>
              <a:rPr kern="0" spc="-11" dirty="0"/>
              <a:t>Programu</a:t>
            </a:r>
            <a:r>
              <a:rPr kern="0" spc="529" dirty="0"/>
              <a:t> </a:t>
            </a:r>
            <a:r>
              <a:rPr kern="0" dirty="0"/>
              <a:t>Národní</a:t>
            </a:r>
            <a:r>
              <a:rPr kern="0" spc="5" dirty="0"/>
              <a:t> </a:t>
            </a:r>
            <a:r>
              <a:rPr kern="0" spc="-11" dirty="0"/>
              <a:t>centra</a:t>
            </a:r>
            <a:r>
              <a:rPr kern="0" spc="5" dirty="0"/>
              <a:t> </a:t>
            </a:r>
            <a:r>
              <a:rPr kern="0" spc="-11" dirty="0"/>
              <a:t>kompetence</a:t>
            </a:r>
            <a:r>
              <a:rPr kern="0" spc="5" dirty="0"/>
              <a:t> </a:t>
            </a:r>
            <a:r>
              <a:rPr kern="0" dirty="0"/>
              <a:t>(č.</a:t>
            </a:r>
            <a:r>
              <a:rPr kern="0" spc="5" dirty="0"/>
              <a:t> </a:t>
            </a:r>
            <a:r>
              <a:rPr kern="0" spc="-11" dirty="0"/>
              <a:t>projektu</a:t>
            </a:r>
            <a:r>
              <a:rPr kern="0" spc="5" dirty="0"/>
              <a:t> </a:t>
            </a:r>
            <a:r>
              <a:rPr kern="0" spc="-11" dirty="0"/>
              <a:t>TN02000051).</a:t>
            </a:r>
          </a:p>
        </p:txBody>
      </p:sp>
      <p:pic>
        <p:nvPicPr>
          <p:cNvPr id="61" name="Obrázek 60">
            <a:extLst>
              <a:ext uri="{FF2B5EF4-FFF2-40B4-BE49-F238E27FC236}">
                <a16:creationId xmlns:a16="http://schemas.microsoft.com/office/drawing/2014/main" id="{79BDDFF5-3F37-EFE6-72FD-904453EE4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21" y="241534"/>
            <a:ext cx="1175465" cy="23641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36E1C08-BBFE-433C-BC29-A6B93E379850}"/>
              </a:ext>
            </a:extLst>
          </p:cNvPr>
          <p:cNvSpPr/>
          <p:nvPr/>
        </p:nvSpPr>
        <p:spPr>
          <a:xfrm>
            <a:off x="277063" y="1513706"/>
            <a:ext cx="6092268" cy="214353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67252">
              <a:buFont typeface="Wingdings" panose="05000000000000000000" pitchFamily="2" charset="2"/>
              <a:buChar char="q"/>
            </a:pPr>
            <a:r>
              <a:rPr lang="cs-CZ" sz="1904" kern="0" dirty="0">
                <a:solidFill>
                  <a:sysClr val="windowText" lastClr="000000"/>
                </a:solidFill>
              </a:rPr>
              <a:t>Izolace nových kmenů (konsorcií) bakterií se schopností biodegradovat PLA / PHB</a:t>
            </a:r>
          </a:p>
          <a:p>
            <a:pPr marL="0" lvl="1" defTabSz="967252">
              <a:buFont typeface="Wingdings" panose="05000000000000000000" pitchFamily="2" charset="2"/>
              <a:buChar char="q"/>
            </a:pPr>
            <a:r>
              <a:rPr lang="cs-CZ" sz="1904" kern="0" dirty="0">
                <a:solidFill>
                  <a:sysClr val="windowText" lastClr="000000"/>
                </a:solidFill>
              </a:rPr>
              <a:t>selekce na bakteriálním minerálním médiu s přídavkem PHB jako jediného zdroje uhlíku</a:t>
            </a:r>
          </a:p>
          <a:p>
            <a:pPr marL="0" lvl="1" defTabSz="967252">
              <a:buFont typeface="Wingdings" panose="05000000000000000000" pitchFamily="2" charset="2"/>
              <a:buChar char="q"/>
            </a:pPr>
            <a:r>
              <a:rPr lang="cs-CZ" sz="1904" kern="0" dirty="0">
                <a:solidFill>
                  <a:sysClr val="windowText" lastClr="000000"/>
                </a:solidFill>
              </a:rPr>
              <a:t>Půdy mj. ze starších biodegradačních experimentů od kolegů z MENDELU – vyšší pravděpodobnost přítomnosti vhodných kmenů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3624F4D-506B-481B-A893-E4BACCD2D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70" t="18950" r="39415" b="10078"/>
          <a:stretch/>
        </p:blipFill>
        <p:spPr>
          <a:xfrm>
            <a:off x="7768523" y="867632"/>
            <a:ext cx="3949563" cy="3868960"/>
          </a:xfrm>
          <a:prstGeom prst="rect">
            <a:avLst/>
          </a:prstGeom>
        </p:spPr>
      </p:pic>
      <p:pic>
        <p:nvPicPr>
          <p:cNvPr id="14" name="Picture 4" descr="P3120001">
            <a:extLst>
              <a:ext uri="{FF2B5EF4-FFF2-40B4-BE49-F238E27FC236}">
                <a16:creationId xmlns:a16="http://schemas.microsoft.com/office/drawing/2014/main" id="{B86D5A47-FBF4-4339-8938-3036F2DB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2191" y="3662415"/>
            <a:ext cx="3909959" cy="2932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24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931" y="713079"/>
            <a:ext cx="5777292" cy="666545"/>
          </a:xfrm>
          <a:prstGeom prst="rect">
            <a:avLst/>
          </a:prstGeom>
        </p:spPr>
        <p:txBody>
          <a:bodyPr vert="horz" wrap="square" lIns="0" tIns="128096" rIns="0" bIns="0" rtlCol="0">
            <a:spAutoFit/>
          </a:bodyPr>
          <a:lstStyle/>
          <a:p>
            <a:pPr marL="72544">
              <a:spcBef>
                <a:spcPts val="106"/>
              </a:spcBef>
            </a:pPr>
            <a:r>
              <a:rPr lang="cs-CZ" spc="-53" dirty="0"/>
              <a:t>Izolace degradačních bakterií</a:t>
            </a:r>
            <a:endParaRPr spc="-53" dirty="0"/>
          </a:p>
        </p:txBody>
      </p:sp>
      <p:sp>
        <p:nvSpPr>
          <p:cNvPr id="46" name="object 46"/>
          <p:cNvSpPr/>
          <p:nvPr/>
        </p:nvSpPr>
        <p:spPr>
          <a:xfrm>
            <a:off x="12186" y="0"/>
            <a:ext cx="9804052" cy="653559"/>
          </a:xfrm>
          <a:custGeom>
            <a:avLst/>
            <a:gdLst/>
            <a:ahLst/>
            <a:cxnLst/>
            <a:rect l="l" t="t" r="r" b="b"/>
            <a:pathLst>
              <a:path w="9268460" h="617855">
                <a:moveTo>
                  <a:pt x="0" y="0"/>
                </a:moveTo>
                <a:lnTo>
                  <a:pt x="356425" y="617348"/>
                </a:lnTo>
                <a:lnTo>
                  <a:pt x="9268003" y="617348"/>
                </a:lnTo>
              </a:path>
            </a:pathLst>
          </a:custGeom>
          <a:ln w="6350">
            <a:solidFill>
              <a:srgbClr val="04A29A"/>
            </a:solidFill>
          </a:ln>
        </p:spPr>
        <p:txBody>
          <a:bodyPr wrap="square" lIns="0" tIns="0" rIns="0" bIns="0" rtlCol="0"/>
          <a:lstStyle/>
          <a:p>
            <a:pPr defTabSz="967252"/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874988" y="0"/>
            <a:ext cx="2314659" cy="653559"/>
          </a:xfrm>
          <a:custGeom>
            <a:avLst/>
            <a:gdLst/>
            <a:ahLst/>
            <a:cxnLst/>
            <a:rect l="l" t="t" r="r" b="b"/>
            <a:pathLst>
              <a:path w="2188209" h="617855">
                <a:moveTo>
                  <a:pt x="0" y="0"/>
                </a:moveTo>
                <a:lnTo>
                  <a:pt x="356425" y="617348"/>
                </a:lnTo>
                <a:lnTo>
                  <a:pt x="2188010" y="617348"/>
                </a:lnTo>
              </a:path>
            </a:pathLst>
          </a:custGeom>
          <a:ln w="6350">
            <a:solidFill>
              <a:srgbClr val="04A29A"/>
            </a:solidFill>
          </a:ln>
        </p:spPr>
        <p:txBody>
          <a:bodyPr wrap="square" lIns="0" tIns="0" rIns="0" bIns="0" rtlCol="0"/>
          <a:lstStyle/>
          <a:p>
            <a:pPr defTabSz="967252"/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8572" y="321775"/>
            <a:ext cx="4978599" cy="143729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 defTabSz="967252">
              <a:spcBef>
                <a:spcPts val="106"/>
              </a:spcBef>
            </a:pPr>
            <a:r>
              <a:rPr sz="846" kern="0" spc="58" dirty="0">
                <a:solidFill>
                  <a:sysClr val="windowText" lastClr="000000"/>
                </a:solidFill>
                <a:latin typeface="UTB Text"/>
                <a:cs typeface="UTB Text"/>
              </a:rPr>
              <a:t>NÁRODNÍ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8" dirty="0">
                <a:solidFill>
                  <a:sysClr val="windowText" lastClr="000000"/>
                </a:solidFill>
                <a:latin typeface="UTB Text"/>
                <a:cs typeface="UTB Text"/>
              </a:rPr>
              <a:t>CENTRUM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3" dirty="0">
                <a:solidFill>
                  <a:sysClr val="windowText" lastClr="000000"/>
                </a:solidFill>
                <a:latin typeface="UTB Text"/>
                <a:cs typeface="UTB Text"/>
              </a:rPr>
              <a:t>KOMPETENCE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3" dirty="0">
                <a:solidFill>
                  <a:sysClr val="windowText" lastClr="000000"/>
                </a:solidFill>
                <a:latin typeface="UTB Text"/>
                <a:cs typeface="UTB Text"/>
              </a:rPr>
              <a:t>POLYMERNÍCH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MATERIÁLŮ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A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8" dirty="0">
                <a:solidFill>
                  <a:sysClr val="windowText" lastClr="000000"/>
                </a:solidFill>
                <a:latin typeface="UTB Text"/>
                <a:cs typeface="UTB Text"/>
              </a:rPr>
              <a:t>TECHNOLOGIÍ</a:t>
            </a:r>
            <a:r>
              <a:rPr sz="846" kern="0" spc="180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PRO</a:t>
            </a:r>
            <a:r>
              <a:rPr sz="846" kern="0" spc="169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21" dirty="0">
                <a:solidFill>
                  <a:sysClr val="windowText" lastClr="000000"/>
                </a:solidFill>
                <a:latin typeface="UTB Text"/>
                <a:cs typeface="UTB Text"/>
              </a:rPr>
              <a:t>21.</a:t>
            </a:r>
            <a:r>
              <a:rPr sz="846" kern="0" spc="175" dirty="0">
                <a:solidFill>
                  <a:sysClr val="windowText" lastClr="000000"/>
                </a:solidFill>
                <a:latin typeface="UTB Text"/>
                <a:cs typeface="UTB Text"/>
              </a:rPr>
              <a:t> </a:t>
            </a:r>
            <a:r>
              <a:rPr sz="846" kern="0" spc="53" dirty="0">
                <a:solidFill>
                  <a:sysClr val="windowText" lastClr="000000"/>
                </a:solidFill>
                <a:latin typeface="UTB Text"/>
                <a:cs typeface="UTB Text"/>
              </a:rPr>
              <a:t>STOLETÍ</a:t>
            </a:r>
            <a:endParaRPr sz="846" kern="0">
              <a:solidFill>
                <a:sysClr val="windowText" lastClr="000000"/>
              </a:solidFill>
              <a:latin typeface="UTB Text"/>
              <a:cs typeface="UTB Tex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1469" y="6165977"/>
            <a:ext cx="11107139" cy="0"/>
          </a:xfrm>
          <a:custGeom>
            <a:avLst/>
            <a:gdLst/>
            <a:ahLst/>
            <a:cxnLst/>
            <a:rect l="l" t="t" r="r" b="b"/>
            <a:pathLst>
              <a:path w="10500360">
                <a:moveTo>
                  <a:pt x="0" y="0"/>
                </a:moveTo>
                <a:lnTo>
                  <a:pt x="10500004" y="0"/>
                </a:lnTo>
              </a:path>
            </a:pathLst>
          </a:custGeom>
          <a:ln w="6350">
            <a:solidFill>
              <a:srgbClr val="485156"/>
            </a:solidFill>
          </a:ln>
        </p:spPr>
        <p:txBody>
          <a:bodyPr wrap="square" lIns="0" tIns="0" rIns="0" bIns="0" rtlCol="0"/>
          <a:lstStyle/>
          <a:p>
            <a:pPr defTabSz="967252"/>
            <a:endParaRPr sz="1904" kern="0">
              <a:solidFill>
                <a:sysClr val="windowText" lastClr="000000"/>
              </a:solidFill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54883" y="6271516"/>
            <a:ext cx="370775" cy="370775"/>
            <a:chOff x="521042" y="5928905"/>
            <a:chExt cx="350520" cy="350520"/>
          </a:xfrm>
        </p:grpSpPr>
        <p:sp>
          <p:nvSpPr>
            <p:cNvPr id="56" name="object 56"/>
            <p:cNvSpPr/>
            <p:nvPr/>
          </p:nvSpPr>
          <p:spPr>
            <a:xfrm>
              <a:off x="521042" y="5928905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19" h="350520">
                  <a:moveTo>
                    <a:pt x="349923" y="0"/>
                  </a:moveTo>
                  <a:lnTo>
                    <a:pt x="0" y="0"/>
                  </a:lnTo>
                  <a:lnTo>
                    <a:pt x="0" y="349923"/>
                  </a:lnTo>
                  <a:lnTo>
                    <a:pt x="349923" y="349923"/>
                  </a:lnTo>
                  <a:lnTo>
                    <a:pt x="349923" y="0"/>
                  </a:lnTo>
                  <a:close/>
                </a:path>
              </a:pathLst>
            </a:custGeom>
            <a:solidFill>
              <a:srgbClr val="F0384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869" y="6009662"/>
              <a:ext cx="188417" cy="188417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xfrm>
            <a:off x="1121427" y="6664143"/>
            <a:ext cx="1950120" cy="307679"/>
          </a:xfrm>
          <a:prstGeom prst="rect">
            <a:avLst/>
          </a:prstGeom>
        </p:spPr>
        <p:txBody>
          <a:bodyPr vert="horz" wrap="square" lIns="0" tIns="4030" rIns="0" bIns="0" rtlCol="0">
            <a:spAutoFit/>
          </a:bodyPr>
          <a:lstStyle/>
          <a:p>
            <a:pPr marL="13434" marR="5374" defTabSz="967252">
              <a:lnSpc>
                <a:spcPts val="846"/>
              </a:lnSpc>
              <a:spcBef>
                <a:spcPts val="32"/>
              </a:spcBef>
            </a:pPr>
            <a:r>
              <a:rPr kern="0" spc="-11" dirty="0"/>
              <a:t>Tento</a:t>
            </a:r>
            <a:r>
              <a:rPr kern="0" spc="16" dirty="0"/>
              <a:t> </a:t>
            </a:r>
            <a:r>
              <a:rPr kern="0" spc="-11" dirty="0"/>
              <a:t>projekt</a:t>
            </a:r>
            <a:r>
              <a:rPr kern="0" spc="16" dirty="0"/>
              <a:t> </a:t>
            </a:r>
            <a:r>
              <a:rPr kern="0" dirty="0"/>
              <a:t>je</a:t>
            </a:r>
            <a:r>
              <a:rPr kern="0" spc="21" dirty="0"/>
              <a:t> </a:t>
            </a:r>
            <a:r>
              <a:rPr kern="0" spc="-11" dirty="0"/>
              <a:t>spolufinancován</a:t>
            </a:r>
            <a:r>
              <a:rPr kern="0" spc="16" dirty="0"/>
              <a:t> </a:t>
            </a:r>
            <a:r>
              <a:rPr kern="0" dirty="0"/>
              <a:t>se</a:t>
            </a:r>
            <a:r>
              <a:rPr kern="0" spc="16" dirty="0"/>
              <a:t> </a:t>
            </a:r>
            <a:r>
              <a:rPr kern="0" dirty="0"/>
              <a:t>státní</a:t>
            </a:r>
            <a:r>
              <a:rPr kern="0" spc="21" dirty="0"/>
              <a:t> </a:t>
            </a:r>
            <a:r>
              <a:rPr kern="0" spc="-11" dirty="0"/>
              <a:t>podporou</a:t>
            </a:r>
            <a:r>
              <a:rPr kern="0" spc="529" dirty="0"/>
              <a:t> </a:t>
            </a:r>
            <a:r>
              <a:rPr kern="0" spc="-11" dirty="0"/>
              <a:t>Technologické</a:t>
            </a:r>
            <a:r>
              <a:rPr kern="0" spc="5" dirty="0"/>
              <a:t> </a:t>
            </a:r>
            <a:r>
              <a:rPr kern="0" dirty="0"/>
              <a:t>agentury</a:t>
            </a:r>
            <a:r>
              <a:rPr kern="0" spc="5" dirty="0"/>
              <a:t> </a:t>
            </a:r>
            <a:r>
              <a:rPr kern="0" dirty="0"/>
              <a:t>ČR</a:t>
            </a:r>
            <a:r>
              <a:rPr kern="0" spc="11" dirty="0"/>
              <a:t> </a:t>
            </a:r>
            <a:r>
              <a:rPr kern="0" dirty="0"/>
              <a:t>v</a:t>
            </a:r>
            <a:r>
              <a:rPr kern="0" spc="5" dirty="0"/>
              <a:t> </a:t>
            </a:r>
            <a:r>
              <a:rPr kern="0" spc="-11" dirty="0"/>
              <a:t>rámci</a:t>
            </a:r>
            <a:r>
              <a:rPr kern="0" spc="11" dirty="0"/>
              <a:t> </a:t>
            </a:r>
            <a:r>
              <a:rPr kern="0" spc="-11" dirty="0"/>
              <a:t>Programu</a:t>
            </a:r>
            <a:r>
              <a:rPr kern="0" spc="529" dirty="0"/>
              <a:t> </a:t>
            </a:r>
            <a:r>
              <a:rPr kern="0" dirty="0"/>
              <a:t>Národní</a:t>
            </a:r>
            <a:r>
              <a:rPr kern="0" spc="5" dirty="0"/>
              <a:t> </a:t>
            </a:r>
            <a:r>
              <a:rPr kern="0" spc="-11" dirty="0"/>
              <a:t>centra</a:t>
            </a:r>
            <a:r>
              <a:rPr kern="0" spc="5" dirty="0"/>
              <a:t> </a:t>
            </a:r>
            <a:r>
              <a:rPr kern="0" spc="-11" dirty="0"/>
              <a:t>kompetence</a:t>
            </a:r>
            <a:r>
              <a:rPr kern="0" spc="5" dirty="0"/>
              <a:t> </a:t>
            </a:r>
            <a:r>
              <a:rPr kern="0" dirty="0"/>
              <a:t>(č.</a:t>
            </a:r>
            <a:r>
              <a:rPr kern="0" spc="5" dirty="0"/>
              <a:t> </a:t>
            </a:r>
            <a:r>
              <a:rPr kern="0" spc="-11" dirty="0"/>
              <a:t>projektu</a:t>
            </a:r>
            <a:r>
              <a:rPr kern="0" spc="5" dirty="0"/>
              <a:t> </a:t>
            </a:r>
            <a:r>
              <a:rPr kern="0" spc="-11" dirty="0"/>
              <a:t>TN02000051).</a:t>
            </a:r>
          </a:p>
        </p:txBody>
      </p:sp>
      <p:pic>
        <p:nvPicPr>
          <p:cNvPr id="61" name="Obrázek 60">
            <a:extLst>
              <a:ext uri="{FF2B5EF4-FFF2-40B4-BE49-F238E27FC236}">
                <a16:creationId xmlns:a16="http://schemas.microsoft.com/office/drawing/2014/main" id="{79BDDFF5-3F37-EFE6-72FD-904453EE4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21" y="241534"/>
            <a:ext cx="1175465" cy="2364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1D9660-F887-4D42-8CF9-799CD3987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07" y="1401907"/>
            <a:ext cx="9492386" cy="46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0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931" y="713079"/>
            <a:ext cx="9804052" cy="666545"/>
          </a:xfrm>
          <a:prstGeom prst="rect">
            <a:avLst/>
          </a:prstGeom>
        </p:spPr>
        <p:txBody>
          <a:bodyPr vert="horz" wrap="square" lIns="0" tIns="128096" rIns="0" bIns="0" rtlCol="0">
            <a:spAutoFit/>
          </a:bodyPr>
          <a:lstStyle/>
          <a:p>
            <a:pPr marL="72544">
              <a:spcBef>
                <a:spcPts val="106"/>
              </a:spcBef>
            </a:pPr>
            <a:r>
              <a:rPr lang="cs-CZ" spc="-53" dirty="0"/>
              <a:t>Biodegradace enzymy 36 dní v kapalném médiu</a:t>
            </a:r>
            <a:endParaRPr spc="-53" dirty="0"/>
          </a:p>
        </p:txBody>
      </p:sp>
      <p:sp>
        <p:nvSpPr>
          <p:cNvPr id="46" name="object 46"/>
          <p:cNvSpPr/>
          <p:nvPr/>
        </p:nvSpPr>
        <p:spPr>
          <a:xfrm>
            <a:off x="12186" y="0"/>
            <a:ext cx="9804052" cy="653559"/>
          </a:xfrm>
          <a:custGeom>
            <a:avLst/>
            <a:gdLst/>
            <a:ahLst/>
            <a:cxnLst/>
            <a:rect l="l" t="t" r="r" b="b"/>
            <a:pathLst>
              <a:path w="9268460" h="617855">
                <a:moveTo>
                  <a:pt x="0" y="0"/>
                </a:moveTo>
                <a:lnTo>
                  <a:pt x="356425" y="617348"/>
                </a:lnTo>
                <a:lnTo>
                  <a:pt x="9268003" y="617348"/>
                </a:lnTo>
              </a:path>
            </a:pathLst>
          </a:custGeom>
          <a:ln w="6350">
            <a:solidFill>
              <a:srgbClr val="04A29A"/>
            </a:solidFill>
          </a:ln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48" name="object 48"/>
          <p:cNvSpPr/>
          <p:nvPr/>
        </p:nvSpPr>
        <p:spPr>
          <a:xfrm>
            <a:off x="9874988" y="0"/>
            <a:ext cx="2314659" cy="653559"/>
          </a:xfrm>
          <a:custGeom>
            <a:avLst/>
            <a:gdLst/>
            <a:ahLst/>
            <a:cxnLst/>
            <a:rect l="l" t="t" r="r" b="b"/>
            <a:pathLst>
              <a:path w="2188209" h="617855">
                <a:moveTo>
                  <a:pt x="0" y="0"/>
                </a:moveTo>
                <a:lnTo>
                  <a:pt x="356425" y="617348"/>
                </a:lnTo>
                <a:lnTo>
                  <a:pt x="2188010" y="617348"/>
                </a:lnTo>
              </a:path>
            </a:pathLst>
          </a:custGeom>
          <a:ln w="6350">
            <a:solidFill>
              <a:srgbClr val="04A29A"/>
            </a:solidFill>
          </a:ln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53" name="object 53"/>
          <p:cNvSpPr txBox="1"/>
          <p:nvPr/>
        </p:nvSpPr>
        <p:spPr>
          <a:xfrm>
            <a:off x="498572" y="321775"/>
            <a:ext cx="4978599" cy="143729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>
              <a:spcBef>
                <a:spcPts val="106"/>
              </a:spcBef>
            </a:pPr>
            <a:r>
              <a:rPr sz="846" spc="58" dirty="0">
                <a:latin typeface="UTB Text"/>
                <a:cs typeface="UTB Text"/>
              </a:rPr>
              <a:t>NÁRODNÍ</a:t>
            </a:r>
            <a:r>
              <a:rPr sz="846" spc="175" dirty="0">
                <a:latin typeface="UTB Text"/>
                <a:cs typeface="UTB Text"/>
              </a:rPr>
              <a:t> </a:t>
            </a:r>
            <a:r>
              <a:rPr sz="846" spc="58" dirty="0">
                <a:latin typeface="UTB Text"/>
                <a:cs typeface="UTB Text"/>
              </a:rPr>
              <a:t>CENTRUM</a:t>
            </a:r>
            <a:r>
              <a:rPr sz="846" spc="180" dirty="0">
                <a:latin typeface="UTB Text"/>
                <a:cs typeface="UTB Text"/>
              </a:rPr>
              <a:t> </a:t>
            </a:r>
            <a:r>
              <a:rPr sz="846" spc="53" dirty="0">
                <a:latin typeface="UTB Text"/>
                <a:cs typeface="UTB Text"/>
              </a:rPr>
              <a:t>KOMPETENCE</a:t>
            </a:r>
            <a:r>
              <a:rPr sz="846" spc="175" dirty="0">
                <a:latin typeface="UTB Text"/>
                <a:cs typeface="UTB Text"/>
              </a:rPr>
              <a:t> </a:t>
            </a:r>
            <a:r>
              <a:rPr sz="846" spc="53" dirty="0">
                <a:latin typeface="UTB Text"/>
                <a:cs typeface="UTB Text"/>
              </a:rPr>
              <a:t>POLYMERNÍCH</a:t>
            </a:r>
            <a:r>
              <a:rPr sz="846" spc="180" dirty="0">
                <a:latin typeface="UTB Text"/>
                <a:cs typeface="UTB Text"/>
              </a:rPr>
              <a:t> </a:t>
            </a:r>
            <a:r>
              <a:rPr sz="846" spc="21" dirty="0">
                <a:latin typeface="UTB Text"/>
                <a:cs typeface="UTB Text"/>
              </a:rPr>
              <a:t>MATERIÁLŮ</a:t>
            </a:r>
            <a:r>
              <a:rPr sz="846" spc="180" dirty="0">
                <a:latin typeface="UTB Text"/>
                <a:cs typeface="UTB Text"/>
              </a:rPr>
              <a:t> </a:t>
            </a:r>
            <a:r>
              <a:rPr sz="846" spc="21" dirty="0">
                <a:latin typeface="UTB Text"/>
                <a:cs typeface="UTB Text"/>
              </a:rPr>
              <a:t>A</a:t>
            </a:r>
            <a:r>
              <a:rPr sz="846" spc="175" dirty="0">
                <a:latin typeface="UTB Text"/>
                <a:cs typeface="UTB Text"/>
              </a:rPr>
              <a:t> </a:t>
            </a:r>
            <a:r>
              <a:rPr sz="846" spc="58" dirty="0">
                <a:latin typeface="UTB Text"/>
                <a:cs typeface="UTB Text"/>
              </a:rPr>
              <a:t>TECHNOLOGIÍ</a:t>
            </a:r>
            <a:r>
              <a:rPr sz="846" spc="180" dirty="0">
                <a:latin typeface="UTB Text"/>
                <a:cs typeface="UTB Text"/>
              </a:rPr>
              <a:t> </a:t>
            </a:r>
            <a:r>
              <a:rPr sz="846" spc="21" dirty="0">
                <a:latin typeface="UTB Text"/>
                <a:cs typeface="UTB Text"/>
              </a:rPr>
              <a:t>PRO</a:t>
            </a:r>
            <a:r>
              <a:rPr sz="846" spc="169" dirty="0">
                <a:latin typeface="UTB Text"/>
                <a:cs typeface="UTB Text"/>
              </a:rPr>
              <a:t> </a:t>
            </a:r>
            <a:r>
              <a:rPr sz="846" spc="21" dirty="0">
                <a:latin typeface="UTB Text"/>
                <a:cs typeface="UTB Text"/>
              </a:rPr>
              <a:t>21.</a:t>
            </a:r>
            <a:r>
              <a:rPr sz="846" spc="175" dirty="0">
                <a:latin typeface="UTB Text"/>
                <a:cs typeface="UTB Text"/>
              </a:rPr>
              <a:t> </a:t>
            </a:r>
            <a:r>
              <a:rPr sz="846" spc="53" dirty="0">
                <a:latin typeface="UTB Text"/>
                <a:cs typeface="UTB Text"/>
              </a:rPr>
              <a:t>STOLETÍ</a:t>
            </a:r>
            <a:endParaRPr sz="846">
              <a:latin typeface="UTB Text"/>
              <a:cs typeface="UTB Tex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1469" y="6165977"/>
            <a:ext cx="11107139" cy="0"/>
          </a:xfrm>
          <a:custGeom>
            <a:avLst/>
            <a:gdLst/>
            <a:ahLst/>
            <a:cxnLst/>
            <a:rect l="l" t="t" r="r" b="b"/>
            <a:pathLst>
              <a:path w="10500360">
                <a:moveTo>
                  <a:pt x="0" y="0"/>
                </a:moveTo>
                <a:lnTo>
                  <a:pt x="10500004" y="0"/>
                </a:lnTo>
              </a:path>
            </a:pathLst>
          </a:custGeom>
          <a:ln w="6350">
            <a:solidFill>
              <a:srgbClr val="485156"/>
            </a:solidFill>
          </a:ln>
        </p:spPr>
        <p:txBody>
          <a:bodyPr wrap="square" lIns="0" tIns="0" rIns="0" bIns="0" rtlCol="0"/>
          <a:lstStyle/>
          <a:p>
            <a:endParaRPr sz="1904"/>
          </a:p>
        </p:txBody>
      </p:sp>
      <p:grpSp>
        <p:nvGrpSpPr>
          <p:cNvPr id="55" name="object 55"/>
          <p:cNvGrpSpPr/>
          <p:nvPr/>
        </p:nvGrpSpPr>
        <p:grpSpPr>
          <a:xfrm>
            <a:off x="554883" y="6271516"/>
            <a:ext cx="370775" cy="370775"/>
            <a:chOff x="521042" y="5928905"/>
            <a:chExt cx="350520" cy="350520"/>
          </a:xfrm>
        </p:grpSpPr>
        <p:sp>
          <p:nvSpPr>
            <p:cNvPr id="56" name="object 56"/>
            <p:cNvSpPr/>
            <p:nvPr/>
          </p:nvSpPr>
          <p:spPr>
            <a:xfrm>
              <a:off x="521042" y="5928905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19" h="350520">
                  <a:moveTo>
                    <a:pt x="349923" y="0"/>
                  </a:moveTo>
                  <a:lnTo>
                    <a:pt x="0" y="0"/>
                  </a:lnTo>
                  <a:lnTo>
                    <a:pt x="0" y="349923"/>
                  </a:lnTo>
                  <a:lnTo>
                    <a:pt x="349923" y="349923"/>
                  </a:lnTo>
                  <a:lnTo>
                    <a:pt x="349923" y="0"/>
                  </a:lnTo>
                  <a:close/>
                </a:path>
              </a:pathLst>
            </a:custGeom>
            <a:solidFill>
              <a:srgbClr val="F0384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869" y="6009662"/>
              <a:ext cx="188417" cy="188417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xfrm>
            <a:off x="1121427" y="6664143"/>
            <a:ext cx="1950120" cy="307679"/>
          </a:xfrm>
          <a:prstGeom prst="rect">
            <a:avLst/>
          </a:prstGeom>
        </p:spPr>
        <p:txBody>
          <a:bodyPr vert="horz" wrap="square" lIns="0" tIns="4030" rIns="0" bIns="0" rtlCol="0">
            <a:spAutoFit/>
          </a:bodyPr>
          <a:lstStyle/>
          <a:p>
            <a:pPr marL="13434" marR="5374">
              <a:lnSpc>
                <a:spcPts val="846"/>
              </a:lnSpc>
              <a:spcBef>
                <a:spcPts val="32"/>
              </a:spcBef>
            </a:pPr>
            <a:r>
              <a:rPr spc="-11" dirty="0"/>
              <a:t>Tento</a:t>
            </a:r>
            <a:r>
              <a:rPr spc="16" dirty="0"/>
              <a:t> </a:t>
            </a:r>
            <a:r>
              <a:rPr spc="-11" dirty="0"/>
              <a:t>projekt</a:t>
            </a:r>
            <a:r>
              <a:rPr spc="16" dirty="0"/>
              <a:t> </a:t>
            </a:r>
            <a:r>
              <a:rPr dirty="0"/>
              <a:t>je</a:t>
            </a:r>
            <a:r>
              <a:rPr spc="21" dirty="0"/>
              <a:t> </a:t>
            </a:r>
            <a:r>
              <a:rPr spc="-11" dirty="0"/>
              <a:t>spolufinancován</a:t>
            </a:r>
            <a:r>
              <a:rPr spc="16" dirty="0"/>
              <a:t> </a:t>
            </a:r>
            <a:r>
              <a:rPr dirty="0"/>
              <a:t>se</a:t>
            </a:r>
            <a:r>
              <a:rPr spc="16" dirty="0"/>
              <a:t> </a:t>
            </a:r>
            <a:r>
              <a:rPr dirty="0"/>
              <a:t>státní</a:t>
            </a:r>
            <a:r>
              <a:rPr spc="21" dirty="0"/>
              <a:t> </a:t>
            </a:r>
            <a:r>
              <a:rPr spc="-11" dirty="0"/>
              <a:t>podporou</a:t>
            </a:r>
            <a:r>
              <a:rPr spc="529" dirty="0"/>
              <a:t> </a:t>
            </a:r>
            <a:r>
              <a:rPr spc="-11" dirty="0"/>
              <a:t>Technologické</a:t>
            </a:r>
            <a:r>
              <a:rPr spc="5" dirty="0"/>
              <a:t> </a:t>
            </a:r>
            <a:r>
              <a:rPr dirty="0"/>
              <a:t>agentury</a:t>
            </a:r>
            <a:r>
              <a:rPr spc="5" dirty="0"/>
              <a:t> </a:t>
            </a:r>
            <a:r>
              <a:rPr dirty="0"/>
              <a:t>ČR</a:t>
            </a:r>
            <a:r>
              <a:rPr spc="11" dirty="0"/>
              <a:t> </a:t>
            </a:r>
            <a:r>
              <a:rPr dirty="0"/>
              <a:t>v</a:t>
            </a:r>
            <a:r>
              <a:rPr spc="5" dirty="0"/>
              <a:t> </a:t>
            </a:r>
            <a:r>
              <a:rPr spc="-11" dirty="0"/>
              <a:t>rámci</a:t>
            </a:r>
            <a:r>
              <a:rPr spc="11" dirty="0"/>
              <a:t> </a:t>
            </a:r>
            <a:r>
              <a:rPr spc="-11" dirty="0"/>
              <a:t>Programu</a:t>
            </a:r>
            <a:r>
              <a:rPr spc="529" dirty="0"/>
              <a:t> </a:t>
            </a:r>
            <a:r>
              <a:rPr dirty="0"/>
              <a:t>Národní</a:t>
            </a:r>
            <a:r>
              <a:rPr spc="5" dirty="0"/>
              <a:t> </a:t>
            </a:r>
            <a:r>
              <a:rPr spc="-11" dirty="0"/>
              <a:t>centra</a:t>
            </a:r>
            <a:r>
              <a:rPr spc="5" dirty="0"/>
              <a:t> </a:t>
            </a:r>
            <a:r>
              <a:rPr spc="-11" dirty="0"/>
              <a:t>kompetence</a:t>
            </a:r>
            <a:r>
              <a:rPr spc="5" dirty="0"/>
              <a:t> </a:t>
            </a:r>
            <a:r>
              <a:rPr dirty="0"/>
              <a:t>(č.</a:t>
            </a:r>
            <a:r>
              <a:rPr spc="5" dirty="0"/>
              <a:t> </a:t>
            </a:r>
            <a:r>
              <a:rPr spc="-11" dirty="0"/>
              <a:t>projektu</a:t>
            </a:r>
            <a:r>
              <a:rPr spc="5" dirty="0"/>
              <a:t> </a:t>
            </a:r>
            <a:r>
              <a:rPr spc="-11" dirty="0"/>
              <a:t>TN02000051).</a:t>
            </a:r>
          </a:p>
        </p:txBody>
      </p:sp>
      <p:pic>
        <p:nvPicPr>
          <p:cNvPr id="61" name="Obrázek 60">
            <a:extLst>
              <a:ext uri="{FF2B5EF4-FFF2-40B4-BE49-F238E27FC236}">
                <a16:creationId xmlns:a16="http://schemas.microsoft.com/office/drawing/2014/main" id="{79BDDFF5-3F37-EFE6-72FD-904453EE4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21" y="241534"/>
            <a:ext cx="1175465" cy="236413"/>
          </a:xfrm>
          <a:prstGeom prst="rect">
            <a:avLst/>
          </a:prstGeom>
        </p:spPr>
      </p:pic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38BD58B0-C5D0-412C-836F-F370EE5ECC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8572" y="1379603"/>
          <a:ext cx="10917248" cy="468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447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931" y="713079"/>
            <a:ext cx="9804052" cy="666545"/>
          </a:xfrm>
          <a:prstGeom prst="rect">
            <a:avLst/>
          </a:prstGeom>
        </p:spPr>
        <p:txBody>
          <a:bodyPr vert="horz" wrap="square" lIns="0" tIns="128096" rIns="0" bIns="0" rtlCol="0">
            <a:spAutoFit/>
          </a:bodyPr>
          <a:lstStyle/>
          <a:p>
            <a:pPr marL="72544">
              <a:spcBef>
                <a:spcPts val="106"/>
              </a:spcBef>
            </a:pPr>
            <a:r>
              <a:rPr lang="cs-CZ" spc="-53" dirty="0"/>
              <a:t>Kompostovací experiment</a:t>
            </a:r>
            <a:endParaRPr spc="-53" dirty="0"/>
          </a:p>
        </p:txBody>
      </p:sp>
      <p:sp>
        <p:nvSpPr>
          <p:cNvPr id="46" name="object 46"/>
          <p:cNvSpPr/>
          <p:nvPr/>
        </p:nvSpPr>
        <p:spPr>
          <a:xfrm>
            <a:off x="12186" y="0"/>
            <a:ext cx="9804052" cy="653559"/>
          </a:xfrm>
          <a:custGeom>
            <a:avLst/>
            <a:gdLst/>
            <a:ahLst/>
            <a:cxnLst/>
            <a:rect l="l" t="t" r="r" b="b"/>
            <a:pathLst>
              <a:path w="9268460" h="617855">
                <a:moveTo>
                  <a:pt x="0" y="0"/>
                </a:moveTo>
                <a:lnTo>
                  <a:pt x="356425" y="617348"/>
                </a:lnTo>
                <a:lnTo>
                  <a:pt x="9268003" y="617348"/>
                </a:lnTo>
              </a:path>
            </a:pathLst>
          </a:custGeom>
          <a:ln w="6350">
            <a:solidFill>
              <a:srgbClr val="04A29A"/>
            </a:solidFill>
          </a:ln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48" name="object 48"/>
          <p:cNvSpPr/>
          <p:nvPr/>
        </p:nvSpPr>
        <p:spPr>
          <a:xfrm>
            <a:off x="9874988" y="0"/>
            <a:ext cx="2314659" cy="653559"/>
          </a:xfrm>
          <a:custGeom>
            <a:avLst/>
            <a:gdLst/>
            <a:ahLst/>
            <a:cxnLst/>
            <a:rect l="l" t="t" r="r" b="b"/>
            <a:pathLst>
              <a:path w="2188209" h="617855">
                <a:moveTo>
                  <a:pt x="0" y="0"/>
                </a:moveTo>
                <a:lnTo>
                  <a:pt x="356425" y="617348"/>
                </a:lnTo>
                <a:lnTo>
                  <a:pt x="2188010" y="617348"/>
                </a:lnTo>
              </a:path>
            </a:pathLst>
          </a:custGeom>
          <a:ln w="6350">
            <a:solidFill>
              <a:srgbClr val="04A29A"/>
            </a:solidFill>
          </a:ln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53" name="object 53"/>
          <p:cNvSpPr txBox="1"/>
          <p:nvPr/>
        </p:nvSpPr>
        <p:spPr>
          <a:xfrm>
            <a:off x="498572" y="321775"/>
            <a:ext cx="4978599" cy="143729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>
              <a:spcBef>
                <a:spcPts val="106"/>
              </a:spcBef>
            </a:pPr>
            <a:r>
              <a:rPr sz="846" spc="58" dirty="0">
                <a:latin typeface="UTB Text"/>
                <a:cs typeface="UTB Text"/>
              </a:rPr>
              <a:t>NÁRODNÍ</a:t>
            </a:r>
            <a:r>
              <a:rPr sz="846" spc="175" dirty="0">
                <a:latin typeface="UTB Text"/>
                <a:cs typeface="UTB Text"/>
              </a:rPr>
              <a:t> </a:t>
            </a:r>
            <a:r>
              <a:rPr sz="846" spc="58" dirty="0">
                <a:latin typeface="UTB Text"/>
                <a:cs typeface="UTB Text"/>
              </a:rPr>
              <a:t>CENTRUM</a:t>
            </a:r>
            <a:r>
              <a:rPr sz="846" spc="180" dirty="0">
                <a:latin typeface="UTB Text"/>
                <a:cs typeface="UTB Text"/>
              </a:rPr>
              <a:t> </a:t>
            </a:r>
            <a:r>
              <a:rPr sz="846" spc="53" dirty="0">
                <a:latin typeface="UTB Text"/>
                <a:cs typeface="UTB Text"/>
              </a:rPr>
              <a:t>KOMPETENCE</a:t>
            </a:r>
            <a:r>
              <a:rPr sz="846" spc="175" dirty="0">
                <a:latin typeface="UTB Text"/>
                <a:cs typeface="UTB Text"/>
              </a:rPr>
              <a:t> </a:t>
            </a:r>
            <a:r>
              <a:rPr sz="846" spc="53" dirty="0">
                <a:latin typeface="UTB Text"/>
                <a:cs typeface="UTB Text"/>
              </a:rPr>
              <a:t>POLYMERNÍCH</a:t>
            </a:r>
            <a:r>
              <a:rPr sz="846" spc="180" dirty="0">
                <a:latin typeface="UTB Text"/>
                <a:cs typeface="UTB Text"/>
              </a:rPr>
              <a:t> </a:t>
            </a:r>
            <a:r>
              <a:rPr sz="846" spc="21" dirty="0">
                <a:latin typeface="UTB Text"/>
                <a:cs typeface="UTB Text"/>
              </a:rPr>
              <a:t>MATERIÁLŮ</a:t>
            </a:r>
            <a:r>
              <a:rPr sz="846" spc="180" dirty="0">
                <a:latin typeface="UTB Text"/>
                <a:cs typeface="UTB Text"/>
              </a:rPr>
              <a:t> </a:t>
            </a:r>
            <a:r>
              <a:rPr sz="846" spc="21" dirty="0">
                <a:latin typeface="UTB Text"/>
                <a:cs typeface="UTB Text"/>
              </a:rPr>
              <a:t>A</a:t>
            </a:r>
            <a:r>
              <a:rPr sz="846" spc="175" dirty="0">
                <a:latin typeface="UTB Text"/>
                <a:cs typeface="UTB Text"/>
              </a:rPr>
              <a:t> </a:t>
            </a:r>
            <a:r>
              <a:rPr sz="846" spc="58" dirty="0">
                <a:latin typeface="UTB Text"/>
                <a:cs typeface="UTB Text"/>
              </a:rPr>
              <a:t>TECHNOLOGIÍ</a:t>
            </a:r>
            <a:r>
              <a:rPr sz="846" spc="180" dirty="0">
                <a:latin typeface="UTB Text"/>
                <a:cs typeface="UTB Text"/>
              </a:rPr>
              <a:t> </a:t>
            </a:r>
            <a:r>
              <a:rPr sz="846" spc="21" dirty="0">
                <a:latin typeface="UTB Text"/>
                <a:cs typeface="UTB Text"/>
              </a:rPr>
              <a:t>PRO</a:t>
            </a:r>
            <a:r>
              <a:rPr sz="846" spc="169" dirty="0">
                <a:latin typeface="UTB Text"/>
                <a:cs typeface="UTB Text"/>
              </a:rPr>
              <a:t> </a:t>
            </a:r>
            <a:r>
              <a:rPr sz="846" spc="21" dirty="0">
                <a:latin typeface="UTB Text"/>
                <a:cs typeface="UTB Text"/>
              </a:rPr>
              <a:t>21.</a:t>
            </a:r>
            <a:r>
              <a:rPr sz="846" spc="175" dirty="0">
                <a:latin typeface="UTB Text"/>
                <a:cs typeface="UTB Text"/>
              </a:rPr>
              <a:t> </a:t>
            </a:r>
            <a:r>
              <a:rPr sz="846" spc="53" dirty="0">
                <a:latin typeface="UTB Text"/>
                <a:cs typeface="UTB Text"/>
              </a:rPr>
              <a:t>STOLETÍ</a:t>
            </a:r>
            <a:endParaRPr sz="846">
              <a:latin typeface="UTB Text"/>
              <a:cs typeface="UTB Tex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1469" y="6165977"/>
            <a:ext cx="11107139" cy="0"/>
          </a:xfrm>
          <a:custGeom>
            <a:avLst/>
            <a:gdLst/>
            <a:ahLst/>
            <a:cxnLst/>
            <a:rect l="l" t="t" r="r" b="b"/>
            <a:pathLst>
              <a:path w="10500360">
                <a:moveTo>
                  <a:pt x="0" y="0"/>
                </a:moveTo>
                <a:lnTo>
                  <a:pt x="10500004" y="0"/>
                </a:lnTo>
              </a:path>
            </a:pathLst>
          </a:custGeom>
          <a:ln w="6350">
            <a:solidFill>
              <a:srgbClr val="485156"/>
            </a:solidFill>
          </a:ln>
        </p:spPr>
        <p:txBody>
          <a:bodyPr wrap="square" lIns="0" tIns="0" rIns="0" bIns="0" rtlCol="0"/>
          <a:lstStyle/>
          <a:p>
            <a:endParaRPr sz="1904" dirty="0"/>
          </a:p>
        </p:txBody>
      </p:sp>
      <p:grpSp>
        <p:nvGrpSpPr>
          <p:cNvPr id="55" name="object 55"/>
          <p:cNvGrpSpPr/>
          <p:nvPr/>
        </p:nvGrpSpPr>
        <p:grpSpPr>
          <a:xfrm>
            <a:off x="554883" y="6271516"/>
            <a:ext cx="370775" cy="370775"/>
            <a:chOff x="521042" y="5928905"/>
            <a:chExt cx="350520" cy="350520"/>
          </a:xfrm>
        </p:grpSpPr>
        <p:sp>
          <p:nvSpPr>
            <p:cNvPr id="56" name="object 56"/>
            <p:cNvSpPr/>
            <p:nvPr/>
          </p:nvSpPr>
          <p:spPr>
            <a:xfrm>
              <a:off x="521042" y="5928905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19" h="350520">
                  <a:moveTo>
                    <a:pt x="349923" y="0"/>
                  </a:moveTo>
                  <a:lnTo>
                    <a:pt x="0" y="0"/>
                  </a:lnTo>
                  <a:lnTo>
                    <a:pt x="0" y="349923"/>
                  </a:lnTo>
                  <a:lnTo>
                    <a:pt x="349923" y="349923"/>
                  </a:lnTo>
                  <a:lnTo>
                    <a:pt x="349923" y="0"/>
                  </a:lnTo>
                  <a:close/>
                </a:path>
              </a:pathLst>
            </a:custGeom>
            <a:solidFill>
              <a:srgbClr val="F0384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869" y="6009662"/>
              <a:ext cx="188417" cy="188417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xfrm>
            <a:off x="1121427" y="6664143"/>
            <a:ext cx="1950120" cy="307679"/>
          </a:xfrm>
          <a:prstGeom prst="rect">
            <a:avLst/>
          </a:prstGeom>
        </p:spPr>
        <p:txBody>
          <a:bodyPr vert="horz" wrap="square" lIns="0" tIns="4030" rIns="0" bIns="0" rtlCol="0">
            <a:spAutoFit/>
          </a:bodyPr>
          <a:lstStyle/>
          <a:p>
            <a:pPr marL="13434" marR="5374">
              <a:lnSpc>
                <a:spcPts val="846"/>
              </a:lnSpc>
              <a:spcBef>
                <a:spcPts val="32"/>
              </a:spcBef>
            </a:pPr>
            <a:r>
              <a:rPr spc="-11" dirty="0"/>
              <a:t>Tento</a:t>
            </a:r>
            <a:r>
              <a:rPr spc="16" dirty="0"/>
              <a:t> </a:t>
            </a:r>
            <a:r>
              <a:rPr spc="-11" dirty="0"/>
              <a:t>projekt</a:t>
            </a:r>
            <a:r>
              <a:rPr spc="16" dirty="0"/>
              <a:t> </a:t>
            </a:r>
            <a:r>
              <a:rPr dirty="0"/>
              <a:t>je</a:t>
            </a:r>
            <a:r>
              <a:rPr spc="21" dirty="0"/>
              <a:t> </a:t>
            </a:r>
            <a:r>
              <a:rPr spc="-11" dirty="0"/>
              <a:t>spolufinancován</a:t>
            </a:r>
            <a:r>
              <a:rPr spc="16" dirty="0"/>
              <a:t> </a:t>
            </a:r>
            <a:r>
              <a:rPr dirty="0"/>
              <a:t>se</a:t>
            </a:r>
            <a:r>
              <a:rPr spc="16" dirty="0"/>
              <a:t> </a:t>
            </a:r>
            <a:r>
              <a:rPr dirty="0"/>
              <a:t>státní</a:t>
            </a:r>
            <a:r>
              <a:rPr spc="21" dirty="0"/>
              <a:t> </a:t>
            </a:r>
            <a:r>
              <a:rPr spc="-11" dirty="0"/>
              <a:t>podporou</a:t>
            </a:r>
            <a:r>
              <a:rPr spc="529" dirty="0"/>
              <a:t> </a:t>
            </a:r>
            <a:r>
              <a:rPr spc="-11" dirty="0"/>
              <a:t>Technologické</a:t>
            </a:r>
            <a:r>
              <a:rPr spc="5" dirty="0"/>
              <a:t> </a:t>
            </a:r>
            <a:r>
              <a:rPr dirty="0"/>
              <a:t>agentury</a:t>
            </a:r>
            <a:r>
              <a:rPr spc="5" dirty="0"/>
              <a:t> </a:t>
            </a:r>
            <a:r>
              <a:rPr dirty="0"/>
              <a:t>ČR</a:t>
            </a:r>
            <a:r>
              <a:rPr spc="11" dirty="0"/>
              <a:t> </a:t>
            </a:r>
            <a:r>
              <a:rPr dirty="0"/>
              <a:t>v</a:t>
            </a:r>
            <a:r>
              <a:rPr spc="5" dirty="0"/>
              <a:t> </a:t>
            </a:r>
            <a:r>
              <a:rPr spc="-11" dirty="0"/>
              <a:t>rámci</a:t>
            </a:r>
            <a:r>
              <a:rPr spc="11" dirty="0"/>
              <a:t> </a:t>
            </a:r>
            <a:r>
              <a:rPr spc="-11" dirty="0"/>
              <a:t>Programu</a:t>
            </a:r>
            <a:r>
              <a:rPr spc="529" dirty="0"/>
              <a:t> </a:t>
            </a:r>
            <a:r>
              <a:rPr dirty="0"/>
              <a:t>Národní</a:t>
            </a:r>
            <a:r>
              <a:rPr spc="5" dirty="0"/>
              <a:t> </a:t>
            </a:r>
            <a:r>
              <a:rPr spc="-11" dirty="0"/>
              <a:t>centra</a:t>
            </a:r>
            <a:r>
              <a:rPr spc="5" dirty="0"/>
              <a:t> </a:t>
            </a:r>
            <a:r>
              <a:rPr spc="-11" dirty="0"/>
              <a:t>kompetence</a:t>
            </a:r>
            <a:r>
              <a:rPr spc="5" dirty="0"/>
              <a:t> </a:t>
            </a:r>
            <a:r>
              <a:rPr dirty="0"/>
              <a:t>(č.</a:t>
            </a:r>
            <a:r>
              <a:rPr spc="5" dirty="0"/>
              <a:t> </a:t>
            </a:r>
            <a:r>
              <a:rPr spc="-11" dirty="0"/>
              <a:t>projektu</a:t>
            </a:r>
            <a:r>
              <a:rPr spc="5" dirty="0"/>
              <a:t> </a:t>
            </a:r>
            <a:r>
              <a:rPr spc="-11" dirty="0"/>
              <a:t>TN02000051).</a:t>
            </a:r>
          </a:p>
        </p:txBody>
      </p:sp>
      <p:pic>
        <p:nvPicPr>
          <p:cNvPr id="61" name="Obrázek 60">
            <a:extLst>
              <a:ext uri="{FF2B5EF4-FFF2-40B4-BE49-F238E27FC236}">
                <a16:creationId xmlns:a16="http://schemas.microsoft.com/office/drawing/2014/main" id="{79BDDFF5-3F37-EFE6-72FD-904453EE4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21" y="241534"/>
            <a:ext cx="1175465" cy="23641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8A56CF-3C59-400B-9771-6C28FDA7D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69" y="1462729"/>
            <a:ext cx="3336779" cy="44541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26E0CA-F018-40E3-B87E-B2E26120D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231" y="1462728"/>
            <a:ext cx="3336779" cy="445416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5654FDD-437F-4AEB-84C6-2D282CC1CD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64" t="33719" r="50741" b="29591"/>
          <a:stretch/>
        </p:blipFill>
        <p:spPr>
          <a:xfrm>
            <a:off x="7722213" y="1462729"/>
            <a:ext cx="2820408" cy="44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5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Hledáme spolupráci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3" y="1055803"/>
            <a:ext cx="11535509" cy="5213112"/>
          </a:xfrm>
        </p:spPr>
        <p:txBody>
          <a:bodyPr>
            <a:normAutofit/>
          </a:bodyPr>
          <a:lstStyle/>
          <a:p>
            <a:pPr lvl="0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Posun na vyšší TRL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Možnost společných výzkumných projektů</a:t>
            </a:r>
          </a:p>
          <a:p>
            <a:pPr lvl="1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OP TAK – </a:t>
            </a:r>
            <a:r>
              <a:rPr lang="cs-CZ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Proof-of-concept</a:t>
            </a: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Inovační vouchery, Aplikace…</a:t>
            </a:r>
          </a:p>
          <a:p>
            <a:pPr lvl="1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OP Spravedlivá transformace</a:t>
            </a:r>
          </a:p>
          <a:p>
            <a:pPr lvl="1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EU</a:t>
            </a:r>
          </a:p>
          <a:p>
            <a:pPr lvl="1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Klastrová spolupráce</a:t>
            </a:r>
          </a:p>
          <a:p>
            <a:pPr lvl="1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>
                    <a:lumMod val="75000"/>
                    <a:lumOff val="25000"/>
                  </a:srgbClr>
                </a:solidFill>
              </a:rPr>
              <a:t>…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3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22530" name="Picture 2" descr="https://lh3.googleusercontent.com/P2c7pT4MNJU5HaTZNnjEv_vDS2DmKMHAy-FjctP4m2bt-h6zWAma2TXaNBX3DRezsHe5F3v-it6XJLNVmxAXsY2ZjcyO6PhoRTSDxAUvsl8nXgeW9kpERWsh9AYMRpNx0qbsI8N1nNPOkbrQinUVgOZWl9fVw4edWZoVXDaILZbnejkHqZQQGNwk5MjPtGDa9gGYextv20Mo4xiDGH9n5LE6tSkMhT6rz-dku2-imuEU-9jY-zZkZuevZQ-0Rma8Iwej0LiWqzQXMigBUglOYASbA3qpf0SgovbCieV0Gtmm1iUkQwTW-5-P0Bx4LdoQQBU22cyKYyKb7GCK9K3d14VPJqtCP-yOpOIwrlogyAeedtXi4tmbkkB015LbGwWp_CGg6NDZx6tv2Iv5KyyewtI3eDH6ptkpc72HkkkWgann9bOKSQg2a0DGZaePxd-bT4Nkh8eBsPwncKBeR6Cn11mM89dc6Z8injmGOYPle3Hw2yyY2atNIRzCZFtFmMzjj8F7LePKCtFMPam1BLTHbJCvG9HtcbnU7Y_lDY1iONTwKeOFbYnSNEUGVX2PLaBqN4Wa-e46NTjyZW0J4HqVOyVhAAhc1XTRxvq-RwX0l5rEjUsOHvO4-1zo5TUAKZVvPbHzEsGJZJgSbxP_rKpgj-DNVYZF0Xo-JoZr1k5qlWKpfOFcQjRknC-hFwoHfcoBcN48Rmd7AzUwFiw-1kcI_QWuoe-u3fCIPxskzl9qvbvqPGuTTgVkDw7AsdU=w678-h903-no?authuser=0">
            <a:extLst>
              <a:ext uri="{FF2B5EF4-FFF2-40B4-BE49-F238E27FC236}">
                <a16:creationId xmlns:a16="http://schemas.microsoft.com/office/drawing/2014/main" id="{305F0026-073D-49E5-9632-8C8D69323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26092" b="38912"/>
          <a:stretch/>
        </p:blipFill>
        <p:spPr bwMode="auto">
          <a:xfrm>
            <a:off x="4086809" y="988906"/>
            <a:ext cx="3853542" cy="5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5A509B0-92B1-4E08-A2FA-7A0C94EFEC54}"/>
              </a:ext>
            </a:extLst>
          </p:cNvPr>
          <p:cNvSpPr txBox="1">
            <a:spLocks/>
          </p:cNvSpPr>
          <p:nvPr/>
        </p:nvSpPr>
        <p:spPr>
          <a:xfrm>
            <a:off x="8210604" y="5747796"/>
            <a:ext cx="3981396" cy="821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0099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-5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Dobrou chuť</a:t>
            </a:r>
          </a:p>
        </p:txBody>
      </p:sp>
    </p:spTree>
    <p:extLst>
      <p:ext uri="{BB962C8B-B14F-4D97-AF65-F5344CB8AC3E}">
        <p14:creationId xmlns:p14="http://schemas.microsoft.com/office/powerpoint/2010/main" val="276218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F948FA7A-F84C-4597-81AA-E92DDC8717D2}"/>
              </a:ext>
            </a:extLst>
          </p:cNvPr>
          <p:cNvGrpSpPr/>
          <p:nvPr/>
        </p:nvGrpSpPr>
        <p:grpSpPr>
          <a:xfrm>
            <a:off x="6433393" y="1140740"/>
            <a:ext cx="6532127" cy="5253524"/>
            <a:chOff x="2458552" y="-828480"/>
            <a:chExt cx="10137775" cy="8153400"/>
          </a:xfrm>
        </p:grpSpPr>
        <p:pic>
          <p:nvPicPr>
            <p:cNvPr id="4" name="Picture 2" descr="C:\DataTrogl\Dropbox\Konference\APV 2013\Ústí nad Labem.jpg">
              <a:extLst>
                <a:ext uri="{FF2B5EF4-FFF2-40B4-BE49-F238E27FC236}">
                  <a16:creationId xmlns:a16="http://schemas.microsoft.com/office/drawing/2014/main" id="{1832465F-350F-4E56-8256-45093DAA8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552" y="-828480"/>
              <a:ext cx="10137775" cy="815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68821CA8-B8EA-468A-BFAA-FEC1E4698502}"/>
                </a:ext>
              </a:extLst>
            </p:cNvPr>
            <p:cNvSpPr/>
            <p:nvPr/>
          </p:nvSpPr>
          <p:spPr>
            <a:xfrm>
              <a:off x="6800365" y="1979808"/>
              <a:ext cx="215900" cy="215900"/>
            </a:xfrm>
            <a:prstGeom prst="ellipse">
              <a:avLst/>
            </a:prstGeom>
            <a:solidFill>
              <a:srgbClr val="FF0000"/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B42EE210-A446-4E70-83AA-389958A8A306}"/>
                </a:ext>
              </a:extLst>
            </p:cNvPr>
            <p:cNvSpPr/>
            <p:nvPr/>
          </p:nvSpPr>
          <p:spPr>
            <a:xfrm>
              <a:off x="6079640" y="1763907"/>
              <a:ext cx="107950" cy="107950"/>
            </a:xfrm>
            <a:prstGeom prst="ellipse">
              <a:avLst/>
            </a:prstGeom>
            <a:solidFill>
              <a:srgbClr val="008000"/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grpSp>
          <p:nvGrpSpPr>
            <p:cNvPr id="7" name="Skupina 7">
              <a:extLst>
                <a:ext uri="{FF2B5EF4-FFF2-40B4-BE49-F238E27FC236}">
                  <a16:creationId xmlns:a16="http://schemas.microsoft.com/office/drawing/2014/main" id="{05F8BCD9-0CD0-414B-8706-B7466ACE3A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5542" y="558995"/>
              <a:ext cx="4305297" cy="3059113"/>
              <a:chOff x="2735038" y="567649"/>
              <a:chExt cx="4306332" cy="3058376"/>
            </a:xfrm>
          </p:grpSpPr>
          <p:pic>
            <p:nvPicPr>
              <p:cNvPr id="8" name="Picture 4" descr="C:\DataTrogl\Dropbox\Konference\APV 2013\Purkyně.jpg">
                <a:extLst>
                  <a:ext uri="{FF2B5EF4-FFF2-40B4-BE49-F238E27FC236}">
                    <a16:creationId xmlns:a16="http://schemas.microsoft.com/office/drawing/2014/main" id="{A3AFFB63-D578-40AE-AF57-C4A7D9179F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114" y="567649"/>
                <a:ext cx="2304256" cy="3058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Přímá spojnice se šipkou 8">
                <a:extLst>
                  <a:ext uri="{FF2B5EF4-FFF2-40B4-BE49-F238E27FC236}">
                    <a16:creationId xmlns:a16="http://schemas.microsoft.com/office/drawing/2014/main" id="{5A31DFD0-6958-4A3E-9804-A569C316B6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35038" y="1826233"/>
                <a:ext cx="2305604" cy="163473"/>
              </a:xfrm>
              <a:prstGeom prst="straightConnector1">
                <a:avLst/>
              </a:prstGeom>
              <a:ln w="508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4" y="167054"/>
            <a:ext cx="9205546" cy="821852"/>
          </a:xfrm>
        </p:spPr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1" y="1140740"/>
            <a:ext cx="6844903" cy="525352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dirty="0"/>
              <a:t>FŽP UJEP vznikla v roce 1991 jako zakládající součást nové </a:t>
            </a:r>
            <a:r>
              <a:rPr lang="cs-CZ" dirty="0">
                <a:solidFill>
                  <a:srgbClr val="FF0000"/>
                </a:solidFill>
              </a:rPr>
              <a:t>Univerzity J.E. Purkyně</a:t>
            </a:r>
          </a:p>
          <a:p>
            <a:pPr lvl="1"/>
            <a:r>
              <a:rPr lang="cs-CZ" dirty="0"/>
              <a:t>jméno uvolněno z Brna, děkujeme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1996-2019 magisterský program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Odpadové hospodářství</a:t>
            </a:r>
          </a:p>
          <a:p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Od 2019 nahrazen programem </a:t>
            </a:r>
            <a:r>
              <a:rPr lang="cs-CZ" dirty="0">
                <a:solidFill>
                  <a:srgbClr val="008000"/>
                </a:solidFill>
                <a:sym typeface="Wingdings" panose="05000000000000000000" pitchFamily="2" charset="2"/>
              </a:rPr>
              <a:t>Technologie pro ochranu ŽP </a:t>
            </a: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se specializací </a:t>
            </a:r>
            <a:r>
              <a:rPr lang="cs-CZ" dirty="0">
                <a:solidFill>
                  <a:srgbClr val="008000"/>
                </a:solidFill>
                <a:sym typeface="Wingdings" panose="05000000000000000000" pitchFamily="2" charset="2"/>
              </a:rPr>
              <a:t>Odpadové a oběhové hospodářství</a:t>
            </a:r>
          </a:p>
          <a:p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od 2016 – zakládající členové klastru </a:t>
            </a:r>
            <a:r>
              <a:rPr lang="cs-CZ" dirty="0" err="1">
                <a:solidFill>
                  <a:schemeClr val="tx1"/>
                </a:solidFill>
                <a:sym typeface="Wingdings" panose="05000000000000000000" pitchFamily="2" charset="2"/>
              </a:rPr>
              <a:t>Wasten</a:t>
            </a:r>
            <a:endParaRPr lang="cs-CZ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2018 – reorganizace fakulty, noví lidé, 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nový výzkum a nové projekty</a:t>
            </a:r>
          </a:p>
          <a:p>
            <a:r>
              <a:rPr lang="cs-CZ" dirty="0">
                <a:solidFill>
                  <a:srgbClr val="9900FF"/>
                </a:solidFill>
                <a:sym typeface="Wingdings" panose="05000000000000000000" pitchFamily="2" charset="2"/>
              </a:rPr>
              <a:t>Máme to v krvi, není nám jedno, že se plýtvá a jsme rádi, že to můžeme odborně řešit.</a:t>
            </a:r>
            <a:endParaRPr lang="cs-CZ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5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Pyramida odpadů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E23E36F3-C83A-4243-BB1B-46F35999161E}"/>
              </a:ext>
            </a:extLst>
          </p:cNvPr>
          <p:cNvSpPr/>
          <p:nvPr/>
        </p:nvSpPr>
        <p:spPr>
          <a:xfrm>
            <a:off x="56596" y="1350186"/>
            <a:ext cx="6129600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135EAB6-2D10-4A3F-BC3B-EDE4EDF0EF08}"/>
              </a:ext>
            </a:extLst>
          </p:cNvPr>
          <p:cNvGraphicFramePr>
            <a:graphicFrameLocks noGrp="1"/>
          </p:cNvGraphicFramePr>
          <p:nvPr/>
        </p:nvGraphicFramePr>
        <p:xfrm>
          <a:off x="663118" y="2449870"/>
          <a:ext cx="4731559" cy="3671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skládkování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energetické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materiálové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prevence vzniku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109E184A-2E93-49B7-A04D-DAA4C348A9F9}"/>
              </a:ext>
            </a:extLst>
          </p:cNvPr>
          <p:cNvSpPr/>
          <p:nvPr/>
        </p:nvSpPr>
        <p:spPr>
          <a:xfrm>
            <a:off x="6001199" y="1350191"/>
            <a:ext cx="6190801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A3D41FFC-53E9-4048-BF10-D8123F6B04F4}"/>
              </a:ext>
            </a:extLst>
          </p:cNvPr>
          <p:cNvGraphicFramePr>
            <a:graphicFrameLocks noGrp="1"/>
          </p:cNvGraphicFramePr>
          <p:nvPr/>
        </p:nvGraphicFramePr>
        <p:xfrm>
          <a:off x="6570561" y="1838133"/>
          <a:ext cx="5052075" cy="4450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landfill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incinerate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heat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downcycle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recycle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upcycle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repair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reuse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reduce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refuse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2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Pyramida odpadů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E23E36F3-C83A-4243-BB1B-46F35999161E}"/>
              </a:ext>
            </a:extLst>
          </p:cNvPr>
          <p:cNvSpPr/>
          <p:nvPr/>
        </p:nvSpPr>
        <p:spPr>
          <a:xfrm>
            <a:off x="56596" y="1350186"/>
            <a:ext cx="6129600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135EAB6-2D10-4A3F-BC3B-EDE4EDF0EF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118" y="2449870"/>
          <a:ext cx="4731559" cy="3671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b="1" u="sng" dirty="0"/>
                        <a:t>skládkování</a:t>
                      </a:r>
                      <a:endParaRPr lang="cs-CZ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b="1" u="sng" dirty="0">
                          <a:solidFill>
                            <a:schemeClr val="tx1"/>
                          </a:solidFill>
                        </a:rPr>
                        <a:t>energetické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materiálové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b="1" u="sng" dirty="0">
                          <a:solidFill>
                            <a:schemeClr val="tx1"/>
                          </a:solidFill>
                        </a:rPr>
                        <a:t>prevence vzniku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109E184A-2E93-49B7-A04D-DAA4C348A9F9}"/>
              </a:ext>
            </a:extLst>
          </p:cNvPr>
          <p:cNvSpPr/>
          <p:nvPr/>
        </p:nvSpPr>
        <p:spPr>
          <a:xfrm>
            <a:off x="6001199" y="1350191"/>
            <a:ext cx="6190801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A3D41FFC-53E9-4048-BF10-D8123F6B04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0561" y="1838133"/>
          <a:ext cx="5052075" cy="4450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landfill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incinerate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b="1" u="sng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heat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b="1" u="sng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downcycle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recycle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upcycle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repair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reuse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reduce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refuse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15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Pyramida odpadů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E23E36F3-C83A-4243-BB1B-46F35999161E}"/>
              </a:ext>
            </a:extLst>
          </p:cNvPr>
          <p:cNvSpPr/>
          <p:nvPr/>
        </p:nvSpPr>
        <p:spPr>
          <a:xfrm>
            <a:off x="56596" y="1350186"/>
            <a:ext cx="6129600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135EAB6-2D10-4A3F-BC3B-EDE4EDF0EF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118" y="2449870"/>
          <a:ext cx="4731559" cy="3671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skládkování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energetické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b="1" u="sng" dirty="0">
                          <a:solidFill>
                            <a:schemeClr val="tx1"/>
                          </a:solidFill>
                        </a:rPr>
                        <a:t>materiálové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prevence vzniku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109E184A-2E93-49B7-A04D-DAA4C348A9F9}"/>
              </a:ext>
            </a:extLst>
          </p:cNvPr>
          <p:cNvSpPr/>
          <p:nvPr/>
        </p:nvSpPr>
        <p:spPr>
          <a:xfrm>
            <a:off x="6001199" y="1350191"/>
            <a:ext cx="6190801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A3D41FFC-53E9-4048-BF10-D8123F6B04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0561" y="1838133"/>
          <a:ext cx="5052075" cy="4450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landfill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incinerate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heat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Downcycle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Recycle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upcycle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repair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reuse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reduce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refuse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5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3" y="1266091"/>
            <a:ext cx="7992567" cy="5002823"/>
          </a:xfrm>
        </p:spPr>
        <p:txBody>
          <a:bodyPr/>
          <a:lstStyle/>
          <a:p>
            <a:r>
              <a:rPr lang="cs-CZ" dirty="0"/>
              <a:t>Pokusit se zužitkovat </a:t>
            </a:r>
            <a:r>
              <a:rPr lang="cs-CZ" dirty="0" err="1"/>
              <a:t>gastroodpad</a:t>
            </a:r>
            <a:r>
              <a:rPr lang="cs-CZ" dirty="0"/>
              <a:t> na vyšším stupni odpadové pyramidy</a:t>
            </a:r>
          </a:p>
          <a:p>
            <a:r>
              <a:rPr lang="cs-CZ" dirty="0"/>
              <a:t>Pokusit se z </a:t>
            </a:r>
            <a:r>
              <a:rPr lang="cs-CZ" dirty="0" err="1"/>
              <a:t>gastroodpadu</a:t>
            </a:r>
            <a:r>
              <a:rPr lang="cs-CZ" dirty="0"/>
              <a:t> získat suroviny pro zelné chemikálie nebo jiné </a:t>
            </a:r>
            <a:r>
              <a:rPr lang="cs-CZ" dirty="0" err="1"/>
              <a:t>komercializovatelné</a:t>
            </a:r>
            <a:r>
              <a:rPr lang="cs-CZ" dirty="0"/>
              <a:t> suroviny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potravinářské doplňky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krmivo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živná média pro biotechnologii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aminokyseliny mj. díky své </a:t>
            </a:r>
            <a:r>
              <a:rPr lang="cs-CZ" dirty="0" err="1">
                <a:solidFill>
                  <a:srgbClr val="00B050"/>
                </a:solidFill>
              </a:rPr>
              <a:t>enantiomerní</a:t>
            </a:r>
            <a:r>
              <a:rPr lang="cs-CZ" dirty="0">
                <a:solidFill>
                  <a:srgbClr val="00B050"/>
                </a:solidFill>
              </a:rPr>
              <a:t> čistotě</a:t>
            </a:r>
          </a:p>
          <a:p>
            <a:pPr lvl="1"/>
            <a:r>
              <a:rPr lang="cs-CZ" dirty="0"/>
              <a:t>„zelenější“ bionaftu (</a:t>
            </a:r>
            <a:r>
              <a:rPr lang="cs-CZ" dirty="0" err="1"/>
              <a:t>ethylester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inovativní kompostování</a:t>
            </a:r>
          </a:p>
          <a:p>
            <a:pPr lvl="1"/>
            <a:r>
              <a:rPr lang="cs-CZ" dirty="0"/>
              <a:t>zbytek chudý na N do bioplynové stanice</a:t>
            </a:r>
          </a:p>
          <a:p>
            <a:pPr lvl="1"/>
            <a:r>
              <a:rPr lang="cs-CZ" dirty="0">
                <a:solidFill>
                  <a:srgbClr val="9900FF"/>
                </a:solidFill>
              </a:rPr>
              <a:t>něco dalšího, když přijde nápad…</a:t>
            </a:r>
          </a:p>
        </p:txBody>
      </p:sp>
      <p:pic>
        <p:nvPicPr>
          <p:cNvPr id="4" name="Picture 9" descr="https://lh3.googleusercontent.com/RMDRW9h_AA-bDpN4c5UhE_qTcwRlW2atBGsiz8CtGSzCioHFv_FnLgtESsAyUtVMEicX9ZrwsS7KkhCI_jJLKl5p5PtPuGq78m3FvD8q_Vi0FWCIGCy2IWjPxrVSslwMeaectayGaDt4_ahfuppCLZdvHdSMPO7-k_8zrLYQZBqTHY3vz-it2H8Rv402NhnNNBI6ZR-Tmh2T8zgnGqvC9gOFW6uyGAfHAuefhFpIC9w_ZwvVb12Jw41luYVqrq6_HDj3LcenHNWAS0tugxEDvYj1-ojec32pdrQuahpFjkWY0bt3k1O2juZK0zPfwSuEFecTDLNZz6gdXdWuZzzx3du2XOpUEIPHgGd_rIAB_9VBCnSIk6tACkuKti6ksJjK1XOXpdsxMpBcnNZkLB7NGfbPFl1y1WqqRKLMpydkkQxF4bXjmqRSe2JJ6ZNzHr9Gqo4DSWDcd3ChnafVXOVnqpfxyL7DB-MDWkbund6YfocUQtcntFvGLR6Oom7q5rt2CYvmOw6sb7gF9Y54f3zStRjX7XUNOUFp9jzjoc-VMycfOs8cfyHLxfxB4SoFnAEn1LvJeTafnIRrmoxV-nPFfuCOOCdBGgtDMvHpA2eIP-JSb3Fm1iWE0IKrpF7MvCXSGk9EqF8zFmNQrUN3T9AANgnQ4tpp32wwOAWFGe6gPAIqx9n-6HPE2tHj3MrpJIKLGoPHjqDzPv6TT6F3zLj7cWwz=w1258-h943-no?authuser=0">
            <a:extLst>
              <a:ext uri="{FF2B5EF4-FFF2-40B4-BE49-F238E27FC236}">
                <a16:creationId xmlns:a16="http://schemas.microsoft.com/office/drawing/2014/main" id="{CC19FA92-0268-4A88-ABE7-3A2C3D977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3" r="23216" b="16402"/>
          <a:stretch>
            <a:fillRect/>
          </a:stretch>
        </p:blipFill>
        <p:spPr bwMode="auto">
          <a:xfrm>
            <a:off x="7859843" y="900477"/>
            <a:ext cx="38163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77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Separace </a:t>
            </a:r>
            <a:r>
              <a:rPr lang="cs-CZ" dirty="0" err="1"/>
              <a:t>gastroodpadu</a:t>
            </a:r>
            <a:endParaRPr lang="cs-CZ" dirty="0"/>
          </a:p>
        </p:txBody>
      </p:sp>
      <p:pic>
        <p:nvPicPr>
          <p:cNvPr id="5" name="Picture 2" descr="https://lh3.googleusercontent.com/P9Q4eKLFnc6XyeyXXGU4ijdP0J7lW6XGkx2ScqtvPhirSq-_pnW1C27ckFJfP4zOtookIyynGcIhgGnXFtRHPuFoa_SbZkV1p19Ry-QZG3vV3DNaywEkQIm1QLGmQEiHWb-VK9ohNmvhjrzJquKxSNxUmiMVlF-mgbdZi1hUhMDcSmnjM_UM67v7RtwiGOG1pFyIScRPzNXlhaM4bkJd8hbbebzPAFGiUbGyVwLbnp69zigZAqLyGauUyqzoSRtfIPUTbjtcTiaBCdtN2zXeB2nhxEWmxhTBl5H684XL0EawV9-vSryt8jzWrexWwMtn_iGSx8veoFDAmAnqpPbVzOh5wlNyqbuIBoTIcVF02jHIFGWQh25rRnuRW7ckwnYD0p7KkBO6DJYRHt5L0XNW7qRATHIaU2VQS_CA6Fse3P2i28ow5w6EfXOjat5ZcSesfK71wcGai51XUgeq0jarIHHC01s3SJX_tjEOU3uzAbGCAAZpwiqq3QaBZQL-2Gc-dU2dcK6PEp1-DICvxAFDrjqt-7YqQcQbyVQd_mVoACRPsEKklkC163mltdfX_4HuCYilDwApFx9eDZTJ1mS20PVO0Wx2QJKYmKOx-rophJTDh4wGrTNlOZVUIeoFLiAGhu0JnIHJ7soSU0NHYIvUim87_WJv1c1x4xPU-DGaYnMLLtFCfdchZHVMdcQChVGMiMS2pLlXHeJPx-I-fSxQeaLSEC8ibztlZhOsdl4bzfIhM4-c069ex8mdbM4=w1204-h903-no?authuser=0">
            <a:extLst>
              <a:ext uri="{FF2B5EF4-FFF2-40B4-BE49-F238E27FC236}">
                <a16:creationId xmlns:a16="http://schemas.microsoft.com/office/drawing/2014/main" id="{C21CCC58-FA8F-4205-BD6F-0E7EDF228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6123" r="10646" b="17006"/>
          <a:stretch/>
        </p:blipFill>
        <p:spPr bwMode="auto">
          <a:xfrm>
            <a:off x="244825" y="1135928"/>
            <a:ext cx="6646169" cy="515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5B5E2F57-3158-4BAD-81BC-201E74C6C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823" y="1054893"/>
            <a:ext cx="4905352" cy="50028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Několik variant zahrnující hydrolytické procesy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1. Separace tuku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2. Separace hydrolyzovaných aminokyselin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3. Zbytek pro živná média</a:t>
            </a:r>
          </a:p>
        </p:txBody>
      </p:sp>
    </p:spTree>
    <p:extLst>
      <p:ext uri="{BB962C8B-B14F-4D97-AF65-F5344CB8AC3E}">
        <p14:creationId xmlns:p14="http://schemas.microsoft.com/office/powerpoint/2010/main" val="392703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Bionafta – </a:t>
            </a:r>
            <a:r>
              <a:rPr lang="cs-CZ" dirty="0" err="1"/>
              <a:t>ethylester</a:t>
            </a:r>
            <a:r>
              <a:rPr lang="cs-CZ" dirty="0"/>
              <a:t> tuku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5E7027E-9951-4163-A59B-72A2E1A01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1131216"/>
            <a:ext cx="2268155" cy="5066907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4857BF4-3671-4F42-8330-4288B27F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804" y="1054893"/>
            <a:ext cx="7992567" cy="50028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err="1"/>
              <a:t>Ethylester</a:t>
            </a:r>
            <a:r>
              <a:rPr lang="cs-CZ" dirty="0"/>
              <a:t> mastných kyselin z odpadu – o 1 C „zelenější“ než FAME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8000"/>
                </a:solidFill>
              </a:rPr>
              <a:t>Vyhovuje</a:t>
            </a:r>
            <a:r>
              <a:rPr lang="cs-CZ" dirty="0"/>
              <a:t> jako biosložka pro přídavek do motorové nafty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FF0000"/>
                </a:solidFill>
              </a:rPr>
              <a:t>Nevyhovuje </a:t>
            </a:r>
            <a:r>
              <a:rPr lang="cs-CZ" dirty="0"/>
              <a:t>jako čistá bionafta v jednom parametru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lze dořešit další optimalizací procesu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Up-</a:t>
            </a:r>
            <a:r>
              <a:rPr lang="cs-CZ" dirty="0" err="1"/>
              <a:t>scale</a:t>
            </a:r>
            <a:r>
              <a:rPr lang="cs-CZ" dirty="0"/>
              <a:t> na 15 litrech</a:t>
            </a:r>
          </a:p>
        </p:txBody>
      </p:sp>
    </p:spTree>
    <p:extLst>
      <p:ext uri="{BB962C8B-B14F-4D97-AF65-F5344CB8AC3E}">
        <p14:creationId xmlns:p14="http://schemas.microsoft.com/office/powerpoint/2010/main" val="126952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Aminokyseliny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6DC7BEB-EAA3-4C55-BB4A-5DB6C89E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027" y="988907"/>
            <a:ext cx="7728344" cy="52799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1. Hydrolytický krok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kyselá hydrolýza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mikrovlnná hydrolýza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enzymatické hydrolýzy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2. Purifikace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3. Úprava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sušení až na prášek – stabilnější, menší objem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kapalný roztok – </a:t>
            </a:r>
            <a:r>
              <a:rPr lang="cs-CZ" dirty="0">
                <a:solidFill>
                  <a:srgbClr val="FF0000"/>
                </a:solidFill>
              </a:rPr>
              <a:t>podléhá rychle mikrobiálnímu rozkladu</a:t>
            </a:r>
            <a:r>
              <a:rPr lang="cs-CZ" dirty="0"/>
              <a:t>, konzervace nutná, ale netestovaná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Dále k řešení: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up-</a:t>
            </a:r>
            <a:r>
              <a:rPr lang="cs-CZ" dirty="0" err="1"/>
              <a:t>scale</a:t>
            </a:r>
            <a:endParaRPr lang="cs-CZ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separace na jednotlivé aminokyseliny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…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48E765B-2D2D-40DE-99F3-2C49DDA92B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6940" y="2463800"/>
            <a:ext cx="3240087" cy="1930400"/>
            <a:chOff x="1927" y="1564"/>
            <a:chExt cx="1607" cy="958"/>
          </a:xfrm>
        </p:grpSpPr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9FBBCDDD-8080-4251-B58D-8C357644F2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7" y="1570"/>
              <a:ext cx="1607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BE095F3A-7424-4895-9C33-074B3137F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" y="2020"/>
              <a:ext cx="19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F3F2E1B-9136-454B-8F89-40FEDC4A6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6" y="2020"/>
              <a:ext cx="6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8A350C5-E061-4DFB-8E07-63D9ECA66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9" y="2118"/>
              <a:ext cx="1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1495931C-060D-45DA-865B-4139C3CA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2020"/>
              <a:ext cx="191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3B82E0C0-7CAF-4251-A430-381E60879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7" y="1760"/>
              <a:ext cx="1" cy="17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E4E7A82A-1664-49CE-98B9-D7D1926D7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0" y="1760"/>
              <a:ext cx="1" cy="17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F363D0-8E10-47D1-9AB9-289AD60FA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1924"/>
              <a:ext cx="1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>
                  <a:solidFill>
                    <a:srgbClr val="008000"/>
                  </a:solidFill>
                </a:rPr>
                <a:t>H</a:t>
              </a:r>
              <a:endParaRPr lang="en-US" altLang="cs-CZ" sz="1800">
                <a:solidFill>
                  <a:srgbClr val="008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34DB63-2712-48FA-9DD0-FB621793C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1997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900">
                  <a:solidFill>
                    <a:srgbClr val="008000"/>
                  </a:solidFill>
                </a:rPr>
                <a:t>3</a:t>
              </a:r>
              <a:endParaRPr lang="en-US" altLang="cs-CZ" sz="1800">
                <a:solidFill>
                  <a:srgbClr val="008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C304DF-F428-4790-B63B-F3FF55364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1924"/>
              <a:ext cx="17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>
                  <a:solidFill>
                    <a:srgbClr val="008000"/>
                  </a:solidFill>
                </a:rPr>
                <a:t>N</a:t>
              </a:r>
              <a:r>
                <a:rPr lang="cs-CZ" altLang="cs-CZ" baseline="30000">
                  <a:solidFill>
                    <a:srgbClr val="008000"/>
                  </a:solidFill>
                </a:rPr>
                <a:t>+</a:t>
              </a:r>
              <a:endParaRPr lang="en-US" altLang="cs-CZ" sz="1800" baseline="30000">
                <a:solidFill>
                  <a:srgbClr val="008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EA8AF1-493F-438D-BE01-F84241F02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" y="1924"/>
              <a:ext cx="1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dirty="0">
                  <a:solidFill>
                    <a:schemeClr val="tx1"/>
                  </a:solidFill>
                </a:rPr>
                <a:t>C</a:t>
              </a:r>
              <a:endParaRPr lang="en-US" altLang="cs-CZ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2D5D2B-E903-4D4D-9FF1-F411F924F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924"/>
              <a:ext cx="13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>
                  <a:solidFill>
                    <a:schemeClr val="tx1"/>
                  </a:solidFill>
                </a:rPr>
                <a:t>H</a:t>
              </a:r>
              <a:endParaRPr lang="en-US" altLang="cs-CZ" sz="18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8423E9-D9D1-4C2B-A792-664BB0FEB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924"/>
              <a:ext cx="1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>
                  <a:solidFill>
                    <a:srgbClr val="FF00FF"/>
                  </a:solidFill>
                </a:rPr>
                <a:t>C</a:t>
              </a:r>
              <a:endParaRPr lang="en-US" altLang="cs-CZ" sz="1800">
                <a:solidFill>
                  <a:srgbClr val="FF00FF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91AF81-86B2-4188-8F34-BF5C952F9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" y="2282"/>
              <a:ext cx="1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>
                  <a:solidFill>
                    <a:srgbClr val="0C01EF"/>
                  </a:solidFill>
                </a:rPr>
                <a:t>R</a:t>
              </a:r>
              <a:endParaRPr lang="en-US" altLang="cs-CZ" sz="1800">
                <a:solidFill>
                  <a:srgbClr val="0C01EF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89CCEA-73CA-4D63-B616-4EB85AF2B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2282"/>
              <a:ext cx="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1800">
                <a:solidFill>
                  <a:srgbClr val="0C01EF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03CA37-E31C-4CEE-A75F-08F1A9037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2357"/>
              <a:ext cx="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1800">
                <a:solidFill>
                  <a:srgbClr val="0C01EF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0282C1-9EB1-4B2F-AF4F-5580EF2AE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924"/>
              <a:ext cx="15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>
                  <a:solidFill>
                    <a:srgbClr val="FF00FF"/>
                  </a:solidFill>
                </a:rPr>
                <a:t>O</a:t>
              </a:r>
              <a:r>
                <a:rPr lang="cs-CZ" altLang="cs-CZ" baseline="30000">
                  <a:solidFill>
                    <a:srgbClr val="FF00FF"/>
                  </a:solidFill>
                </a:rPr>
                <a:t>-</a:t>
              </a:r>
              <a:endParaRPr lang="en-US" altLang="cs-CZ" sz="1800" baseline="30000">
                <a:solidFill>
                  <a:srgbClr val="FF00FF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E19830-3338-4A3D-A095-818D2E85E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924"/>
              <a:ext cx="0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1800" baseline="30000">
                <a:solidFill>
                  <a:srgbClr val="FF00FF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CAD569-8148-4493-8239-EDD96AFBC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1564"/>
              <a:ext cx="11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>
                  <a:solidFill>
                    <a:srgbClr val="FF00FF"/>
                  </a:solidFill>
                </a:rPr>
                <a:t>O</a:t>
              </a:r>
              <a:endParaRPr lang="en-US" altLang="cs-CZ" sz="180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245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Envimod - vzor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4898</TotalTime>
  <Words>992</Words>
  <Application>Microsoft Office PowerPoint</Application>
  <PresentationFormat>Širokoúhlá obrazovka</PresentationFormat>
  <Paragraphs>167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Charis SIL</vt:lpstr>
      <vt:lpstr>UTB Text</vt:lpstr>
      <vt:lpstr>Wingdings</vt:lpstr>
      <vt:lpstr>Retrospect</vt:lpstr>
      <vt:lpstr>Envimod - vzor1</vt:lpstr>
      <vt:lpstr>Office Theme</vt:lpstr>
      <vt:lpstr>Gastroodpady a bioplasty: Perspektivní technologie k jejich využití</vt:lpstr>
      <vt:lpstr>Motivace</vt:lpstr>
      <vt:lpstr>Pyramida odpadů</vt:lpstr>
      <vt:lpstr>Pyramida odpadů</vt:lpstr>
      <vt:lpstr>Pyramida odpadů</vt:lpstr>
      <vt:lpstr>Cíle projektu</vt:lpstr>
      <vt:lpstr>Separace gastroodpadu</vt:lpstr>
      <vt:lpstr>1. Bionafta – ethylester tuku</vt:lpstr>
      <vt:lpstr>2. Aminokyseliny</vt:lpstr>
      <vt:lpstr>3. Živná média z gastroodpadu</vt:lpstr>
      <vt:lpstr>Urychlení rozkladu „biodegradovatelných“ plastů v kompostu</vt:lpstr>
      <vt:lpstr>Prezentace aplikace PowerPoint</vt:lpstr>
      <vt:lpstr>Každé + má své -</vt:lpstr>
      <vt:lpstr>Izolace degradačních bakterií</vt:lpstr>
      <vt:lpstr>Izolace degradačních bakterií</vt:lpstr>
      <vt:lpstr>Biodegradace enzymy 36 dní v kapalném médiu</vt:lpstr>
      <vt:lpstr>Kompostovací experiment</vt:lpstr>
      <vt:lpstr>Hledáme spolupráci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Aigerim Mamirova</dc:creator>
  <cp:lastModifiedBy>Josef Trögl</cp:lastModifiedBy>
  <cp:revision>206</cp:revision>
  <dcterms:created xsi:type="dcterms:W3CDTF">2021-06-03T07:04:34Z</dcterms:created>
  <dcterms:modified xsi:type="dcterms:W3CDTF">2024-11-12T12:12:11Z</dcterms:modified>
</cp:coreProperties>
</file>