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50" r:id="rId4"/>
  </p:sldMasterIdLst>
  <p:notesMasterIdLst>
    <p:notesMasterId r:id="rId33"/>
  </p:notesMasterIdLst>
  <p:sldIdLst>
    <p:sldId id="269" r:id="rId5"/>
    <p:sldId id="346" r:id="rId6"/>
    <p:sldId id="345" r:id="rId7"/>
    <p:sldId id="307" r:id="rId8"/>
    <p:sldId id="344" r:id="rId9"/>
    <p:sldId id="309" r:id="rId10"/>
    <p:sldId id="319" r:id="rId11"/>
    <p:sldId id="320" r:id="rId12"/>
    <p:sldId id="258" r:id="rId13"/>
    <p:sldId id="310" r:id="rId14"/>
    <p:sldId id="339" r:id="rId15"/>
    <p:sldId id="311" r:id="rId16"/>
    <p:sldId id="329" r:id="rId17"/>
    <p:sldId id="347" r:id="rId18"/>
    <p:sldId id="348" r:id="rId19"/>
    <p:sldId id="349" r:id="rId20"/>
    <p:sldId id="338" r:id="rId21"/>
    <p:sldId id="340" r:id="rId22"/>
    <p:sldId id="308" r:id="rId23"/>
    <p:sldId id="324" r:id="rId24"/>
    <p:sldId id="336" r:id="rId25"/>
    <p:sldId id="327" r:id="rId26"/>
    <p:sldId id="323" r:id="rId27"/>
    <p:sldId id="317" r:id="rId28"/>
    <p:sldId id="318" r:id="rId29"/>
    <p:sldId id="332" r:id="rId30"/>
    <p:sldId id="333" r:id="rId31"/>
    <p:sldId id="326" r:id="rId3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8364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KE&#352;%20MARTIN\MARKETING%20NVC\ZDROJE%20DATA\v&#253;po&#269;et%20pod&#237;l%20produkce%20v&#237;na_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KE&#352;%20MARTIN\MARKETING%20NVC\ZDROJE%20DATA\v&#253;po&#269;et%20pod&#237;l%20produkce%20v&#237;na_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QIN\PROKE&#352;%20MARTIN\PHD_STUDIES_MENDELU\DISERTA&#268;N&#205;%20PR&#193;CE\dotazn&#237;ky\v&#253;sledky_dotazn&#237;k&#36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QIN\PROKE&#352;%20MARTIN\PHD_STUDIES_MENDELU\DISERTA&#268;N&#205;%20PR&#193;CE\dotazn&#237;ky\v&#253;sledky_dotazn&#237;k&#36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3840769903747"/>
          <c:y val="0.19480351414406533"/>
          <c:w val="0.79396981627296592"/>
          <c:h val="0.70639216972878349"/>
        </c:manualLayout>
      </c:layout>
      <c:lineChart>
        <c:grouping val="standard"/>
        <c:varyColors val="0"/>
        <c:ser>
          <c:idx val="1"/>
          <c:order val="1"/>
          <c:tx>
            <c:v>number of growers</c:v>
          </c:tx>
          <c:spPr>
            <a:ln w="76200"/>
          </c:spPr>
          <c:marker>
            <c:symbol val="none"/>
          </c:marker>
          <c:cat>
            <c:numRef>
              <c:f>List4!$B$17:$B$29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List4!$D$17:$D$29</c:f>
              <c:numCache>
                <c:formatCode>General</c:formatCode>
                <c:ptCount val="13"/>
                <c:pt idx="0">
                  <c:v>8400</c:v>
                </c:pt>
                <c:pt idx="1">
                  <c:v>9530</c:v>
                </c:pt>
                <c:pt idx="2">
                  <c:v>9614</c:v>
                </c:pt>
                <c:pt idx="3">
                  <c:v>10393</c:v>
                </c:pt>
                <c:pt idx="4">
                  <c:v>20610</c:v>
                </c:pt>
                <c:pt idx="5">
                  <c:v>19351</c:v>
                </c:pt>
                <c:pt idx="6">
                  <c:v>19430</c:v>
                </c:pt>
                <c:pt idx="7">
                  <c:v>19517</c:v>
                </c:pt>
                <c:pt idx="8">
                  <c:v>19131</c:v>
                </c:pt>
                <c:pt idx="9">
                  <c:v>18984</c:v>
                </c:pt>
                <c:pt idx="10">
                  <c:v>18789</c:v>
                </c:pt>
                <c:pt idx="11">
                  <c:v>18864</c:v>
                </c:pt>
                <c:pt idx="12">
                  <c:v>18624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76-4A12-9079-CA512FC20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374592"/>
        <c:axId val="79376384"/>
      </c:lineChart>
      <c:lineChart>
        <c:grouping val="standard"/>
        <c:varyColors val="0"/>
        <c:ser>
          <c:idx val="0"/>
          <c:order val="0"/>
          <c:tx>
            <c:strRef>
              <c:f>List4!$C$16</c:f>
              <c:strCache>
                <c:ptCount val="1"/>
                <c:pt idx="0">
                  <c:v>ha of new vineyards</c:v>
                </c:pt>
              </c:strCache>
            </c:strRef>
          </c:tx>
          <c:spPr>
            <a:ln w="88900"/>
          </c:spPr>
          <c:marker>
            <c:symbol val="none"/>
          </c:marker>
          <c:cat>
            <c:numRef>
              <c:f>List4!$B$19:$B$29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List4!$C$17:$C$29</c:f>
              <c:numCache>
                <c:formatCode>General</c:formatCode>
                <c:ptCount val="13"/>
                <c:pt idx="0">
                  <c:v>529.20000000000005</c:v>
                </c:pt>
                <c:pt idx="1">
                  <c:v>706.11</c:v>
                </c:pt>
                <c:pt idx="2">
                  <c:v>1078.31</c:v>
                </c:pt>
                <c:pt idx="3">
                  <c:v>1608.37</c:v>
                </c:pt>
                <c:pt idx="4">
                  <c:v>1889.6299999999999</c:v>
                </c:pt>
                <c:pt idx="5">
                  <c:v>132.02000000000001</c:v>
                </c:pt>
                <c:pt idx="6">
                  <c:v>154.15</c:v>
                </c:pt>
                <c:pt idx="7">
                  <c:v>163.19</c:v>
                </c:pt>
                <c:pt idx="8">
                  <c:v>139.04</c:v>
                </c:pt>
                <c:pt idx="9">
                  <c:v>248.15</c:v>
                </c:pt>
                <c:pt idx="10">
                  <c:v>213.84</c:v>
                </c:pt>
                <c:pt idx="11">
                  <c:v>343.09</c:v>
                </c:pt>
                <c:pt idx="12">
                  <c:v>403.58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76-4A12-9079-CA512FC20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379840"/>
        <c:axId val="79378304"/>
      </c:lineChart>
      <c:catAx>
        <c:axId val="793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376384"/>
        <c:crosses val="autoZero"/>
        <c:auto val="1"/>
        <c:lblAlgn val="ctr"/>
        <c:lblOffset val="100"/>
        <c:noMultiLvlLbl val="0"/>
      </c:catAx>
      <c:valAx>
        <c:axId val="79376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374592"/>
        <c:crosses val="autoZero"/>
        <c:crossBetween val="between"/>
        <c:dispUnits>
          <c:builtInUnit val="thousands"/>
          <c:dispUnitsLbl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thousands</a:t>
                  </a:r>
                </a:p>
              </c:rich>
            </c:tx>
          </c:dispUnitsLbl>
        </c:dispUnits>
      </c:valAx>
      <c:valAx>
        <c:axId val="793783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79379840"/>
        <c:crosses val="max"/>
        <c:crossBetween val="between"/>
      </c:valAx>
      <c:catAx>
        <c:axId val="79379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93783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4431933508311534"/>
          <c:y val="5.2798920968212398E-2"/>
          <c:w val="0.2902229663152579"/>
          <c:h val="0.236878827646544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500" baseline="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3868469929633"/>
          <c:y val="0.21795166229221349"/>
          <c:w val="0.79396981627296592"/>
          <c:h val="0.70639216972878349"/>
        </c:manualLayout>
      </c:layout>
      <c:lineChart>
        <c:grouping val="standard"/>
        <c:varyColors val="0"/>
        <c:ser>
          <c:idx val="1"/>
          <c:order val="1"/>
          <c:tx>
            <c:v>number of growers</c:v>
          </c:tx>
          <c:spPr>
            <a:ln w="41275"/>
          </c:spPr>
          <c:marker>
            <c:symbol val="none"/>
          </c:marker>
          <c:cat>
            <c:numRef>
              <c:f>List4!$B$17:$B$22</c:f>
              <c:numCache>
                <c:formatCode>General</c:formatCode>
                <c:ptCount val="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</c:numCache>
            </c:numRef>
          </c:cat>
          <c:val>
            <c:numRef>
              <c:f>List4!$D$17:$D$22</c:f>
              <c:numCache>
                <c:formatCode>General</c:formatCode>
                <c:ptCount val="6"/>
                <c:pt idx="0">
                  <c:v>8400</c:v>
                </c:pt>
                <c:pt idx="1">
                  <c:v>9530</c:v>
                </c:pt>
                <c:pt idx="2">
                  <c:v>9614</c:v>
                </c:pt>
                <c:pt idx="3">
                  <c:v>10393</c:v>
                </c:pt>
                <c:pt idx="4">
                  <c:v>20610</c:v>
                </c:pt>
                <c:pt idx="5">
                  <c:v>19351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D5-4926-9955-E7B3FC4FE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28320"/>
        <c:axId val="79529856"/>
      </c:lineChart>
      <c:lineChart>
        <c:grouping val="standard"/>
        <c:varyColors val="0"/>
        <c:ser>
          <c:idx val="0"/>
          <c:order val="0"/>
          <c:tx>
            <c:strRef>
              <c:f>List4!$C$16</c:f>
              <c:strCache>
                <c:ptCount val="1"/>
                <c:pt idx="0">
                  <c:v>ha of new vineyards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List4!$B$19:$B$29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List4!$C$17:$C$22</c:f>
              <c:numCache>
                <c:formatCode>General</c:formatCode>
                <c:ptCount val="6"/>
                <c:pt idx="0">
                  <c:v>529.20000000000005</c:v>
                </c:pt>
                <c:pt idx="1">
                  <c:v>706.11</c:v>
                </c:pt>
                <c:pt idx="2">
                  <c:v>1078.31</c:v>
                </c:pt>
                <c:pt idx="3">
                  <c:v>1608.37</c:v>
                </c:pt>
                <c:pt idx="4">
                  <c:v>1889.6299999999999</c:v>
                </c:pt>
                <c:pt idx="5">
                  <c:v>132.02000000000001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D5-4926-9955-E7B3FC4FEA07}"/>
            </c:ext>
          </c:extLst>
        </c:ser>
        <c:ser>
          <c:idx val="2"/>
          <c:order val="2"/>
          <c:tx>
            <c:strRef>
              <c:f>List4!$E$16</c:f>
              <c:strCache>
                <c:ptCount val="1"/>
                <c:pt idx="0">
                  <c:v>total ha</c:v>
                </c:pt>
              </c:strCache>
            </c:strRef>
          </c:tx>
          <c:spPr>
            <a:ln w="57150" cmpd="dbl"/>
          </c:spPr>
          <c:marker>
            <c:symbol val="none"/>
          </c:marker>
          <c:val>
            <c:numRef>
              <c:f>List4!$E$17:$E$22</c:f>
              <c:numCache>
                <c:formatCode>General</c:formatCode>
                <c:ptCount val="6"/>
                <c:pt idx="0">
                  <c:v>11100</c:v>
                </c:pt>
                <c:pt idx="1">
                  <c:v>11274</c:v>
                </c:pt>
                <c:pt idx="2">
                  <c:v>11742</c:v>
                </c:pt>
                <c:pt idx="3">
                  <c:v>13891</c:v>
                </c:pt>
                <c:pt idx="4">
                  <c:v>18678</c:v>
                </c:pt>
                <c:pt idx="5">
                  <c:v>18554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D5-4926-9955-E7B3FC4FE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46240"/>
        <c:axId val="79544320"/>
      </c:lineChart>
      <c:catAx>
        <c:axId val="795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529856"/>
        <c:crosses val="autoZero"/>
        <c:auto val="1"/>
        <c:lblAlgn val="ctr"/>
        <c:lblOffset val="100"/>
        <c:noMultiLvlLbl val="0"/>
      </c:catAx>
      <c:valAx>
        <c:axId val="7952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528320"/>
        <c:crosses val="autoZero"/>
        <c:crossBetween val="between"/>
        <c:dispUnits>
          <c:builtInUnit val="thousands"/>
          <c:dispUnitsLbl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thousands of growers</a:t>
                  </a:r>
                </a:p>
              </c:rich>
            </c:tx>
          </c:dispUnitsLbl>
        </c:dispUnits>
      </c:valAx>
      <c:valAx>
        <c:axId val="795443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79546240"/>
        <c:crosses val="max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96339288984225691"/>
                <c:y val="0.28276647710702868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thousands of ha</a:t>
                  </a:r>
                </a:p>
              </c:rich>
            </c:tx>
          </c:dispUnitsLbl>
        </c:dispUnits>
      </c:valAx>
      <c:catAx>
        <c:axId val="79546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954432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32538240859427547"/>
          <c:y val="2.9650772820064213E-2"/>
          <c:w val="0.24703220237005274"/>
          <c:h val="0.251151574803149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00" baseline="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tabel</a:t>
            </a:r>
            <a:r>
              <a:rPr lang="cs-CZ" baseline="0" dirty="0"/>
              <a:t> </a:t>
            </a:r>
            <a:r>
              <a:rPr lang="cs-CZ" baseline="0" dirty="0" err="1"/>
              <a:t>vs</a:t>
            </a:r>
            <a:r>
              <a:rPr lang="cs-CZ" baseline="0" dirty="0"/>
              <a:t> </a:t>
            </a:r>
            <a:r>
              <a:rPr lang="cs-CZ" baseline="0" dirty="0" err="1"/>
              <a:t>quality</a:t>
            </a:r>
            <a:r>
              <a:rPr lang="cs-CZ" baseline="0" dirty="0"/>
              <a:t> </a:t>
            </a:r>
            <a:r>
              <a:rPr lang="cs-CZ" baseline="0" dirty="0" err="1"/>
              <a:t>wines</a:t>
            </a:r>
            <a:r>
              <a:rPr lang="cs-CZ" baseline="0" dirty="0"/>
              <a:t> in 2002</a:t>
            </a:r>
            <a:r>
              <a:rPr lang="en-US" dirty="0"/>
              <a:t>(%)</a:t>
            </a:r>
          </a:p>
        </c:rich>
      </c:tx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ČR!$A$186</c:f>
              <c:strCache>
                <c:ptCount val="1"/>
                <c:pt idx="0">
                  <c:v>TABLE WINES (%)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6.38968356586508E-2"/>
                  <c:y val="5.0559311666377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43-4708-B7D3-A775AC791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ČR!$A$186:$A$187</c:f>
              <c:strCache>
                <c:ptCount val="2"/>
                <c:pt idx="0">
                  <c:v>TABLE WINES (%)</c:v>
                </c:pt>
                <c:pt idx="1">
                  <c:v>QUALITY WINES (%)</c:v>
                </c:pt>
              </c:strCache>
            </c:strRef>
          </c:cat>
          <c:val>
            <c:numRef>
              <c:f>ČR!$B$186:$B$187</c:f>
              <c:numCache>
                <c:formatCode>General</c:formatCode>
                <c:ptCount val="2"/>
                <c:pt idx="0">
                  <c:v>61.7</c:v>
                </c:pt>
                <c:pt idx="1">
                  <c:v>38.300000000000004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43-4708-B7D3-A775AC7910E4}"/>
            </c:ext>
          </c:extLst>
        </c:ser>
        <c:ser>
          <c:idx val="1"/>
          <c:order val="1"/>
          <c:tx>
            <c:strRef>
              <c:f>ČR!$A$187</c:f>
              <c:strCache>
                <c:ptCount val="1"/>
                <c:pt idx="0">
                  <c:v>QUALITY WINES (%)</c:v>
                </c:pt>
              </c:strCache>
            </c:strRef>
          </c:tx>
          <c:cat>
            <c:strRef>
              <c:f>ČR!$A$186:$A$187</c:f>
              <c:strCache>
                <c:ptCount val="2"/>
                <c:pt idx="0">
                  <c:v>TABLE WINES (%)</c:v>
                </c:pt>
                <c:pt idx="1">
                  <c:v>QUALITY WINES (%)</c:v>
                </c:pt>
              </c:strCache>
            </c:strRef>
          </c:cat>
          <c:val>
            <c:numRef>
              <c:f>ČR!$B$187:$C$187</c:f>
              <c:numCache>
                <c:formatCode>General</c:formatCode>
                <c:ptCount val="2"/>
                <c:pt idx="0">
                  <c:v>38.300000000000004</c:v>
                </c:pt>
                <c:pt idx="1">
                  <c:v>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43-4708-B7D3-A775AC791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326569008501458"/>
          <c:y val="0.1966745788584788"/>
          <c:w val="0.32427608045959305"/>
          <c:h val="0.38741298393383272"/>
        </c:manualLayout>
      </c:layout>
      <c:overlay val="0"/>
      <c:txPr>
        <a:bodyPr/>
        <a:lstStyle/>
        <a:p>
          <a:pPr rtl="0">
            <a:defRPr sz="1400"/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tabel</a:t>
            </a:r>
            <a:r>
              <a:rPr lang="cs-CZ" baseline="0" dirty="0"/>
              <a:t> </a:t>
            </a:r>
            <a:r>
              <a:rPr lang="cs-CZ" baseline="0" dirty="0" err="1"/>
              <a:t>vs</a:t>
            </a:r>
            <a:r>
              <a:rPr lang="cs-CZ" baseline="0" dirty="0"/>
              <a:t> </a:t>
            </a:r>
            <a:r>
              <a:rPr lang="cs-CZ" baseline="0" dirty="0" err="1"/>
              <a:t>quality</a:t>
            </a:r>
            <a:r>
              <a:rPr lang="cs-CZ" baseline="0" dirty="0"/>
              <a:t> </a:t>
            </a:r>
            <a:r>
              <a:rPr lang="cs-CZ" baseline="0" dirty="0" err="1"/>
              <a:t>wines</a:t>
            </a:r>
            <a:r>
              <a:rPr lang="cs-CZ" baseline="0" dirty="0"/>
              <a:t> in 2012 </a:t>
            </a:r>
            <a:r>
              <a:rPr lang="en-US" dirty="0"/>
              <a:t>(%)</a:t>
            </a:r>
          </a:p>
        </c:rich>
      </c:tx>
      <c:layout>
        <c:manualLayout>
          <c:xMode val="edge"/>
          <c:yMode val="edge"/>
          <c:x val="0.29225893896490585"/>
          <c:y val="0.78835824790452769"/>
        </c:manualLayout>
      </c:layout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396846943008928E-2"/>
          <c:y val="0.15846037297853124"/>
          <c:w val="0.82810844775987391"/>
          <c:h val="0.723192898373481"/>
        </c:manualLayout>
      </c:layout>
      <c:pie3DChart>
        <c:varyColors val="1"/>
        <c:ser>
          <c:idx val="0"/>
          <c:order val="0"/>
          <c:tx>
            <c:strRef>
              <c:f>ČR!$A$186</c:f>
              <c:strCache>
                <c:ptCount val="1"/>
                <c:pt idx="0">
                  <c:v>TABLE WINES (%)</c:v>
                </c:pt>
              </c:strCache>
            </c:strRef>
          </c:tx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0-27E6-479A-AB25-45D464ADF7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ČR!$A$186:$A$187</c:f>
              <c:strCache>
                <c:ptCount val="2"/>
                <c:pt idx="0">
                  <c:v>TABLE WINES (%)</c:v>
                </c:pt>
                <c:pt idx="1">
                  <c:v>QUALITY WINES (%)</c:v>
                </c:pt>
              </c:strCache>
            </c:strRef>
          </c:cat>
          <c:val>
            <c:numRef>
              <c:f>ČR!$C$186:$C$187</c:f>
              <c:numCache>
                <c:formatCode>General</c:formatCode>
                <c:ptCount val="2"/>
                <c:pt idx="0">
                  <c:v>47.3</c:v>
                </c:pt>
                <c:pt idx="1">
                  <c:v>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E6-479A-AB25-45D464ADF7E5}"/>
            </c:ext>
          </c:extLst>
        </c:ser>
        <c:ser>
          <c:idx val="1"/>
          <c:order val="1"/>
          <c:tx>
            <c:strRef>
              <c:f>ČR!$A$187</c:f>
              <c:strCache>
                <c:ptCount val="1"/>
                <c:pt idx="0">
                  <c:v>QUALITY WINES (%)</c:v>
                </c:pt>
              </c:strCache>
            </c:strRef>
          </c:tx>
          <c:cat>
            <c:strRef>
              <c:f>ČR!$A$186:$A$187</c:f>
              <c:strCache>
                <c:ptCount val="2"/>
                <c:pt idx="0">
                  <c:v>TABLE WINES (%)</c:v>
                </c:pt>
                <c:pt idx="1">
                  <c:v>QUALITY WINES (%)</c:v>
                </c:pt>
              </c:strCache>
            </c:strRef>
          </c:cat>
          <c:val>
            <c:numRef>
              <c:f>ČR!$B$187:$C$187</c:f>
              <c:numCache>
                <c:formatCode>General</c:formatCode>
                <c:ptCount val="2"/>
                <c:pt idx="0">
                  <c:v>38.300000000000004</c:v>
                </c:pt>
                <c:pt idx="1">
                  <c:v>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E6-479A-AB25-45D464ADF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7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833A8A-BC6A-414D-9B74-1445217E160C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43653DA-8BF4-4869-96FE-9BCF43372D46}" type="datetime8">
              <a:rPr lang="en-US" smtClean="0"/>
              <a:pPr algn="ctr"/>
              <a:t>11/12/2024 9:52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11/12/2024 9:53 AM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11/12/2024 9:53 AM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11/12/2024 9:52 AM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1E20EC5-AC53-4169-941E-EDF10CD23748}" type="datetime8">
              <a:rPr lang="en-US" smtClean="0"/>
              <a:pPr/>
              <a:t>11/12/2024 9:53 AM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11/12/2024 9:52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0RGm81vB7s?feature=oembed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prokes.umo@mendelu.cz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KES@PROQIN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ctrTitle"/>
          </p:nvPr>
        </p:nvSpPr>
        <p:spPr>
          <a:xfrm>
            <a:off x="0" y="2204864"/>
            <a:ext cx="9144000" cy="2808312"/>
          </a:xfrm>
        </p:spPr>
        <p:txBody>
          <a:bodyPr>
            <a:normAutofit fontScale="90000"/>
          </a:bodyPr>
          <a:lstStyle/>
          <a:p>
            <a:b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0" i="0" u="none" strike="noStrike" baseline="0" dirty="0">
                <a:solidFill>
                  <a:schemeClr val="bg1"/>
                </a:solidFill>
              </a:rPr>
              <a:t>PARADOX</a:t>
            </a:r>
            <a:r>
              <a:rPr lang="cs-CZ" sz="4400" b="0" dirty="0">
                <a:solidFill>
                  <a:schemeClr val="bg1"/>
                </a:solidFill>
              </a:rPr>
              <a:t> LUXUSU A UDRŽITELNOSTI</a:t>
            </a:r>
            <a:br>
              <a:rPr lang="cs-CZ" sz="4400" b="0" dirty="0">
                <a:solidFill>
                  <a:schemeClr val="bg1"/>
                </a:solidFill>
              </a:rPr>
            </a:br>
            <a:r>
              <a:rPr lang="cs-CZ" sz="4400" b="0" dirty="0">
                <a:solidFill>
                  <a:schemeClr val="bg1"/>
                </a:solidFill>
              </a:rPr>
              <a:t> ČESKÝCH KLASICKÝCH ŠUMIVÝCH VÍN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583766" y="5105400"/>
            <a:ext cx="6560234" cy="17526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PCU</a:t>
            </a:r>
          </a:p>
          <a:p>
            <a:pPr algn="ctr"/>
            <a:r>
              <a:rPr lang="cs-CZ" sz="4000" b="1" dirty="0"/>
              <a:t>Amande</a:t>
            </a:r>
            <a:r>
              <a:rPr lang="cs-CZ" sz="3200" b="1" dirty="0"/>
              <a:t>, Hustopeče, Morava, ČR</a:t>
            </a:r>
            <a:endParaRPr lang="en-US" sz="3200" b="1" dirty="0"/>
          </a:p>
        </p:txBody>
      </p:sp>
      <p:sp>
        <p:nvSpPr>
          <p:cNvPr id="10" name="Obdélník 9"/>
          <p:cNvSpPr/>
          <p:nvPr/>
        </p:nvSpPr>
        <p:spPr>
          <a:xfrm>
            <a:off x="0" y="5445224"/>
            <a:ext cx="151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Martin Prokeš</a:t>
            </a:r>
          </a:p>
          <a:p>
            <a:r>
              <a:rPr lang="cs-CZ" dirty="0"/>
              <a:t>,  12, 2024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4581128"/>
            <a:ext cx="4035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Bef>
                <a:spcPct val="0"/>
              </a:spcBef>
              <a:spcAft>
                <a:spcPct val="0"/>
              </a:spcAft>
            </a:pPr>
            <a:r>
              <a:rPr lang="cs-CZ" sz="2400" i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„</a:t>
            </a:r>
            <a:r>
              <a:rPr lang="cs-CZ" sz="2400" i="1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Cogita</a:t>
            </a:r>
            <a:r>
              <a:rPr lang="cs-CZ" sz="2400" i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mundi</a:t>
            </a:r>
            <a:r>
              <a:rPr lang="cs-CZ" sz="2400" i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cs-CZ" sz="2400" i="1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agere</a:t>
            </a:r>
            <a:r>
              <a:rPr lang="cs-CZ" sz="2400" i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localiter</a:t>
            </a:r>
            <a:r>
              <a:rPr lang="cs-CZ" sz="2400" i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“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Obrázek 11" descr="MENDELU_en.pn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0" y="1196752"/>
            <a:ext cx="1471092" cy="980728"/>
          </a:xfrm>
          <a:prstGeom prst="rect">
            <a:avLst/>
          </a:prstGeom>
        </p:spPr>
      </p:pic>
      <p:pic>
        <p:nvPicPr>
          <p:cNvPr id="13" name="Obrázek 12" descr="PEF_EN.pn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0" y="0"/>
            <a:ext cx="1468963" cy="1224136"/>
          </a:xfrm>
          <a:prstGeom prst="rect">
            <a:avLst/>
          </a:prstGeom>
        </p:spPr>
      </p:pic>
      <p:pic>
        <p:nvPicPr>
          <p:cNvPr id="2050" name="Picture 2" descr="EUAWE European Association of Wine Economists">
            <a:extLst>
              <a:ext uri="{FF2B5EF4-FFF2-40B4-BE49-F238E27FC236}">
                <a16:creationId xmlns:a16="http://schemas.microsoft.com/office/drawing/2014/main" id="{22235D6C-54CB-1D93-B1DB-07816CAB2A40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70387"/>
            <a:ext cx="15621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686800" cy="544522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400" dirty="0" err="1"/>
              <a:t>Multiplication</a:t>
            </a:r>
            <a:r>
              <a:rPr lang="cs-CZ" sz="4400" dirty="0"/>
              <a:t> </a:t>
            </a:r>
            <a:r>
              <a:rPr lang="cs-CZ" sz="4400" dirty="0" err="1"/>
              <a:t>effect</a:t>
            </a:r>
            <a:r>
              <a:rPr lang="cs-CZ" sz="4400" dirty="0"/>
              <a:t>:</a:t>
            </a:r>
          </a:p>
          <a:p>
            <a:pPr>
              <a:buNone/>
            </a:pPr>
            <a:r>
              <a:rPr lang="cs-CZ" dirty="0"/>
              <a:t>S</a:t>
            </a:r>
            <a:r>
              <a:rPr lang="en-US" dirty="0" err="1"/>
              <a:t>tructural</a:t>
            </a:r>
            <a:r>
              <a:rPr lang="en-US" dirty="0"/>
              <a:t> analysis </a:t>
            </a:r>
            <a:endParaRPr lang="cs-CZ" dirty="0"/>
          </a:p>
          <a:p>
            <a:pPr>
              <a:buNone/>
            </a:pPr>
            <a:r>
              <a:rPr lang="en-US" dirty="0"/>
              <a:t>of the development for the last</a:t>
            </a:r>
            <a:r>
              <a:rPr lang="cs-CZ" dirty="0"/>
              <a:t> </a:t>
            </a:r>
            <a:r>
              <a:rPr lang="en-US" dirty="0"/>
              <a:t>10 years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sz="4000" dirty="0" err="1"/>
              <a:t>Wine</a:t>
            </a:r>
            <a:r>
              <a:rPr lang="cs-CZ" sz="4000" dirty="0"/>
              <a:t> Cluster:</a:t>
            </a:r>
          </a:p>
          <a:p>
            <a:pPr>
              <a:buNone/>
            </a:pPr>
            <a:r>
              <a:rPr lang="cs-CZ" sz="4000" dirty="0" err="1"/>
              <a:t>Localization</a:t>
            </a:r>
            <a:r>
              <a:rPr lang="cs-CZ" sz="4000" dirty="0"/>
              <a:t> </a:t>
            </a:r>
            <a:r>
              <a:rPr lang="cs-CZ" sz="4000" dirty="0" err="1"/>
              <a:t>Quotient</a:t>
            </a:r>
            <a:r>
              <a:rPr lang="cs-CZ" sz="4000" dirty="0"/>
              <a:t> (LQ) </a:t>
            </a:r>
            <a:r>
              <a:rPr lang="cs-CZ" dirty="0"/>
              <a:t>(Porter, 1998)</a:t>
            </a:r>
          </a:p>
          <a:p>
            <a:pPr>
              <a:buNone/>
            </a:pPr>
            <a:r>
              <a:rPr lang="cs-CZ" sz="4000" dirty="0" err="1"/>
              <a:t>Concentration</a:t>
            </a:r>
            <a:r>
              <a:rPr lang="cs-CZ" sz="4000" dirty="0"/>
              <a:t> </a:t>
            </a:r>
            <a:r>
              <a:rPr lang="cs-CZ" sz="4000" dirty="0" err="1"/>
              <a:t>Quotient</a:t>
            </a:r>
            <a:r>
              <a:rPr lang="cs-CZ" sz="4000" dirty="0"/>
              <a:t> (CQ)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Localization</a:t>
            </a:r>
            <a:r>
              <a:rPr lang="cs-CZ" dirty="0"/>
              <a:t> </a:t>
            </a:r>
            <a:r>
              <a:rPr lang="cs-CZ" dirty="0" err="1"/>
              <a:t>Quotient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			x/X</a:t>
            </a:r>
          </a:p>
          <a:p>
            <a:r>
              <a:rPr lang="fr-FR" dirty="0"/>
              <a:t>(LQ) = ---------</a:t>
            </a:r>
            <a:endParaRPr lang="en-US" dirty="0"/>
          </a:p>
          <a:p>
            <a:pPr>
              <a:buNone/>
            </a:pPr>
            <a:r>
              <a:rPr lang="fr-FR" dirty="0"/>
              <a:t>		             </a:t>
            </a:r>
            <a:r>
              <a:rPr lang="en-US" dirty="0"/>
              <a:t>y/Y	</a:t>
            </a:r>
            <a:br>
              <a:rPr lang="en-US" dirty="0"/>
            </a:br>
            <a:endParaRPr lang="cs-CZ" dirty="0"/>
          </a:p>
          <a:p>
            <a:r>
              <a:rPr lang="en-US" dirty="0"/>
              <a:t>LQ - </a:t>
            </a:r>
            <a:r>
              <a:rPr lang="en-US" dirty="0" err="1"/>
              <a:t>loca</a:t>
            </a:r>
            <a:r>
              <a:rPr lang="cs-CZ" dirty="0"/>
              <a:t>t</a:t>
            </a:r>
            <a:r>
              <a:rPr lang="en-US" dirty="0"/>
              <a:t>ion quotient of employment in the region</a:t>
            </a:r>
            <a:endParaRPr lang="cs-CZ" dirty="0"/>
          </a:p>
          <a:p>
            <a:pPr>
              <a:buNone/>
            </a:pPr>
            <a:r>
              <a:rPr lang="en-US" sz="2800" dirty="0"/>
              <a:t>x    - employees working in the sector in the region</a:t>
            </a:r>
            <a:endParaRPr lang="cs-CZ" sz="2800" dirty="0"/>
          </a:p>
          <a:p>
            <a:pPr>
              <a:buNone/>
            </a:pPr>
            <a:r>
              <a:rPr lang="en-US" sz="2800" dirty="0"/>
              <a:t>X	 - total number of employees in the region</a:t>
            </a:r>
            <a:endParaRPr lang="cs-CZ" sz="2800" dirty="0"/>
          </a:p>
          <a:p>
            <a:pPr>
              <a:buNone/>
            </a:pPr>
            <a:r>
              <a:rPr lang="en-US" sz="2800" dirty="0"/>
              <a:t>y 	 - employees working in the sector in the state</a:t>
            </a:r>
            <a:endParaRPr lang="cs-CZ" sz="2800" dirty="0"/>
          </a:p>
          <a:p>
            <a:pPr>
              <a:buNone/>
            </a:pPr>
            <a:r>
              <a:rPr lang="en-US" sz="2800" dirty="0"/>
              <a:t>Y 	 - total number of employees in the state</a:t>
            </a:r>
            <a:endParaRPr lang="cs-CZ" sz="2800" dirty="0"/>
          </a:p>
          <a:p>
            <a:pPr>
              <a:buNone/>
            </a:pPr>
            <a:endParaRPr lang="cs-CZ" dirty="0"/>
          </a:p>
          <a:p>
            <a:r>
              <a:rPr lang="en-US" dirty="0"/>
              <a:t>Potential for regional clusters is where are groups of related industries with LQ</a:t>
            </a:r>
            <a:r>
              <a:rPr lang="cs-CZ" dirty="0"/>
              <a:t> </a:t>
            </a:r>
            <a:r>
              <a:rPr lang="en-US" dirty="0"/>
              <a:t>greater than </a:t>
            </a:r>
            <a:r>
              <a:rPr lang="en-US" sz="4200" dirty="0"/>
              <a:t>1</a:t>
            </a:r>
            <a:endParaRPr lang="cs-CZ" sz="42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Concentration</a:t>
            </a:r>
            <a:r>
              <a:rPr lang="cs-CZ" dirty="0"/>
              <a:t> </a:t>
            </a:r>
            <a:r>
              <a:rPr lang="cs-CZ" dirty="0" err="1"/>
              <a:t>Quotient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676456" cy="52291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			</a:t>
            </a:r>
            <a:r>
              <a:rPr lang="en-US" dirty="0"/>
              <a:t>a/A</a:t>
            </a:r>
            <a:endParaRPr lang="cs-CZ" dirty="0"/>
          </a:p>
          <a:p>
            <a:r>
              <a:rPr lang="en-US" dirty="0"/>
              <a:t> CQ = ---------</a:t>
            </a:r>
            <a:endParaRPr lang="cs-CZ" dirty="0"/>
          </a:p>
          <a:p>
            <a:pPr>
              <a:buNone/>
            </a:pPr>
            <a:r>
              <a:rPr lang="cs-CZ" dirty="0"/>
              <a:t>			</a:t>
            </a:r>
            <a:r>
              <a:rPr lang="en-US" dirty="0"/>
              <a:t>b/B </a:t>
            </a:r>
            <a:br>
              <a:rPr lang="en-US" dirty="0"/>
            </a:br>
            <a:endParaRPr lang="cs-CZ" dirty="0"/>
          </a:p>
          <a:p>
            <a:r>
              <a:rPr lang="en-US" dirty="0"/>
              <a:t>CQ - concentration </a:t>
            </a:r>
            <a:r>
              <a:rPr lang="cs-CZ" dirty="0" err="1"/>
              <a:t>quotient</a:t>
            </a:r>
            <a:r>
              <a:rPr lang="en-US" dirty="0"/>
              <a:t> of vineyards in the region </a:t>
            </a:r>
            <a:r>
              <a:rPr lang="cs-CZ" dirty="0" err="1"/>
              <a:t>or</a:t>
            </a:r>
            <a:r>
              <a:rPr lang="en-US" dirty="0"/>
              <a:t> in a certain area for the</a:t>
            </a:r>
            <a:r>
              <a:rPr lang="cs-CZ" dirty="0"/>
              <a:t> </a:t>
            </a:r>
            <a:r>
              <a:rPr lang="en-US" dirty="0"/>
              <a:t>establishment of an association of wine growers or cluster 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sz="2600" dirty="0"/>
              <a:t>a 	 - the number of vineyards in the region certified by the association rules (ha)</a:t>
            </a:r>
            <a:endParaRPr lang="cs-CZ" sz="2600" dirty="0"/>
          </a:p>
          <a:p>
            <a:pPr>
              <a:buNone/>
            </a:pPr>
            <a:r>
              <a:rPr lang="en-US" sz="2600" dirty="0"/>
              <a:t>A	 - total number of  vineyards across the region (ha)</a:t>
            </a:r>
            <a:endParaRPr lang="cs-CZ" sz="2600" dirty="0"/>
          </a:p>
          <a:p>
            <a:pPr>
              <a:buNone/>
            </a:pPr>
            <a:r>
              <a:rPr lang="en-US" sz="2600" dirty="0"/>
              <a:t>b 	 - the number of vineyards of the all associations (ha)</a:t>
            </a:r>
            <a:endParaRPr lang="cs-CZ" sz="2600" dirty="0"/>
          </a:p>
          <a:p>
            <a:pPr>
              <a:buNone/>
            </a:pPr>
            <a:r>
              <a:rPr lang="en-US" sz="2600" dirty="0"/>
              <a:t>B 	 - the total area of ​​vineyards in the country (ha)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New </a:t>
            </a:r>
            <a:r>
              <a:rPr lang="cs-CZ" dirty="0" err="1"/>
              <a:t>Facts</a:t>
            </a:r>
            <a:br>
              <a:rPr lang="cs-CZ" dirty="0"/>
            </a:br>
            <a:r>
              <a:rPr lang="cs-CZ" dirty="0" err="1"/>
              <a:t>Consumers</a:t>
            </a:r>
            <a:r>
              <a:rPr lang="cs-CZ" dirty="0"/>
              <a:t> &amp; </a:t>
            </a:r>
            <a:r>
              <a:rPr lang="cs-CZ" dirty="0" err="1"/>
              <a:t>Producers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Viticulture and wine </a:t>
            </a:r>
            <a:r>
              <a:rPr lang="cs-CZ" dirty="0" err="1"/>
              <a:t>sector</a:t>
            </a:r>
            <a:r>
              <a:rPr lang="cs-CZ" dirty="0"/>
              <a:t> (</a:t>
            </a:r>
            <a:r>
              <a:rPr lang="en-US" dirty="0"/>
              <a:t>industry</a:t>
            </a:r>
            <a:r>
              <a:rPr lang="cs-CZ" dirty="0"/>
              <a:t>)</a:t>
            </a:r>
            <a:r>
              <a:rPr lang="en-US" dirty="0"/>
              <a:t> in the Czech Republic has undergone over the last twenty years extensive reform </a:t>
            </a:r>
            <a:endParaRPr lang="cs-CZ" dirty="0"/>
          </a:p>
          <a:p>
            <a:endParaRPr lang="cs-CZ" dirty="0"/>
          </a:p>
          <a:p>
            <a:r>
              <a:rPr lang="en-US" dirty="0"/>
              <a:t>has experienced a significant shift from the quantitative orientation of production towards high quality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4C581-E370-976C-7563-00496ABE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 anchor="ctr">
            <a:normAutofit/>
          </a:bodyPr>
          <a:lstStyle/>
          <a:p>
            <a:r>
              <a:rPr lang="cs-CZ" dirty="0"/>
              <a:t>COOPERATION IN RESEARCH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AEB92-C628-45FC-6A3E-762C8A28F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2234184"/>
            <a:ext cx="4038600" cy="4623816"/>
          </a:xfrm>
        </p:spPr>
        <p:txBody>
          <a:bodyPr>
            <a:normAutofit/>
          </a:bodyPr>
          <a:lstStyle/>
          <a:p>
            <a:r>
              <a:rPr lang="cs-CZ" dirty="0"/>
              <a:t>IMC UNIVERSITY KREMS</a:t>
            </a:r>
          </a:p>
          <a:p>
            <a:endParaRPr lang="cs-CZ" dirty="0"/>
          </a:p>
          <a:p>
            <a:r>
              <a:rPr lang="cs-CZ" dirty="0"/>
              <a:t>DAC AUSTRIA</a:t>
            </a:r>
          </a:p>
          <a:p>
            <a:endParaRPr lang="cs-CZ" dirty="0"/>
          </a:p>
          <a:p>
            <a:r>
              <a:rPr lang="cs-CZ" dirty="0"/>
              <a:t>WMB AUSTRIA</a:t>
            </a:r>
          </a:p>
        </p:txBody>
      </p:sp>
      <p:pic>
        <p:nvPicPr>
          <p:cNvPr id="3074" name="Picture 2" descr="Austria introduces new sparkling wine quality tiers - Decanter">
            <a:extLst>
              <a:ext uri="{FF2B5EF4-FFF2-40B4-BE49-F238E27FC236}">
                <a16:creationId xmlns:a16="http://schemas.microsoft.com/office/drawing/2014/main" id="{B380AC57-A14B-A8D7-21B7-561DA1330AA5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3271" y="1916832"/>
            <a:ext cx="5457449" cy="3888432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73471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1720F-D4E7-D048-D7BD-8A29C91B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COOPERATION IN RESEARCH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F8E90-4918-990B-F0B9-C88AD1BE53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STELLENBOSCH UNIVERSITY</a:t>
            </a:r>
          </a:p>
          <a:p>
            <a:endParaRPr lang="cs-CZ" dirty="0"/>
          </a:p>
          <a:p>
            <a:r>
              <a:rPr lang="cs-CZ" dirty="0"/>
              <a:t>MCC</a:t>
            </a:r>
          </a:p>
        </p:txBody>
      </p:sp>
      <p:pic>
        <p:nvPicPr>
          <p:cNvPr id="4098" name="Picture 2" descr="Logo">
            <a:extLst>
              <a:ext uri="{FF2B5EF4-FFF2-40B4-BE49-F238E27FC236}">
                <a16:creationId xmlns:a16="http://schemas.microsoft.com/office/drawing/2014/main" id="{02E1040A-C5D1-6157-CC82-D9E235DB2BC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4581128"/>
            <a:ext cx="4038600" cy="158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856F0D54-DE09-7F99-50CD-23ED21844F95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67252" y="2869452"/>
            <a:ext cx="7749664" cy="440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8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DB13E-7633-F2E6-0EEF-6E714CDB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DA820-11C6-8745-2063-A7F0A6F16A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2CB9AD-4BC8-81CF-683E-FA14DA903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427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NUMBER OF NEW GROWERS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251520" y="1700808"/>
          <a:ext cx="860444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6581001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Source: </a:t>
            </a:r>
            <a:r>
              <a:rPr lang="cs-CZ" sz="1200" dirty="0" err="1"/>
              <a:t>own</a:t>
            </a:r>
            <a:r>
              <a:rPr lang="cs-CZ" sz="1200" dirty="0"/>
              <a:t> </a:t>
            </a:r>
            <a:r>
              <a:rPr lang="cs-CZ" sz="1200" dirty="0" err="1"/>
              <a:t>work</a:t>
            </a:r>
            <a:r>
              <a:rPr lang="cs-CZ" sz="1200" dirty="0"/>
              <a:t>, 2013 &amp; </a:t>
            </a:r>
            <a:r>
              <a:rPr lang="cs-CZ" sz="1200" dirty="0" err="1"/>
              <a:t>agri.cz</a:t>
            </a:r>
            <a:endParaRPr lang="cs-CZ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PLANTS &amp; GROWERS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0" y="1484784"/>
          <a:ext cx="914399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Czech</a:t>
            </a:r>
            <a:r>
              <a:rPr lang="cs-CZ" dirty="0"/>
              <a:t> Wine Market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469126341"/>
              </p:ext>
            </p:extLst>
          </p:nvPr>
        </p:nvGraphicFramePr>
        <p:xfrm>
          <a:off x="0" y="1412776"/>
          <a:ext cx="5166320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158657417"/>
              </p:ext>
            </p:extLst>
          </p:nvPr>
        </p:nvGraphicFramePr>
        <p:xfrm>
          <a:off x="3185592" y="2564904"/>
          <a:ext cx="595840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bdélník 5"/>
          <p:cNvSpPr/>
          <p:nvPr/>
        </p:nvSpPr>
        <p:spPr>
          <a:xfrm>
            <a:off x="323528" y="6237312"/>
            <a:ext cx="26920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Source: Ministry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Agriculture</a:t>
            </a:r>
            <a:r>
              <a:rPr lang="cs-CZ" sz="1200" dirty="0"/>
              <a:t> CR,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C3FCF-279C-4351-84EB-062B466DC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INVITATION 4 BUBBLES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3B9196-10F9-7B45-C2F5-470E697C4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https://youtu.be/z0RGm81vB7s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C105E7AF-74DD-8D9A-CDD3-80E2BA3558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nline médium 6" title="Vedoucí roku 2023 - JPServis">
            <a:hlinkClick r:id="" action="ppaction://media"/>
            <a:extLst>
              <a:ext uri="{FF2B5EF4-FFF2-40B4-BE49-F238E27FC236}">
                <a16:creationId xmlns:a16="http://schemas.microsoft.com/office/drawing/2014/main" id="{E53FFCD9-3FF8-C2CA-E653-102C10DC5EC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/>
          <a:stretch>
            <a:fillRect/>
          </a:stretch>
        </p:blipFill>
        <p:spPr>
          <a:xfrm>
            <a:off x="755576" y="2386961"/>
            <a:ext cx="7931224" cy="448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8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VOC  in the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Republic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58083"/>
              </p:ext>
            </p:extLst>
          </p:nvPr>
        </p:nvGraphicFramePr>
        <p:xfrm>
          <a:off x="683568" y="2132856"/>
          <a:ext cx="7992887" cy="3168353"/>
        </p:xfrm>
        <a:graphic>
          <a:graphicData uri="http://schemas.openxmlformats.org/drawingml/2006/table">
            <a:tbl>
              <a:tblPr/>
              <a:tblGrid>
                <a:gridCol w="212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1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68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Wine Region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Potential VOC (ha)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Vineyards in region (ha)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share VOC potential  (%)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5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VOC Znojmo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7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35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VOC 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Modré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Hory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775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Southern Moravia              (3 VOCs)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3 241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12 376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Wine</a:t>
            </a:r>
            <a:r>
              <a:rPr lang="cs-CZ" dirty="0"/>
              <a:t> </a:t>
            </a:r>
            <a:r>
              <a:rPr lang="cs-CZ" dirty="0" err="1"/>
              <a:t>Producers</a:t>
            </a:r>
            <a:r>
              <a:rPr lang="cs-CZ" dirty="0"/>
              <a:t> - </a:t>
            </a:r>
            <a:r>
              <a:rPr lang="cs-CZ" dirty="0" err="1"/>
              <a:t>cooperation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46" y="1556792"/>
            <a:ext cx="9172146" cy="5171374"/>
          </a:xfrm>
        </p:spPr>
      </p:pic>
    </p:spTree>
    <p:extLst>
      <p:ext uri="{BB962C8B-B14F-4D97-AF65-F5344CB8AC3E}">
        <p14:creationId xmlns:p14="http://schemas.microsoft.com/office/powerpoint/2010/main" val="2278216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VOC in the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Republic</a:t>
            </a:r>
            <a:endParaRPr lang="cs-CZ" dirty="0"/>
          </a:p>
        </p:txBody>
      </p:sp>
      <p:pic>
        <p:nvPicPr>
          <p:cNvPr id="6" name="Zástupný symbol pro obsah 5" descr="morava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179512" y="1628800"/>
            <a:ext cx="4495633" cy="2670406"/>
          </a:xfrm>
        </p:spPr>
      </p:pic>
      <p:pic>
        <p:nvPicPr>
          <p:cNvPr id="7" name="Obrázek 6" descr="morava.jpg"/>
          <p:cNvPicPr>
            <a:picLocks noChangeAspect="1"/>
          </p:cNvPicPr>
          <p:nvPr/>
        </p:nvPicPr>
        <p:blipFill>
          <a:blip cstate="print"/>
          <a:srcRect l="49399" t="63709" r="22747"/>
          <a:stretch>
            <a:fillRect/>
          </a:stretch>
        </p:blipFill>
        <p:spPr>
          <a:xfrm>
            <a:off x="5471592" y="3501008"/>
            <a:ext cx="3672408" cy="2842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173443"/>
              </p:ext>
            </p:extLst>
          </p:nvPr>
        </p:nvGraphicFramePr>
        <p:xfrm>
          <a:off x="179512" y="1556792"/>
          <a:ext cx="6744184" cy="4896544"/>
        </p:xfrm>
        <a:graphic>
          <a:graphicData uri="http://schemas.openxmlformats.org/drawingml/2006/table">
            <a:tbl>
              <a:tblPr/>
              <a:tblGrid>
                <a:gridCol w="298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Wine Region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LQ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CQ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52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VOC Znojmo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527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VOC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Modré Hory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48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Southern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Moravia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(3 VOC´s)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Obrázek 6" descr="voc-mikulov_n.jpg"/>
          <p:cNvPicPr>
            <a:picLocks noChangeAspect="1"/>
          </p:cNvPicPr>
          <p:nvPr/>
        </p:nvPicPr>
        <p:blipFill>
          <a:blip cstate="print"/>
          <a:srcRect l="4320" t="35437" r="67600" b="35032"/>
          <a:stretch>
            <a:fillRect/>
          </a:stretch>
        </p:blipFill>
        <p:spPr>
          <a:xfrm>
            <a:off x="7092280" y="3429000"/>
            <a:ext cx="1872208" cy="720080"/>
          </a:xfrm>
          <a:prstGeom prst="rect">
            <a:avLst/>
          </a:prstGeom>
        </p:spPr>
      </p:pic>
      <p:pic>
        <p:nvPicPr>
          <p:cNvPr id="8" name="Obrázek 7" descr="vína z Moravy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7236296" y="4509120"/>
            <a:ext cx="1512168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686800" cy="5373216"/>
          </a:xfrm>
        </p:spPr>
        <p:txBody>
          <a:bodyPr>
            <a:normAutofit/>
          </a:bodyPr>
          <a:lstStyle/>
          <a:p>
            <a:r>
              <a:rPr lang="cs-CZ" dirty="0"/>
              <a:t>VOC</a:t>
            </a:r>
            <a:r>
              <a:rPr lang="en-US" dirty="0"/>
              <a:t> Assoc. meet conditions for a cluster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to cluster </a:t>
            </a:r>
            <a:r>
              <a:rPr lang="cs-CZ" dirty="0" err="1"/>
              <a:t>together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:</a:t>
            </a:r>
          </a:p>
          <a:p>
            <a:pPr marL="118872" indent="0">
              <a:buFont typeface="Arial" charset="0"/>
              <a:buChar char="•"/>
            </a:pPr>
            <a:r>
              <a:rPr lang="cs-CZ" dirty="0"/>
              <a:t> joint marketing</a:t>
            </a:r>
          </a:p>
          <a:p>
            <a:pPr marL="118872" indent="0"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</a:p>
          <a:p>
            <a:pPr marL="118872" indent="0"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>
              <a:buNone/>
            </a:pPr>
            <a:r>
              <a:rPr lang="en-US" dirty="0"/>
              <a:t>	</a:t>
            </a:r>
          </a:p>
          <a:p>
            <a:r>
              <a:rPr lang="en-US" dirty="0"/>
              <a:t>could create an institutionalized cluster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The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LQ &amp; CQ </a:t>
            </a:r>
            <a:r>
              <a:rPr lang="cs-CZ" dirty="0" err="1"/>
              <a:t>was</a:t>
            </a:r>
            <a:r>
              <a:rPr lang="cs-CZ" dirty="0"/>
              <a:t> a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the establishment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VOC´s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4" name="Obrázek 3" descr="morava.jpg"/>
          <p:cNvPicPr>
            <a:picLocks noChangeAspect="1"/>
          </p:cNvPicPr>
          <p:nvPr/>
        </p:nvPicPr>
        <p:blipFill>
          <a:blip cstate="print"/>
          <a:srcRect l="49399" t="63709" r="22747"/>
          <a:stretch>
            <a:fillRect/>
          </a:stretch>
        </p:blipFill>
        <p:spPr>
          <a:xfrm>
            <a:off x="5471592" y="4015801"/>
            <a:ext cx="3672408" cy="2842199"/>
          </a:xfrm>
          <a:prstGeom prst="rect">
            <a:avLst/>
          </a:prstGeom>
        </p:spPr>
      </p:pic>
      <p:pic>
        <p:nvPicPr>
          <p:cNvPr id="5" name="Obrázek 4" descr="morava.jpg"/>
          <p:cNvPicPr>
            <a:picLocks noChangeAspect="1"/>
          </p:cNvPicPr>
          <p:nvPr/>
        </p:nvPicPr>
        <p:blipFill>
          <a:blip cstate="print"/>
          <a:srcRect t="12616" r="803"/>
          <a:stretch>
            <a:fillRect/>
          </a:stretch>
        </p:blipFill>
        <p:spPr>
          <a:xfrm>
            <a:off x="6804248" y="0"/>
            <a:ext cx="2339752" cy="1224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Methodology</a:t>
            </a:r>
            <a:r>
              <a:rPr lang="cs-CZ" dirty="0"/>
              <a:t> to set up cluster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strategic analysis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defining the mission and alliance competence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formation of an alliance strategy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structuring alliances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implementation of strategies adopted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/>
              <a:t>diagnostics, feedback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807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MULTIPLICATION EFFECT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040559"/>
          </a:xfrm>
        </p:spPr>
        <p:txBody>
          <a:bodyPr/>
          <a:lstStyle/>
          <a:p>
            <a:r>
              <a:rPr lang="en-US" dirty="0"/>
              <a:t>correlation was found between new investments in planting new vineyards and creating new jobs </a:t>
            </a:r>
            <a:endParaRPr lang="cs-CZ" dirty="0"/>
          </a:p>
          <a:p>
            <a:endParaRPr lang="cs-CZ" dirty="0"/>
          </a:p>
          <a:p>
            <a:r>
              <a:rPr lang="en-US" dirty="0"/>
              <a:t>impact on other sectors connected to the winery is a subject for further 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57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31032" y="0"/>
            <a:ext cx="8712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THANK YOU FOR YOUR ATTENTION!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141277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Martin Prokeš</a:t>
            </a:r>
          </a:p>
          <a:p>
            <a:pPr algn="ctr"/>
            <a:r>
              <a:rPr lang="en-US" sz="2400" dirty="0"/>
              <a:t>FACULTY OF BUSINESS AND ECONOMICS</a:t>
            </a:r>
            <a:endParaRPr lang="cs-CZ" sz="2400" dirty="0"/>
          </a:p>
          <a:p>
            <a:pPr algn="ctr"/>
            <a:r>
              <a:rPr lang="cs-CZ" sz="2400" dirty="0" err="1">
                <a:hlinkClick r:id="rId3"/>
              </a:rPr>
              <a:t>martin.prokes.umo</a:t>
            </a:r>
            <a:r>
              <a:rPr lang="cs-CZ" sz="2400" dirty="0">
                <a:hlinkClick r:id="rId3"/>
              </a:rPr>
              <a:t>@</a:t>
            </a:r>
            <a:r>
              <a:rPr lang="cs-CZ" sz="2400" dirty="0" err="1">
                <a:hlinkClick r:id="rId3"/>
              </a:rPr>
              <a:t>mendelu.cz</a:t>
            </a:r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WWW.PROQIN.CZ</a:t>
            </a:r>
          </a:p>
          <a:p>
            <a:pPr algn="ctr"/>
            <a:r>
              <a:rPr lang="cs-CZ" sz="2400" dirty="0">
                <a:hlinkClick r:id="rId4"/>
              </a:rPr>
              <a:t>PROKES@PROQIN.CZ</a:t>
            </a:r>
            <a:endParaRPr lang="cs-CZ" sz="2400" dirty="0"/>
          </a:p>
          <a:p>
            <a:pPr algn="ctr"/>
            <a:r>
              <a:rPr lang="cs-CZ" sz="2400" dirty="0" err="1"/>
              <a:t>phone</a:t>
            </a:r>
            <a:r>
              <a:rPr lang="cs-CZ" sz="2400" dirty="0"/>
              <a:t>: +420 606 685 594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DB838-1F25-4C60-AFBE-883EEB9D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 anchor="ctr">
            <a:normAutofit/>
          </a:bodyPr>
          <a:lstStyle/>
          <a:p>
            <a:r>
              <a:rPr lang="cs-CZ" dirty="0"/>
              <a:t>SUSTAINABLE BUBBLES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97D94-304F-4281-9622-1562E4460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84784"/>
            <a:ext cx="9144000" cy="1152128"/>
          </a:xfrm>
        </p:spPr>
        <p:txBody>
          <a:bodyPr>
            <a:normAutofit/>
          </a:bodyPr>
          <a:lstStyle/>
          <a:p>
            <a:pPr marL="118872" indent="0">
              <a:spcAft>
                <a:spcPts val="600"/>
              </a:spcAft>
              <a:buNone/>
            </a:pPr>
            <a:endParaRPr lang="cs-CZ" b="0" i="0" u="none" strike="noStrike" baseline="0" dirty="0"/>
          </a:p>
          <a:p>
            <a:pPr>
              <a:spcAft>
                <a:spcPts val="600"/>
              </a:spcAft>
            </a:pPr>
            <a:r>
              <a:rPr lang="en-US" b="0" i="0" u="none" strike="noStrike" baseline="0" dirty="0"/>
              <a:t> </a:t>
            </a:r>
            <a:r>
              <a:rPr lang="en-US" b="1" i="0" u="none" strike="noStrike" baseline="0" dirty="0"/>
              <a:t>Champagne to be a fully sustainable region by 2030</a:t>
            </a:r>
            <a:r>
              <a:rPr lang="cs-CZ" b="1" dirty="0"/>
              <a:t>!</a:t>
            </a:r>
          </a:p>
        </p:txBody>
      </p:sp>
      <p:pic>
        <p:nvPicPr>
          <p:cNvPr id="1026" name="Picture 2" descr="Champagne and sustainable development Sustainable viticulture respecting  the environment">
            <a:extLst>
              <a:ext uri="{FF2B5EF4-FFF2-40B4-BE49-F238E27FC236}">
                <a16:creationId xmlns:a16="http://schemas.microsoft.com/office/drawing/2014/main" id="{9F8E9BC2-8A55-4F96-AFA8-E6E6878F637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6" y="2713680"/>
            <a:ext cx="6486872" cy="399192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2906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r>
              <a:rPr lang="cs-CZ" dirty="0"/>
              <a:t> Wine Map</a:t>
            </a:r>
          </a:p>
        </p:txBody>
      </p:sp>
      <p:pic>
        <p:nvPicPr>
          <p:cNvPr id="4" name="Zástupný symbol pro obsah 3" descr="World-wine-map.gif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56278" y="1496245"/>
            <a:ext cx="9087722" cy="536175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Wineregions_2050.pn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0" y="28783"/>
            <a:ext cx="9144000" cy="68292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Vineyards</a:t>
            </a:r>
            <a:r>
              <a:rPr lang="cs-CZ" dirty="0"/>
              <a:t> Area</a:t>
            </a:r>
          </a:p>
        </p:txBody>
      </p:sp>
      <p:pic>
        <p:nvPicPr>
          <p:cNvPr id="3" name="Obrázek 2" descr="vinarske-oblasti-ceska-republika.gif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345628" y="1434189"/>
            <a:ext cx="8798372" cy="5396572"/>
          </a:xfrm>
          <a:prstGeom prst="rect">
            <a:avLst/>
          </a:prstGeom>
        </p:spPr>
      </p:pic>
      <p:pic>
        <p:nvPicPr>
          <p:cNvPr id="4" name="Obrázek 3" descr="morava.jpg"/>
          <p:cNvPicPr>
            <a:picLocks noChangeAspect="1"/>
          </p:cNvPicPr>
          <p:nvPr/>
        </p:nvPicPr>
        <p:blipFill>
          <a:blip cstate="print"/>
          <a:srcRect t="12616" r="803"/>
          <a:stretch>
            <a:fillRect/>
          </a:stretch>
        </p:blipFill>
        <p:spPr>
          <a:xfrm>
            <a:off x="323528" y="2242542"/>
            <a:ext cx="8820472" cy="4615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Varieties</a:t>
            </a:r>
            <a:r>
              <a:rPr lang="cs-CZ" dirty="0"/>
              <a:t> are (</a:t>
            </a:r>
            <a:r>
              <a:rPr lang="cs-CZ" dirty="0" err="1"/>
              <a:t>were</a:t>
            </a:r>
            <a:r>
              <a:rPr lang="cs-CZ" dirty="0"/>
              <a:t>) </a:t>
            </a:r>
            <a:r>
              <a:rPr lang="cs-CZ" dirty="0" err="1"/>
              <a:t>Brand</a:t>
            </a:r>
            <a:endParaRPr lang="cs-CZ" dirty="0"/>
          </a:p>
        </p:txBody>
      </p:sp>
      <p:pic>
        <p:nvPicPr>
          <p:cNvPr id="4" name="Zástupný symbol pro obsah 3" descr="odrůdy bílé_2009.gif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0" y="1556792"/>
            <a:ext cx="4991100" cy="2676525"/>
          </a:xfrm>
        </p:spPr>
      </p:pic>
      <p:pic>
        <p:nvPicPr>
          <p:cNvPr id="5" name="Obrázek 4" descr="odrůdy modré_2009.gif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3419873" y="4054346"/>
            <a:ext cx="5724128" cy="280365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0" y="6581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Source: CZSO,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Trends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Consumers are placing more emphasis on the selection of wine on its </a:t>
            </a:r>
            <a:r>
              <a:rPr lang="cs-CZ" b="1" dirty="0" err="1"/>
              <a:t>origin</a:t>
            </a:r>
            <a:r>
              <a:rPr lang="en-US" dirty="0"/>
              <a:t> from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a </a:t>
            </a:r>
            <a:r>
              <a:rPr lang="en-US" dirty="0"/>
              <a:t>particular area</a:t>
            </a:r>
            <a:endParaRPr lang="cs-CZ" dirty="0"/>
          </a:p>
          <a:p>
            <a:pPr lvl="1"/>
            <a:r>
              <a:rPr lang="cs-CZ" dirty="0"/>
              <a:t>a </a:t>
            </a:r>
            <a:r>
              <a:rPr lang="en-US" dirty="0"/>
              <a:t>growing community</a:t>
            </a:r>
            <a:r>
              <a:rPr lang="cs-CZ" dirty="0"/>
              <a:t> /</a:t>
            </a:r>
            <a:r>
              <a:rPr lang="cs-CZ" dirty="0" err="1"/>
              <a:t>vineyard</a:t>
            </a:r>
            <a:r>
              <a:rPr lang="cs-CZ" dirty="0"/>
              <a:t> </a:t>
            </a:r>
            <a:r>
              <a:rPr lang="cs-CZ" dirty="0" err="1"/>
              <a:t>village</a:t>
            </a:r>
            <a:r>
              <a:rPr lang="cs-CZ" dirty="0"/>
              <a:t>/</a:t>
            </a:r>
          </a:p>
          <a:p>
            <a:pPr lvl="1"/>
            <a:r>
              <a:rPr lang="cs-CZ" dirty="0"/>
              <a:t>a </a:t>
            </a:r>
            <a:r>
              <a:rPr lang="en-US" dirty="0"/>
              <a:t>individual grower 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There is new system for appellations wine “</a:t>
            </a:r>
            <a:r>
              <a:rPr lang="en-US" dirty="0" err="1"/>
              <a:t>Vína</a:t>
            </a:r>
            <a:r>
              <a:rPr lang="en-US" dirty="0"/>
              <a:t> </a:t>
            </a:r>
            <a:r>
              <a:rPr lang="en-US" dirty="0" err="1"/>
              <a:t>Originální</a:t>
            </a:r>
            <a:r>
              <a:rPr lang="en-US" dirty="0"/>
              <a:t> </a:t>
            </a:r>
            <a:r>
              <a:rPr lang="en-US" dirty="0" err="1"/>
              <a:t>Certifikace</a:t>
            </a:r>
            <a:r>
              <a:rPr lang="en-US" dirty="0"/>
              <a:t> – VOC”, which means </a:t>
            </a:r>
            <a:r>
              <a:rPr lang="cs-CZ" dirty="0"/>
              <a:t>wines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 </a:t>
            </a:r>
            <a:r>
              <a:rPr lang="cs-CZ" dirty="0" err="1"/>
              <a:t>certification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</a:t>
            </a:r>
            <a:r>
              <a:rPr lang="en-US" sz="4400" dirty="0" err="1"/>
              <a:t>esearch</a:t>
            </a:r>
            <a:r>
              <a:rPr lang="en-US" sz="4400" dirty="0"/>
              <a:t> </a:t>
            </a:r>
            <a:r>
              <a:rPr lang="cs-CZ" sz="4400" dirty="0"/>
              <a:t>A</a:t>
            </a:r>
            <a:r>
              <a:rPr lang="en-US" sz="4400" dirty="0" err="1"/>
              <a:t>im</a:t>
            </a:r>
            <a:endParaRPr lang="cs-CZ" noProof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 find potential for institutionalized wine cluster</a:t>
            </a:r>
            <a:endParaRPr lang="cs-CZ" sz="3600" dirty="0"/>
          </a:p>
          <a:p>
            <a:endParaRPr lang="cs-CZ" sz="3600" dirty="0"/>
          </a:p>
          <a:p>
            <a:r>
              <a:rPr lang="cs-CZ" dirty="0"/>
              <a:t>t</a:t>
            </a:r>
            <a:r>
              <a:rPr lang="en-US" dirty="0"/>
              <a:t>he research project follows the development of the regional associations of small and medium-sized wineries cooperating in system for appellations (VOC)</a:t>
            </a:r>
            <a:endParaRPr lang="cs-CZ" noProof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AC6DD24B17643A43B5911557F59D23340400899CD97D2199F748BA22A48D93649A64" ma:contentTypeVersion="31" ma:contentTypeDescription="Create a new document." ma:contentTypeScope="" ma:versionID="9e1ac57e4c2658fe23858d96be6d3be6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08E572-6EE0-4F2F-8A1D-2C0B4F7DB24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51AF84-E8A5-41EA-BD18-80D799A7C223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8292C34A-8A6E-4491-AC6C-F77D3E5DFB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759</Words>
  <Application>Microsoft Office PowerPoint</Application>
  <PresentationFormat>Předvádění na obrazovce (4:3)</PresentationFormat>
  <Paragraphs>169</Paragraphs>
  <Slides>28</Slides>
  <Notes>22</Notes>
  <HiddenSlides>0</HiddenSlides>
  <MMClips>1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  PARADOX LUXUSU A UDRŽITELNOSTI  ČESKÝCH KLASICKÝCH ŠUMIVÝCH VÍN</vt:lpstr>
      <vt:lpstr>INVITATION 4 BUBBLES</vt:lpstr>
      <vt:lpstr>SUSTAINABLE BUBBLES</vt:lpstr>
      <vt:lpstr>World Wine Map</vt:lpstr>
      <vt:lpstr>Prezentace aplikace PowerPoint</vt:lpstr>
      <vt:lpstr>Vineyards Area</vt:lpstr>
      <vt:lpstr>Varieties are (were) Brand</vt:lpstr>
      <vt:lpstr>New Trends</vt:lpstr>
      <vt:lpstr>Research Aim</vt:lpstr>
      <vt:lpstr>Methology</vt:lpstr>
      <vt:lpstr>Localization Quotient</vt:lpstr>
      <vt:lpstr>Concentration Quotient</vt:lpstr>
      <vt:lpstr>New Facts Consumers &amp; Producers</vt:lpstr>
      <vt:lpstr>COOPERATION IN RESEARCH</vt:lpstr>
      <vt:lpstr>COOPERATION IN RESEARCH</vt:lpstr>
      <vt:lpstr>Prezentace aplikace PowerPoint</vt:lpstr>
      <vt:lpstr>NUMBER OF NEW GROWERS</vt:lpstr>
      <vt:lpstr>NEW PLANTS &amp; GROWERS</vt:lpstr>
      <vt:lpstr>Czech Wine Market</vt:lpstr>
      <vt:lpstr>VOC  in the Czech Republic</vt:lpstr>
      <vt:lpstr>Wine Producers - cooperation</vt:lpstr>
      <vt:lpstr>VOC in the Czech Republic</vt:lpstr>
      <vt:lpstr>Results</vt:lpstr>
      <vt:lpstr>Conclusion</vt:lpstr>
      <vt:lpstr>Conclusion</vt:lpstr>
      <vt:lpstr>Methodology to set up cluster</vt:lpstr>
      <vt:lpstr>MULTIPLICATION EFFECT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2011-03-03T07:23:13Z</dcterms:created>
  <dcterms:modified xsi:type="dcterms:W3CDTF">2024-11-12T13:47:46Z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