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1144" r:id="rId3"/>
    <p:sldId id="1152" r:id="rId4"/>
    <p:sldId id="1153" r:id="rId5"/>
    <p:sldId id="1150" r:id="rId6"/>
    <p:sldId id="1157" r:id="rId7"/>
    <p:sldId id="1154" r:id="rId8"/>
    <p:sldId id="1155" r:id="rId9"/>
    <p:sldId id="1156" r:id="rId10"/>
    <p:sldId id="1158" r:id="rId11"/>
    <p:sldId id="1173" r:id="rId12"/>
    <p:sldId id="1174" r:id="rId13"/>
    <p:sldId id="1108" r:id="rId14"/>
    <p:sldId id="1159" r:id="rId15"/>
    <p:sldId id="1075" r:id="rId16"/>
    <p:sldId id="258" r:id="rId17"/>
    <p:sldId id="1080" r:id="rId18"/>
    <p:sldId id="1160" r:id="rId19"/>
    <p:sldId id="1164" r:id="rId20"/>
    <p:sldId id="1165" r:id="rId21"/>
    <p:sldId id="1166" r:id="rId22"/>
    <p:sldId id="1167" r:id="rId23"/>
    <p:sldId id="1168" r:id="rId24"/>
    <p:sldId id="1169" r:id="rId25"/>
    <p:sldId id="1170" r:id="rId26"/>
    <p:sldId id="1171" r:id="rId27"/>
    <p:sldId id="1172" r:id="rId28"/>
    <p:sldId id="1177" r:id="rId29"/>
    <p:sldId id="1161" r:id="rId30"/>
    <p:sldId id="1162" r:id="rId31"/>
    <p:sldId id="1137" r:id="rId32"/>
    <p:sldId id="1175" r:id="rId33"/>
    <p:sldId id="117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3ED37"/>
    <a:srgbClr val="00AA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05CAB-E188-4559-8521-104B82C2CB2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2A4377-549E-4C46-AADF-7E314B16FFE1}">
      <dgm:prSet/>
      <dgm:spPr/>
      <dgm:t>
        <a:bodyPr/>
        <a:lstStyle/>
        <a:p>
          <a:r>
            <a:rPr lang="cs-CZ" b="1" i="0" baseline="0"/>
            <a:t>Různé metodologie a standardy</a:t>
          </a:r>
          <a:r>
            <a:rPr lang="cs-CZ" b="0" i="0" baseline="0"/>
            <a:t>: V EU neexistuje jednotný a přísně stanovený rámec pro měření potravinového odpadu. Různé členské státy používají odlišné metody a ukazatele, což ztěžuje porovnání dat mezi jednotlivými zeměmi. Některé země mají podrobné statistiky a sofistikované systémy, zatímco jiné se spoléhají na odhady.</a:t>
          </a:r>
          <a:endParaRPr lang="en-US"/>
        </a:p>
      </dgm:t>
    </dgm:pt>
    <dgm:pt modelId="{9F97A337-F85D-40A5-9A45-67B367CCABDF}" type="parTrans" cxnId="{906E8B7B-9AC0-4691-8897-0627B26FAB22}">
      <dgm:prSet/>
      <dgm:spPr/>
      <dgm:t>
        <a:bodyPr/>
        <a:lstStyle/>
        <a:p>
          <a:endParaRPr lang="en-US"/>
        </a:p>
      </dgm:t>
    </dgm:pt>
    <dgm:pt modelId="{A07200BC-2C9F-47E6-A641-6349AA4DC646}" type="sibTrans" cxnId="{906E8B7B-9AC0-4691-8897-0627B26FAB22}">
      <dgm:prSet/>
      <dgm:spPr/>
      <dgm:t>
        <a:bodyPr/>
        <a:lstStyle/>
        <a:p>
          <a:endParaRPr lang="en-US"/>
        </a:p>
      </dgm:t>
    </dgm:pt>
    <dgm:pt modelId="{A700B180-A046-4B1A-AF84-A6FC6A26746A}">
      <dgm:prSet/>
      <dgm:spPr/>
      <dgm:t>
        <a:bodyPr/>
        <a:lstStyle/>
        <a:p>
          <a:r>
            <a:rPr lang="cs-CZ" b="1" i="0" baseline="0"/>
            <a:t>Závislost na dobrovolnosti</a:t>
          </a:r>
          <a:r>
            <a:rPr lang="cs-CZ" b="0" i="0" baseline="0"/>
            <a:t>: V některých případech je sběr dat na monitorování potravinového odpadu dobrovolný, což může vést k neúplným nebo zkresleným údajům. </a:t>
          </a:r>
          <a:endParaRPr lang="en-US"/>
        </a:p>
      </dgm:t>
    </dgm:pt>
    <dgm:pt modelId="{53A8A062-9A72-4F99-9E36-15B51705D770}" type="parTrans" cxnId="{C9A00734-C8B0-4226-9424-1AF12B47180B}">
      <dgm:prSet/>
      <dgm:spPr/>
      <dgm:t>
        <a:bodyPr/>
        <a:lstStyle/>
        <a:p>
          <a:endParaRPr lang="en-US"/>
        </a:p>
      </dgm:t>
    </dgm:pt>
    <dgm:pt modelId="{01BCF236-A570-4A9E-8799-7C8AFD85EB2E}" type="sibTrans" cxnId="{C9A00734-C8B0-4226-9424-1AF12B47180B}">
      <dgm:prSet/>
      <dgm:spPr/>
      <dgm:t>
        <a:bodyPr/>
        <a:lstStyle/>
        <a:p>
          <a:endParaRPr lang="en-US"/>
        </a:p>
      </dgm:t>
    </dgm:pt>
    <dgm:pt modelId="{DA0DE59B-07C5-4EF2-8D76-E9E8DA7290DC}">
      <dgm:prSet/>
      <dgm:spPr/>
      <dgm:t>
        <a:bodyPr/>
        <a:lstStyle/>
        <a:p>
          <a:r>
            <a:rPr lang="cs-CZ" b="1" dirty="0"/>
            <a:t>Přesné stanovení hranice</a:t>
          </a:r>
          <a:r>
            <a:rPr lang="cs-CZ" dirty="0"/>
            <a:t>: Potravinový odpad je specifická podkategorie organického odpadu, která zahrnuje nejen neprodejnou, ale i nevyužitou a nejedlou část potravin. V mnoha případech je těžké přesně vymezit, které zbytky jsou skutečně potravinového původu, a které jsou například vedlejšími produkty výroby nebo odpadem z obalů.</a:t>
          </a:r>
          <a:endParaRPr lang="en-US" dirty="0"/>
        </a:p>
      </dgm:t>
    </dgm:pt>
    <dgm:pt modelId="{E1E1F5D7-DF89-4539-A081-4336D8C590A5}" type="parTrans" cxnId="{0F3DBD69-46D2-48CF-925D-5B39B910CC28}">
      <dgm:prSet/>
      <dgm:spPr/>
      <dgm:t>
        <a:bodyPr/>
        <a:lstStyle/>
        <a:p>
          <a:endParaRPr lang="en-US"/>
        </a:p>
      </dgm:t>
    </dgm:pt>
    <dgm:pt modelId="{984C1B75-5844-45B7-94D8-22A644CEEA4E}" type="sibTrans" cxnId="{0F3DBD69-46D2-48CF-925D-5B39B910CC28}">
      <dgm:prSet/>
      <dgm:spPr/>
      <dgm:t>
        <a:bodyPr/>
        <a:lstStyle/>
        <a:p>
          <a:endParaRPr lang="en-US"/>
        </a:p>
      </dgm:t>
    </dgm:pt>
    <dgm:pt modelId="{FEC50711-5B15-4A6B-859C-3A58CB878DE2}" type="pres">
      <dgm:prSet presAssocID="{36205CAB-E188-4559-8521-104B82C2CB28}" presName="linear" presStyleCnt="0">
        <dgm:presLayoutVars>
          <dgm:animLvl val="lvl"/>
          <dgm:resizeHandles val="exact"/>
        </dgm:presLayoutVars>
      </dgm:prSet>
      <dgm:spPr/>
    </dgm:pt>
    <dgm:pt modelId="{576FBD33-BCA1-4C2F-A10D-8E3363097619}" type="pres">
      <dgm:prSet presAssocID="{D32A4377-549E-4C46-AADF-7E314B16FF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F5C000-C843-46B7-ABB8-2455CCAAB48F}" type="pres">
      <dgm:prSet presAssocID="{A07200BC-2C9F-47E6-A641-6349AA4DC646}" presName="spacer" presStyleCnt="0"/>
      <dgm:spPr/>
    </dgm:pt>
    <dgm:pt modelId="{834C6077-D274-4536-8824-1058ECDA832B}" type="pres">
      <dgm:prSet presAssocID="{A700B180-A046-4B1A-AF84-A6FC6A2674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3E4F19-4B56-49A0-A074-FDB8FBE29EDA}" type="pres">
      <dgm:prSet presAssocID="{01BCF236-A570-4A9E-8799-7C8AFD85EB2E}" presName="spacer" presStyleCnt="0"/>
      <dgm:spPr/>
    </dgm:pt>
    <dgm:pt modelId="{83E6653C-441C-4D86-B934-EA3EBA0CEE60}" type="pres">
      <dgm:prSet presAssocID="{DA0DE59B-07C5-4EF2-8D76-E9E8DA7290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6C1C24-7966-4624-84A7-50DC2E96F281}" type="presOf" srcId="{A700B180-A046-4B1A-AF84-A6FC6A26746A}" destId="{834C6077-D274-4536-8824-1058ECDA832B}" srcOrd="0" destOrd="0" presId="urn:microsoft.com/office/officeart/2005/8/layout/vList2"/>
    <dgm:cxn modelId="{C9A00734-C8B0-4226-9424-1AF12B47180B}" srcId="{36205CAB-E188-4559-8521-104B82C2CB28}" destId="{A700B180-A046-4B1A-AF84-A6FC6A26746A}" srcOrd="1" destOrd="0" parTransId="{53A8A062-9A72-4F99-9E36-15B51705D770}" sibTransId="{01BCF236-A570-4A9E-8799-7C8AFD85EB2E}"/>
    <dgm:cxn modelId="{E44A325E-47C2-46A8-AEAC-F8372C7EA724}" type="presOf" srcId="{DA0DE59B-07C5-4EF2-8D76-E9E8DA7290DC}" destId="{83E6653C-441C-4D86-B934-EA3EBA0CEE60}" srcOrd="0" destOrd="0" presId="urn:microsoft.com/office/officeart/2005/8/layout/vList2"/>
    <dgm:cxn modelId="{7E559867-9282-4FBF-A2C9-6EA665B51EA6}" type="presOf" srcId="{36205CAB-E188-4559-8521-104B82C2CB28}" destId="{FEC50711-5B15-4A6B-859C-3A58CB878DE2}" srcOrd="0" destOrd="0" presId="urn:microsoft.com/office/officeart/2005/8/layout/vList2"/>
    <dgm:cxn modelId="{0F3DBD69-46D2-48CF-925D-5B39B910CC28}" srcId="{36205CAB-E188-4559-8521-104B82C2CB28}" destId="{DA0DE59B-07C5-4EF2-8D76-E9E8DA7290DC}" srcOrd="2" destOrd="0" parTransId="{E1E1F5D7-DF89-4539-A081-4336D8C590A5}" sibTransId="{984C1B75-5844-45B7-94D8-22A644CEEA4E}"/>
    <dgm:cxn modelId="{906E8B7B-9AC0-4691-8897-0627B26FAB22}" srcId="{36205CAB-E188-4559-8521-104B82C2CB28}" destId="{D32A4377-549E-4C46-AADF-7E314B16FFE1}" srcOrd="0" destOrd="0" parTransId="{9F97A337-F85D-40A5-9A45-67B367CCABDF}" sibTransId="{A07200BC-2C9F-47E6-A641-6349AA4DC646}"/>
    <dgm:cxn modelId="{0E54C3A5-C38E-416A-B318-C8BA2EA56D9B}" type="presOf" srcId="{D32A4377-549E-4C46-AADF-7E314B16FFE1}" destId="{576FBD33-BCA1-4C2F-A10D-8E3363097619}" srcOrd="0" destOrd="0" presId="urn:microsoft.com/office/officeart/2005/8/layout/vList2"/>
    <dgm:cxn modelId="{2158C684-BFC4-45E4-A262-E2F4D55F725E}" type="presParOf" srcId="{FEC50711-5B15-4A6B-859C-3A58CB878DE2}" destId="{576FBD33-BCA1-4C2F-A10D-8E3363097619}" srcOrd="0" destOrd="0" presId="urn:microsoft.com/office/officeart/2005/8/layout/vList2"/>
    <dgm:cxn modelId="{81D99E36-A4E0-4DE0-A8D8-CA12C03FA036}" type="presParOf" srcId="{FEC50711-5B15-4A6B-859C-3A58CB878DE2}" destId="{6CF5C000-C843-46B7-ABB8-2455CCAAB48F}" srcOrd="1" destOrd="0" presId="urn:microsoft.com/office/officeart/2005/8/layout/vList2"/>
    <dgm:cxn modelId="{A46984E5-12F2-4419-9168-8259003C2708}" type="presParOf" srcId="{FEC50711-5B15-4A6B-859C-3A58CB878DE2}" destId="{834C6077-D274-4536-8824-1058ECDA832B}" srcOrd="2" destOrd="0" presId="urn:microsoft.com/office/officeart/2005/8/layout/vList2"/>
    <dgm:cxn modelId="{27B60995-D567-4A1C-BB0F-494005B430EE}" type="presParOf" srcId="{FEC50711-5B15-4A6B-859C-3A58CB878DE2}" destId="{F13E4F19-4B56-49A0-A074-FDB8FBE29EDA}" srcOrd="3" destOrd="0" presId="urn:microsoft.com/office/officeart/2005/8/layout/vList2"/>
    <dgm:cxn modelId="{AB69E2CC-9074-47FB-87C2-9DA06F4E40DC}" type="presParOf" srcId="{FEC50711-5B15-4A6B-859C-3A58CB878DE2}" destId="{83E6653C-441C-4D86-B934-EA3EBA0CEE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84BF9-DAA5-4E42-9EE4-E8DC5CE1FCB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B954F7-49E1-4D06-8120-1FC017CECE5E}">
      <dgm:prSet/>
      <dgm:spPr/>
      <dgm:t>
        <a:bodyPr/>
        <a:lstStyle/>
        <a:p>
          <a:r>
            <a:rPr lang="cs-CZ"/>
            <a:t>Legislativní důvody</a:t>
          </a:r>
          <a:endParaRPr lang="en-US"/>
        </a:p>
      </dgm:t>
    </dgm:pt>
    <dgm:pt modelId="{45118676-52AD-42F6-99E3-060C9B9AEBBF}" type="parTrans" cxnId="{10803C45-469A-4591-B056-06A118360DF9}">
      <dgm:prSet/>
      <dgm:spPr/>
      <dgm:t>
        <a:bodyPr/>
        <a:lstStyle/>
        <a:p>
          <a:endParaRPr lang="en-US"/>
        </a:p>
      </dgm:t>
    </dgm:pt>
    <dgm:pt modelId="{2F720C2C-2112-4BC1-AB71-A101525B0399}" type="sibTrans" cxnId="{10803C45-469A-4591-B056-06A118360DF9}">
      <dgm:prSet/>
      <dgm:spPr/>
      <dgm:t>
        <a:bodyPr/>
        <a:lstStyle/>
        <a:p>
          <a:endParaRPr lang="en-US"/>
        </a:p>
      </dgm:t>
    </dgm:pt>
    <dgm:pt modelId="{EF4A15EA-49E3-4757-B1F5-BA24DDD5861D}">
      <dgm:prSet/>
      <dgm:spPr/>
      <dgm:t>
        <a:bodyPr/>
        <a:lstStyle/>
        <a:p>
          <a:r>
            <a:rPr lang="cs-CZ"/>
            <a:t>nesplnění požadavků právních předpisů</a:t>
          </a:r>
          <a:endParaRPr lang="en-US"/>
        </a:p>
      </dgm:t>
    </dgm:pt>
    <dgm:pt modelId="{D3BA2255-27C2-413C-8850-CD3CCE2BB100}" type="parTrans" cxnId="{EB57A784-59BF-4262-8D26-B63ABA2F11D4}">
      <dgm:prSet/>
      <dgm:spPr/>
      <dgm:t>
        <a:bodyPr/>
        <a:lstStyle/>
        <a:p>
          <a:endParaRPr lang="en-US"/>
        </a:p>
      </dgm:t>
    </dgm:pt>
    <dgm:pt modelId="{AF9B8E7A-4CD3-431C-8CF7-077CE0147574}" type="sibTrans" cxnId="{EB57A784-59BF-4262-8D26-B63ABA2F11D4}">
      <dgm:prSet/>
      <dgm:spPr/>
      <dgm:t>
        <a:bodyPr/>
        <a:lstStyle/>
        <a:p>
          <a:endParaRPr lang="en-US"/>
        </a:p>
      </dgm:t>
    </dgm:pt>
    <dgm:pt modelId="{E14FAF28-39C9-4783-9944-52EF19FAB65B}">
      <dgm:prSet/>
      <dgm:spPr/>
      <dgm:t>
        <a:bodyPr/>
        <a:lstStyle/>
        <a:p>
          <a:r>
            <a:rPr lang="cs-CZ"/>
            <a:t>porušení chladírenského řetězce</a:t>
          </a:r>
          <a:endParaRPr lang="en-US"/>
        </a:p>
      </dgm:t>
    </dgm:pt>
    <dgm:pt modelId="{5D200323-4F4C-43C7-B0E3-54756E3D4442}" type="parTrans" cxnId="{11D18E25-C504-4D94-A6B6-BCDC4E911333}">
      <dgm:prSet/>
      <dgm:spPr/>
      <dgm:t>
        <a:bodyPr/>
        <a:lstStyle/>
        <a:p>
          <a:endParaRPr lang="en-US"/>
        </a:p>
      </dgm:t>
    </dgm:pt>
    <dgm:pt modelId="{2477E450-8D74-4273-B000-FAC100219EB5}" type="sibTrans" cxnId="{11D18E25-C504-4D94-A6B6-BCDC4E911333}">
      <dgm:prSet/>
      <dgm:spPr/>
      <dgm:t>
        <a:bodyPr/>
        <a:lstStyle/>
        <a:p>
          <a:endParaRPr lang="en-US"/>
        </a:p>
      </dgm:t>
    </dgm:pt>
    <dgm:pt modelId="{0550ACD4-40F0-4936-B79C-90C2DF9BF46D}">
      <dgm:prSet/>
      <dgm:spPr/>
      <dgm:t>
        <a:bodyPr/>
        <a:lstStyle/>
        <a:p>
          <a:r>
            <a:rPr lang="cs-CZ"/>
            <a:t>Požadavky norem a systému řízení</a:t>
          </a:r>
          <a:endParaRPr lang="en-US"/>
        </a:p>
      </dgm:t>
    </dgm:pt>
    <dgm:pt modelId="{B8C367A7-80A8-4946-997D-A6C24866B2BD}" type="parTrans" cxnId="{C1730016-74AF-42FD-B282-F824B0357FDD}">
      <dgm:prSet/>
      <dgm:spPr/>
      <dgm:t>
        <a:bodyPr/>
        <a:lstStyle/>
        <a:p>
          <a:endParaRPr lang="en-US"/>
        </a:p>
      </dgm:t>
    </dgm:pt>
    <dgm:pt modelId="{7071B882-C456-45E8-B4DD-28177DA85D52}" type="sibTrans" cxnId="{C1730016-74AF-42FD-B282-F824B0357FDD}">
      <dgm:prSet/>
      <dgm:spPr/>
      <dgm:t>
        <a:bodyPr/>
        <a:lstStyle/>
        <a:p>
          <a:endParaRPr lang="en-US"/>
        </a:p>
      </dgm:t>
    </dgm:pt>
    <dgm:pt modelId="{7A1301C8-4EAB-45A9-8D40-AAAB814211D4}">
      <dgm:prSet/>
      <dgm:spPr/>
      <dgm:t>
        <a:bodyPr/>
        <a:lstStyle/>
        <a:p>
          <a:r>
            <a:rPr lang="cs-CZ" dirty="0"/>
            <a:t>Standardizace – přísně nastavené interní pravidla</a:t>
          </a:r>
          <a:endParaRPr lang="en-US" dirty="0"/>
        </a:p>
      </dgm:t>
    </dgm:pt>
    <dgm:pt modelId="{64639C89-CEBE-4192-9BA4-33B7F9F6764A}" type="parTrans" cxnId="{EDABDED0-EDBB-46F4-9947-77B3AECFD523}">
      <dgm:prSet/>
      <dgm:spPr/>
      <dgm:t>
        <a:bodyPr/>
        <a:lstStyle/>
        <a:p>
          <a:endParaRPr lang="en-US"/>
        </a:p>
      </dgm:t>
    </dgm:pt>
    <dgm:pt modelId="{D9241225-3E4A-4084-B6B6-23A445A6605E}" type="sibTrans" cxnId="{EDABDED0-EDBB-46F4-9947-77B3AECFD523}">
      <dgm:prSet/>
      <dgm:spPr/>
      <dgm:t>
        <a:bodyPr/>
        <a:lstStyle/>
        <a:p>
          <a:endParaRPr lang="en-US"/>
        </a:p>
      </dgm:t>
    </dgm:pt>
    <dgm:pt modelId="{1F577805-B896-4FD8-A480-25C1C4C38CA1}">
      <dgm:prSet/>
      <dgm:spPr/>
      <dgm:t>
        <a:bodyPr/>
        <a:lstStyle/>
        <a:p>
          <a:r>
            <a:rPr lang="cs-CZ"/>
            <a:t>Obchodní vztahy</a:t>
          </a:r>
          <a:endParaRPr lang="en-US"/>
        </a:p>
      </dgm:t>
    </dgm:pt>
    <dgm:pt modelId="{2E631D7F-B896-4F43-BF42-AB72AB75174A}" type="parTrans" cxnId="{9088B748-77B3-4938-81E5-1F9ADCB5AA22}">
      <dgm:prSet/>
      <dgm:spPr/>
      <dgm:t>
        <a:bodyPr/>
        <a:lstStyle/>
        <a:p>
          <a:endParaRPr lang="en-US"/>
        </a:p>
      </dgm:t>
    </dgm:pt>
    <dgm:pt modelId="{CAD9CDB2-5AC4-4A8B-9791-AD3777DF1B04}" type="sibTrans" cxnId="{9088B748-77B3-4938-81E5-1F9ADCB5AA22}">
      <dgm:prSet/>
      <dgm:spPr/>
      <dgm:t>
        <a:bodyPr/>
        <a:lstStyle/>
        <a:p>
          <a:endParaRPr lang="en-US"/>
        </a:p>
      </dgm:t>
    </dgm:pt>
    <dgm:pt modelId="{6CFAAB6B-0F7C-4CB9-BFFF-FC21076E91F1}">
      <dgm:prSet/>
      <dgm:spPr/>
      <dgm:t>
        <a:bodyPr/>
        <a:lstStyle/>
        <a:p>
          <a:r>
            <a:rPr lang="cs-CZ"/>
            <a:t>Požadavky obchodníků na standardní kvalitu</a:t>
          </a:r>
          <a:endParaRPr lang="en-US"/>
        </a:p>
      </dgm:t>
    </dgm:pt>
    <dgm:pt modelId="{76601F06-0679-49BA-8A62-8CEC57650A80}" type="parTrans" cxnId="{F91C5175-5D8D-4C6F-8B4D-C4E9A71F41F5}">
      <dgm:prSet/>
      <dgm:spPr/>
      <dgm:t>
        <a:bodyPr/>
        <a:lstStyle/>
        <a:p>
          <a:endParaRPr lang="en-US"/>
        </a:p>
      </dgm:t>
    </dgm:pt>
    <dgm:pt modelId="{1E03AE6A-30EC-4D57-B9B5-04B46AA9A1E7}" type="sibTrans" cxnId="{F91C5175-5D8D-4C6F-8B4D-C4E9A71F41F5}">
      <dgm:prSet/>
      <dgm:spPr/>
      <dgm:t>
        <a:bodyPr/>
        <a:lstStyle/>
        <a:p>
          <a:endParaRPr lang="en-US"/>
        </a:p>
      </dgm:t>
    </dgm:pt>
    <dgm:pt modelId="{26F05CEE-B4AB-411C-B3A6-E2258B2C3B2B}">
      <dgm:prSet/>
      <dgm:spPr/>
      <dgm:t>
        <a:bodyPr/>
        <a:lstStyle/>
        <a:p>
          <a:r>
            <a:rPr lang="cs-CZ"/>
            <a:t>Požadavky na dostatečnou rezervu a kapacity v dodávkách</a:t>
          </a:r>
          <a:endParaRPr lang="en-US"/>
        </a:p>
      </dgm:t>
    </dgm:pt>
    <dgm:pt modelId="{9E6A70A7-9006-44A7-91C7-353F80C34AB1}" type="parTrans" cxnId="{13D5B93B-7C54-471A-B04F-93E0F8CC31C8}">
      <dgm:prSet/>
      <dgm:spPr/>
      <dgm:t>
        <a:bodyPr/>
        <a:lstStyle/>
        <a:p>
          <a:endParaRPr lang="en-US"/>
        </a:p>
      </dgm:t>
    </dgm:pt>
    <dgm:pt modelId="{524F0C07-1220-4E1E-8418-E07A57AE5F5E}" type="sibTrans" cxnId="{13D5B93B-7C54-471A-B04F-93E0F8CC31C8}">
      <dgm:prSet/>
      <dgm:spPr/>
      <dgm:t>
        <a:bodyPr/>
        <a:lstStyle/>
        <a:p>
          <a:endParaRPr lang="en-US"/>
        </a:p>
      </dgm:t>
    </dgm:pt>
    <dgm:pt modelId="{FF1AAAF2-8CA9-4650-B49A-05B66D5FDA36}">
      <dgm:prSet/>
      <dgm:spPr/>
      <dgm:t>
        <a:bodyPr/>
        <a:lstStyle/>
        <a:p>
          <a:r>
            <a:rPr lang="cs-CZ"/>
            <a:t>Ekonomické důvody</a:t>
          </a:r>
          <a:endParaRPr lang="en-US"/>
        </a:p>
      </dgm:t>
    </dgm:pt>
    <dgm:pt modelId="{DD87C6B3-944D-4BCC-AF4F-E305F0D0D052}" type="parTrans" cxnId="{1C2F1330-82DB-4175-9B91-A9C73C88AF0D}">
      <dgm:prSet/>
      <dgm:spPr/>
      <dgm:t>
        <a:bodyPr/>
        <a:lstStyle/>
        <a:p>
          <a:endParaRPr lang="en-US"/>
        </a:p>
      </dgm:t>
    </dgm:pt>
    <dgm:pt modelId="{6E50F1B9-8480-4A13-BA76-39FFC9496C62}" type="sibTrans" cxnId="{1C2F1330-82DB-4175-9B91-A9C73C88AF0D}">
      <dgm:prSet/>
      <dgm:spPr/>
      <dgm:t>
        <a:bodyPr/>
        <a:lstStyle/>
        <a:p>
          <a:endParaRPr lang="en-US"/>
        </a:p>
      </dgm:t>
    </dgm:pt>
    <dgm:pt modelId="{63C0BB8E-CAA9-46C3-AD66-04E2BE66ED10}">
      <dgm:prSet/>
      <dgm:spPr/>
      <dgm:t>
        <a:bodyPr/>
        <a:lstStyle/>
        <a:p>
          <a:r>
            <a:rPr lang="cs-CZ"/>
            <a:t>Přepracování výrobků není ekonomické </a:t>
          </a:r>
          <a:endParaRPr lang="en-US"/>
        </a:p>
      </dgm:t>
    </dgm:pt>
    <dgm:pt modelId="{961ED539-F6C2-4C00-976B-249C22C985B8}" type="parTrans" cxnId="{AF3CAC95-3FD2-4AB7-8176-9D16B6A31C0D}">
      <dgm:prSet/>
      <dgm:spPr/>
      <dgm:t>
        <a:bodyPr/>
        <a:lstStyle/>
        <a:p>
          <a:endParaRPr lang="en-US"/>
        </a:p>
      </dgm:t>
    </dgm:pt>
    <dgm:pt modelId="{898B6FE9-97C5-4199-9F14-C3714D9FF022}" type="sibTrans" cxnId="{AF3CAC95-3FD2-4AB7-8176-9D16B6A31C0D}">
      <dgm:prSet/>
      <dgm:spPr/>
      <dgm:t>
        <a:bodyPr/>
        <a:lstStyle/>
        <a:p>
          <a:endParaRPr lang="en-US"/>
        </a:p>
      </dgm:t>
    </dgm:pt>
    <dgm:pt modelId="{A65B836A-3757-4E76-BA44-1FE8F5312C37}" type="pres">
      <dgm:prSet presAssocID="{E2384BF9-DAA5-4E42-9EE4-E8DC5CE1FCBE}" presName="linear" presStyleCnt="0">
        <dgm:presLayoutVars>
          <dgm:animLvl val="lvl"/>
          <dgm:resizeHandles val="exact"/>
        </dgm:presLayoutVars>
      </dgm:prSet>
      <dgm:spPr/>
    </dgm:pt>
    <dgm:pt modelId="{D2B59177-58CA-4ADB-B02B-436A1707F7E4}" type="pres">
      <dgm:prSet presAssocID="{1EB954F7-49E1-4D06-8120-1FC017CECE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289AF7-B8EC-49CA-8064-D31257C93780}" type="pres">
      <dgm:prSet presAssocID="{1EB954F7-49E1-4D06-8120-1FC017CECE5E}" presName="childText" presStyleLbl="revTx" presStyleIdx="0" presStyleCnt="4">
        <dgm:presLayoutVars>
          <dgm:bulletEnabled val="1"/>
        </dgm:presLayoutVars>
      </dgm:prSet>
      <dgm:spPr/>
    </dgm:pt>
    <dgm:pt modelId="{86486502-DC06-4CEF-B858-0D09BEF2673E}" type="pres">
      <dgm:prSet presAssocID="{0550ACD4-40F0-4936-B79C-90C2DF9BF4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F8E62D-D7EF-4941-883B-60091406ED6B}" type="pres">
      <dgm:prSet presAssocID="{0550ACD4-40F0-4936-B79C-90C2DF9BF46D}" presName="childText" presStyleLbl="revTx" presStyleIdx="1" presStyleCnt="4">
        <dgm:presLayoutVars>
          <dgm:bulletEnabled val="1"/>
        </dgm:presLayoutVars>
      </dgm:prSet>
      <dgm:spPr/>
    </dgm:pt>
    <dgm:pt modelId="{2DF56838-1B57-4C32-9BEE-C003C12AC0F5}" type="pres">
      <dgm:prSet presAssocID="{1F577805-B896-4FD8-A480-25C1C4C38C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9FCA27-12A7-446E-B35B-59C60F32A9FD}" type="pres">
      <dgm:prSet presAssocID="{1F577805-B896-4FD8-A480-25C1C4C38CA1}" presName="childText" presStyleLbl="revTx" presStyleIdx="2" presStyleCnt="4">
        <dgm:presLayoutVars>
          <dgm:bulletEnabled val="1"/>
        </dgm:presLayoutVars>
      </dgm:prSet>
      <dgm:spPr/>
    </dgm:pt>
    <dgm:pt modelId="{75340879-9698-404D-B840-601D351C3D01}" type="pres">
      <dgm:prSet presAssocID="{FF1AAAF2-8CA9-4650-B49A-05B66D5FDA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2665E2-4DC8-41D1-86C9-A055F8F13FA5}" type="pres">
      <dgm:prSet presAssocID="{FF1AAAF2-8CA9-4650-B49A-05B66D5FDA3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0348B0D-5C3E-459B-9B50-2D5BE2C28684}" type="presOf" srcId="{63C0BB8E-CAA9-46C3-AD66-04E2BE66ED10}" destId="{A12665E2-4DC8-41D1-86C9-A055F8F13FA5}" srcOrd="0" destOrd="0" presId="urn:microsoft.com/office/officeart/2005/8/layout/vList2"/>
    <dgm:cxn modelId="{C1730016-74AF-42FD-B282-F824B0357FDD}" srcId="{E2384BF9-DAA5-4E42-9EE4-E8DC5CE1FCBE}" destId="{0550ACD4-40F0-4936-B79C-90C2DF9BF46D}" srcOrd="1" destOrd="0" parTransId="{B8C367A7-80A8-4946-997D-A6C24866B2BD}" sibTransId="{7071B882-C456-45E8-B4DD-28177DA85D52}"/>
    <dgm:cxn modelId="{11D18E25-C504-4D94-A6B6-BCDC4E911333}" srcId="{1EB954F7-49E1-4D06-8120-1FC017CECE5E}" destId="{E14FAF28-39C9-4783-9944-52EF19FAB65B}" srcOrd="1" destOrd="0" parTransId="{5D200323-4F4C-43C7-B0E3-54756E3D4442}" sibTransId="{2477E450-8D74-4273-B000-FAC100219EB5}"/>
    <dgm:cxn modelId="{8C908F28-42F8-44A6-AE4A-EF89AF14EC83}" type="presOf" srcId="{7A1301C8-4EAB-45A9-8D40-AAAB814211D4}" destId="{32F8E62D-D7EF-4941-883B-60091406ED6B}" srcOrd="0" destOrd="0" presId="urn:microsoft.com/office/officeart/2005/8/layout/vList2"/>
    <dgm:cxn modelId="{1C2F1330-82DB-4175-9B91-A9C73C88AF0D}" srcId="{E2384BF9-DAA5-4E42-9EE4-E8DC5CE1FCBE}" destId="{FF1AAAF2-8CA9-4650-B49A-05B66D5FDA36}" srcOrd="3" destOrd="0" parTransId="{DD87C6B3-944D-4BCC-AF4F-E305F0D0D052}" sibTransId="{6E50F1B9-8480-4A13-BA76-39FFC9496C62}"/>
    <dgm:cxn modelId="{13D5B93B-7C54-471A-B04F-93E0F8CC31C8}" srcId="{1F577805-B896-4FD8-A480-25C1C4C38CA1}" destId="{26F05CEE-B4AB-411C-B3A6-E2258B2C3B2B}" srcOrd="1" destOrd="0" parTransId="{9E6A70A7-9006-44A7-91C7-353F80C34AB1}" sibTransId="{524F0C07-1220-4E1E-8418-E07A57AE5F5E}"/>
    <dgm:cxn modelId="{10803C45-469A-4591-B056-06A118360DF9}" srcId="{E2384BF9-DAA5-4E42-9EE4-E8DC5CE1FCBE}" destId="{1EB954F7-49E1-4D06-8120-1FC017CECE5E}" srcOrd="0" destOrd="0" parTransId="{45118676-52AD-42F6-99E3-060C9B9AEBBF}" sibTransId="{2F720C2C-2112-4BC1-AB71-A101525B0399}"/>
    <dgm:cxn modelId="{9088B748-77B3-4938-81E5-1F9ADCB5AA22}" srcId="{E2384BF9-DAA5-4E42-9EE4-E8DC5CE1FCBE}" destId="{1F577805-B896-4FD8-A480-25C1C4C38CA1}" srcOrd="2" destOrd="0" parTransId="{2E631D7F-B896-4F43-BF42-AB72AB75174A}" sibTransId="{CAD9CDB2-5AC4-4A8B-9791-AD3777DF1B04}"/>
    <dgm:cxn modelId="{67541674-C528-4559-A1E6-A78F7A75AA1C}" type="presOf" srcId="{6CFAAB6B-0F7C-4CB9-BFFF-FC21076E91F1}" destId="{B59FCA27-12A7-446E-B35B-59C60F32A9FD}" srcOrd="0" destOrd="0" presId="urn:microsoft.com/office/officeart/2005/8/layout/vList2"/>
    <dgm:cxn modelId="{F91C5175-5D8D-4C6F-8B4D-C4E9A71F41F5}" srcId="{1F577805-B896-4FD8-A480-25C1C4C38CA1}" destId="{6CFAAB6B-0F7C-4CB9-BFFF-FC21076E91F1}" srcOrd="0" destOrd="0" parTransId="{76601F06-0679-49BA-8A62-8CEC57650A80}" sibTransId="{1E03AE6A-30EC-4D57-B9B5-04B46AA9A1E7}"/>
    <dgm:cxn modelId="{90583758-4937-4E48-A6E8-E5C24AD27794}" type="presOf" srcId="{FF1AAAF2-8CA9-4650-B49A-05B66D5FDA36}" destId="{75340879-9698-404D-B840-601D351C3D01}" srcOrd="0" destOrd="0" presId="urn:microsoft.com/office/officeart/2005/8/layout/vList2"/>
    <dgm:cxn modelId="{FF400A7E-7709-4758-AAFF-A154F9BD2A77}" type="presOf" srcId="{EF4A15EA-49E3-4757-B1F5-BA24DDD5861D}" destId="{47289AF7-B8EC-49CA-8064-D31257C93780}" srcOrd="0" destOrd="0" presId="urn:microsoft.com/office/officeart/2005/8/layout/vList2"/>
    <dgm:cxn modelId="{EB57A784-59BF-4262-8D26-B63ABA2F11D4}" srcId="{1EB954F7-49E1-4D06-8120-1FC017CECE5E}" destId="{EF4A15EA-49E3-4757-B1F5-BA24DDD5861D}" srcOrd="0" destOrd="0" parTransId="{D3BA2255-27C2-413C-8850-CD3CCE2BB100}" sibTransId="{AF9B8E7A-4CD3-431C-8CF7-077CE0147574}"/>
    <dgm:cxn modelId="{AF3CAC95-3FD2-4AB7-8176-9D16B6A31C0D}" srcId="{FF1AAAF2-8CA9-4650-B49A-05B66D5FDA36}" destId="{63C0BB8E-CAA9-46C3-AD66-04E2BE66ED10}" srcOrd="0" destOrd="0" parTransId="{961ED539-F6C2-4C00-976B-249C22C985B8}" sibTransId="{898B6FE9-97C5-4199-9F14-C3714D9FF022}"/>
    <dgm:cxn modelId="{A48105C7-23C9-417C-8F90-AF918F628F1C}" type="presOf" srcId="{E14FAF28-39C9-4783-9944-52EF19FAB65B}" destId="{47289AF7-B8EC-49CA-8064-D31257C93780}" srcOrd="0" destOrd="1" presId="urn:microsoft.com/office/officeart/2005/8/layout/vList2"/>
    <dgm:cxn modelId="{C91405CF-7351-40B2-963B-C1F83993973F}" type="presOf" srcId="{26F05CEE-B4AB-411C-B3A6-E2258B2C3B2B}" destId="{B59FCA27-12A7-446E-B35B-59C60F32A9FD}" srcOrd="0" destOrd="1" presId="urn:microsoft.com/office/officeart/2005/8/layout/vList2"/>
    <dgm:cxn modelId="{EDABDED0-EDBB-46F4-9947-77B3AECFD523}" srcId="{0550ACD4-40F0-4936-B79C-90C2DF9BF46D}" destId="{7A1301C8-4EAB-45A9-8D40-AAAB814211D4}" srcOrd="0" destOrd="0" parTransId="{64639C89-CEBE-4192-9BA4-33B7F9F6764A}" sibTransId="{D9241225-3E4A-4084-B6B6-23A445A6605E}"/>
    <dgm:cxn modelId="{3B77C1D8-754A-4542-BDB1-42F7C354B54F}" type="presOf" srcId="{1EB954F7-49E1-4D06-8120-1FC017CECE5E}" destId="{D2B59177-58CA-4ADB-B02B-436A1707F7E4}" srcOrd="0" destOrd="0" presId="urn:microsoft.com/office/officeart/2005/8/layout/vList2"/>
    <dgm:cxn modelId="{0687A2E3-691D-456B-BA2B-5E9765915369}" type="presOf" srcId="{0550ACD4-40F0-4936-B79C-90C2DF9BF46D}" destId="{86486502-DC06-4CEF-B858-0D09BEF2673E}" srcOrd="0" destOrd="0" presId="urn:microsoft.com/office/officeart/2005/8/layout/vList2"/>
    <dgm:cxn modelId="{8B14E2F4-2CC0-467B-9EEA-C9EB8B8564E1}" type="presOf" srcId="{E2384BF9-DAA5-4E42-9EE4-E8DC5CE1FCBE}" destId="{A65B836A-3757-4E76-BA44-1FE8F5312C37}" srcOrd="0" destOrd="0" presId="urn:microsoft.com/office/officeart/2005/8/layout/vList2"/>
    <dgm:cxn modelId="{E49BF0FB-0956-4534-BAD9-9106CA711D7B}" type="presOf" srcId="{1F577805-B896-4FD8-A480-25C1C4C38CA1}" destId="{2DF56838-1B57-4C32-9BEE-C003C12AC0F5}" srcOrd="0" destOrd="0" presId="urn:microsoft.com/office/officeart/2005/8/layout/vList2"/>
    <dgm:cxn modelId="{9912E4A8-A299-45A6-A6E4-AC0C448AFF7F}" type="presParOf" srcId="{A65B836A-3757-4E76-BA44-1FE8F5312C37}" destId="{D2B59177-58CA-4ADB-B02B-436A1707F7E4}" srcOrd="0" destOrd="0" presId="urn:microsoft.com/office/officeart/2005/8/layout/vList2"/>
    <dgm:cxn modelId="{EB58EBF4-C4C6-45F4-B6BE-5512AFA761A0}" type="presParOf" srcId="{A65B836A-3757-4E76-BA44-1FE8F5312C37}" destId="{47289AF7-B8EC-49CA-8064-D31257C93780}" srcOrd="1" destOrd="0" presId="urn:microsoft.com/office/officeart/2005/8/layout/vList2"/>
    <dgm:cxn modelId="{0E4F26ED-0B94-44C8-9519-3A8C58D67801}" type="presParOf" srcId="{A65B836A-3757-4E76-BA44-1FE8F5312C37}" destId="{86486502-DC06-4CEF-B858-0D09BEF2673E}" srcOrd="2" destOrd="0" presId="urn:microsoft.com/office/officeart/2005/8/layout/vList2"/>
    <dgm:cxn modelId="{02E98175-5296-4D0E-A1C1-A59EF9526514}" type="presParOf" srcId="{A65B836A-3757-4E76-BA44-1FE8F5312C37}" destId="{32F8E62D-D7EF-4941-883B-60091406ED6B}" srcOrd="3" destOrd="0" presId="urn:microsoft.com/office/officeart/2005/8/layout/vList2"/>
    <dgm:cxn modelId="{7C8190EB-A9F4-4658-9665-0FBEDCEA3EF1}" type="presParOf" srcId="{A65B836A-3757-4E76-BA44-1FE8F5312C37}" destId="{2DF56838-1B57-4C32-9BEE-C003C12AC0F5}" srcOrd="4" destOrd="0" presId="urn:microsoft.com/office/officeart/2005/8/layout/vList2"/>
    <dgm:cxn modelId="{3F05A651-F36A-4AD1-9147-891FC6A46D58}" type="presParOf" srcId="{A65B836A-3757-4E76-BA44-1FE8F5312C37}" destId="{B59FCA27-12A7-446E-B35B-59C60F32A9FD}" srcOrd="5" destOrd="0" presId="urn:microsoft.com/office/officeart/2005/8/layout/vList2"/>
    <dgm:cxn modelId="{5C66E65F-8EDA-4001-BA64-4890FBB99DB4}" type="presParOf" srcId="{A65B836A-3757-4E76-BA44-1FE8F5312C37}" destId="{75340879-9698-404D-B840-601D351C3D01}" srcOrd="6" destOrd="0" presId="urn:microsoft.com/office/officeart/2005/8/layout/vList2"/>
    <dgm:cxn modelId="{D8B9F748-30B5-4B21-B0B8-B1A67884BA90}" type="presParOf" srcId="{A65B836A-3757-4E76-BA44-1FE8F5312C37}" destId="{A12665E2-4DC8-41D1-86C9-A055F8F13FA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A1802-0C89-4F94-A57E-DD2946C394EB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</dgm:pt>
    <dgm:pt modelId="{48363411-13BE-4430-9DE5-967FAF33E2F3}">
      <dgm:prSet phldrT="[Text]"/>
      <dgm:spPr/>
      <dgm:t>
        <a:bodyPr/>
        <a:lstStyle/>
        <a:p>
          <a:r>
            <a:rPr lang="cs-CZ" dirty="0"/>
            <a:t>obsah živin v surovině</a:t>
          </a:r>
        </a:p>
      </dgm:t>
    </dgm:pt>
    <dgm:pt modelId="{7DEDD5D1-ADF1-4D7A-9EBB-5445A9BEC4E7}" type="parTrans" cxnId="{5F28BE60-B9C0-429E-8CC1-1F9C31C2F1DD}">
      <dgm:prSet/>
      <dgm:spPr/>
      <dgm:t>
        <a:bodyPr/>
        <a:lstStyle/>
        <a:p>
          <a:endParaRPr lang="cs-CZ"/>
        </a:p>
      </dgm:t>
    </dgm:pt>
    <dgm:pt modelId="{AB350701-C5A0-42C3-AD89-6841B890B01C}" type="sibTrans" cxnId="{5F28BE60-B9C0-429E-8CC1-1F9C31C2F1DD}">
      <dgm:prSet/>
      <dgm:spPr/>
      <dgm:t>
        <a:bodyPr/>
        <a:lstStyle/>
        <a:p>
          <a:endParaRPr lang="cs-CZ"/>
        </a:p>
      </dgm:t>
    </dgm:pt>
    <dgm:pt modelId="{AEC2B9E0-5903-46F8-982B-D97A179D284F}">
      <dgm:prSet phldrT="[Text]"/>
      <dgm:spPr/>
      <dgm:t>
        <a:bodyPr/>
        <a:lstStyle/>
        <a:p>
          <a:r>
            <a:rPr lang="cs-CZ" dirty="0"/>
            <a:t>ztráty živin</a:t>
          </a:r>
        </a:p>
        <a:p>
          <a:r>
            <a:rPr lang="cs-CZ" dirty="0"/>
            <a:t>skladováním</a:t>
          </a:r>
        </a:p>
      </dgm:t>
    </dgm:pt>
    <dgm:pt modelId="{9ECEF336-995F-4E49-B89C-05FA597F7E56}" type="parTrans" cxnId="{47611101-520B-49A1-9457-058C1CADD39C}">
      <dgm:prSet/>
      <dgm:spPr/>
      <dgm:t>
        <a:bodyPr/>
        <a:lstStyle/>
        <a:p>
          <a:endParaRPr lang="cs-CZ"/>
        </a:p>
      </dgm:t>
    </dgm:pt>
    <dgm:pt modelId="{3476D53B-B9C8-4D07-8070-BA5375A2DA9B}" type="sibTrans" cxnId="{47611101-520B-49A1-9457-058C1CADD39C}">
      <dgm:prSet/>
      <dgm:spPr/>
      <dgm:t>
        <a:bodyPr/>
        <a:lstStyle/>
        <a:p>
          <a:endParaRPr lang="cs-CZ"/>
        </a:p>
      </dgm:t>
    </dgm:pt>
    <dgm:pt modelId="{1D5C5F1E-1D7E-475F-8597-1ECE4092CAB7}">
      <dgm:prSet phldrT="[Text]"/>
      <dgm:spPr/>
      <dgm:t>
        <a:bodyPr/>
        <a:lstStyle/>
        <a:p>
          <a:r>
            <a:rPr lang="cs-CZ" dirty="0"/>
            <a:t>způsob zpracování</a:t>
          </a:r>
        </a:p>
      </dgm:t>
    </dgm:pt>
    <dgm:pt modelId="{D390E9F5-0741-4BEA-BB0F-43CBB315C1CD}" type="parTrans" cxnId="{0114E79C-634A-4E9A-88CA-9DFEA7005469}">
      <dgm:prSet/>
      <dgm:spPr/>
      <dgm:t>
        <a:bodyPr/>
        <a:lstStyle/>
        <a:p>
          <a:endParaRPr lang="cs-CZ"/>
        </a:p>
      </dgm:t>
    </dgm:pt>
    <dgm:pt modelId="{5BA5FE6E-9E34-498E-AF6E-84867FB36F9E}" type="sibTrans" cxnId="{0114E79C-634A-4E9A-88CA-9DFEA7005469}">
      <dgm:prSet/>
      <dgm:spPr/>
      <dgm:t>
        <a:bodyPr/>
        <a:lstStyle/>
        <a:p>
          <a:endParaRPr lang="cs-CZ"/>
        </a:p>
      </dgm:t>
    </dgm:pt>
    <dgm:pt modelId="{BDABFD47-27FC-4B7C-A5E6-47C0751816FB}" type="pres">
      <dgm:prSet presAssocID="{F77A1802-0C89-4F94-A57E-DD2946C394EB}" presName="linear" presStyleCnt="0">
        <dgm:presLayoutVars>
          <dgm:animLvl val="lvl"/>
          <dgm:resizeHandles val="exact"/>
        </dgm:presLayoutVars>
      </dgm:prSet>
      <dgm:spPr/>
    </dgm:pt>
    <dgm:pt modelId="{6FE972A2-FD6A-4B56-BAB7-D0AB96798488}" type="pres">
      <dgm:prSet presAssocID="{48363411-13BE-4430-9DE5-967FAF33E2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3146E7-F470-4695-BAD4-8DD4908433E9}" type="pres">
      <dgm:prSet presAssocID="{AB350701-C5A0-42C3-AD89-6841B890B01C}" presName="spacer" presStyleCnt="0"/>
      <dgm:spPr/>
    </dgm:pt>
    <dgm:pt modelId="{32BE7C36-FB6A-4295-8E17-9857258ECC7E}" type="pres">
      <dgm:prSet presAssocID="{AEC2B9E0-5903-46F8-982B-D97A179D28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AD696-0341-480C-998F-66BD0C3E08B4}" type="pres">
      <dgm:prSet presAssocID="{3476D53B-B9C8-4D07-8070-BA5375A2DA9B}" presName="spacer" presStyleCnt="0"/>
      <dgm:spPr/>
    </dgm:pt>
    <dgm:pt modelId="{6AC22BB6-5995-4648-B8A2-5E224CF447A8}" type="pres">
      <dgm:prSet presAssocID="{1D5C5F1E-1D7E-475F-8597-1ECE4092CA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611101-520B-49A1-9457-058C1CADD39C}" srcId="{F77A1802-0C89-4F94-A57E-DD2946C394EB}" destId="{AEC2B9E0-5903-46F8-982B-D97A179D284F}" srcOrd="1" destOrd="0" parTransId="{9ECEF336-995F-4E49-B89C-05FA597F7E56}" sibTransId="{3476D53B-B9C8-4D07-8070-BA5375A2DA9B}"/>
    <dgm:cxn modelId="{B20D3203-D627-4D0C-9A94-734C71C76F36}" type="presOf" srcId="{F77A1802-0C89-4F94-A57E-DD2946C394EB}" destId="{BDABFD47-27FC-4B7C-A5E6-47C0751816FB}" srcOrd="0" destOrd="0" presId="urn:microsoft.com/office/officeart/2005/8/layout/vList2"/>
    <dgm:cxn modelId="{5F28BE60-B9C0-429E-8CC1-1F9C31C2F1DD}" srcId="{F77A1802-0C89-4F94-A57E-DD2946C394EB}" destId="{48363411-13BE-4430-9DE5-967FAF33E2F3}" srcOrd="0" destOrd="0" parTransId="{7DEDD5D1-ADF1-4D7A-9EBB-5445A9BEC4E7}" sibTransId="{AB350701-C5A0-42C3-AD89-6841B890B01C}"/>
    <dgm:cxn modelId="{BAA45859-5FA6-4A4D-B205-9CBEE2A87661}" type="presOf" srcId="{48363411-13BE-4430-9DE5-967FAF33E2F3}" destId="{6FE972A2-FD6A-4B56-BAB7-D0AB96798488}" srcOrd="0" destOrd="0" presId="urn:microsoft.com/office/officeart/2005/8/layout/vList2"/>
    <dgm:cxn modelId="{B50EDD9B-C753-4E33-B399-DA07EED7C404}" type="presOf" srcId="{1D5C5F1E-1D7E-475F-8597-1ECE4092CAB7}" destId="{6AC22BB6-5995-4648-B8A2-5E224CF447A8}" srcOrd="0" destOrd="0" presId="urn:microsoft.com/office/officeart/2005/8/layout/vList2"/>
    <dgm:cxn modelId="{0114E79C-634A-4E9A-88CA-9DFEA7005469}" srcId="{F77A1802-0C89-4F94-A57E-DD2946C394EB}" destId="{1D5C5F1E-1D7E-475F-8597-1ECE4092CAB7}" srcOrd="2" destOrd="0" parTransId="{D390E9F5-0741-4BEA-BB0F-43CBB315C1CD}" sibTransId="{5BA5FE6E-9E34-498E-AF6E-84867FB36F9E}"/>
    <dgm:cxn modelId="{7BF6A4B1-4FE6-49D4-A01C-A7B7F12AEB5F}" type="presOf" srcId="{AEC2B9E0-5903-46F8-982B-D97A179D284F}" destId="{32BE7C36-FB6A-4295-8E17-9857258ECC7E}" srcOrd="0" destOrd="0" presId="urn:microsoft.com/office/officeart/2005/8/layout/vList2"/>
    <dgm:cxn modelId="{D20CB85F-643F-47E8-89AC-9326A372B059}" type="presParOf" srcId="{BDABFD47-27FC-4B7C-A5E6-47C0751816FB}" destId="{6FE972A2-FD6A-4B56-BAB7-D0AB96798488}" srcOrd="0" destOrd="0" presId="urn:microsoft.com/office/officeart/2005/8/layout/vList2"/>
    <dgm:cxn modelId="{A16A9A46-A154-4292-9AC6-813EE68A6964}" type="presParOf" srcId="{BDABFD47-27FC-4B7C-A5E6-47C0751816FB}" destId="{9C3146E7-F470-4695-BAD4-8DD4908433E9}" srcOrd="1" destOrd="0" presId="urn:microsoft.com/office/officeart/2005/8/layout/vList2"/>
    <dgm:cxn modelId="{BE491FC7-6922-430A-AA53-39472BC1036D}" type="presParOf" srcId="{BDABFD47-27FC-4B7C-A5E6-47C0751816FB}" destId="{32BE7C36-FB6A-4295-8E17-9857258ECC7E}" srcOrd="2" destOrd="0" presId="urn:microsoft.com/office/officeart/2005/8/layout/vList2"/>
    <dgm:cxn modelId="{7EF90B5D-7B7E-4BD9-90CA-2A99C8904822}" type="presParOf" srcId="{BDABFD47-27FC-4B7C-A5E6-47C0751816FB}" destId="{9D5AD696-0341-480C-998F-66BD0C3E08B4}" srcOrd="3" destOrd="0" presId="urn:microsoft.com/office/officeart/2005/8/layout/vList2"/>
    <dgm:cxn modelId="{103EB09F-F034-42FF-81DC-A5744474C54F}" type="presParOf" srcId="{BDABFD47-27FC-4B7C-A5E6-47C0751816FB}" destId="{6AC22BB6-5995-4648-B8A2-5E224CF447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A3BD7-3910-4E05-8FF8-D60CD0F12124}" type="doc">
      <dgm:prSet loTypeId="urn:microsoft.com/office/officeart/2018/2/layout/IconLabel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0CC508-E0B6-4FAE-AEF4-7EA63EC67D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Fyzikální ošetření</a:t>
          </a:r>
          <a:endParaRPr lang="en-US" dirty="0"/>
        </a:p>
      </dgm:t>
    </dgm:pt>
    <dgm:pt modelId="{9001412E-EC61-4CBE-810F-AB4C1ED49903}" type="parTrans" cxnId="{E36FC05C-FF6A-444D-BF61-92B8C5F88155}">
      <dgm:prSet/>
      <dgm:spPr/>
      <dgm:t>
        <a:bodyPr/>
        <a:lstStyle/>
        <a:p>
          <a:endParaRPr lang="en-US"/>
        </a:p>
      </dgm:t>
    </dgm:pt>
    <dgm:pt modelId="{913CCCDC-85B3-47E9-8B1F-87B12C318457}" type="sibTrans" cxnId="{E36FC05C-FF6A-444D-BF61-92B8C5F88155}">
      <dgm:prSet/>
      <dgm:spPr/>
      <dgm:t>
        <a:bodyPr/>
        <a:lstStyle/>
        <a:p>
          <a:endParaRPr lang="en-US"/>
        </a:p>
      </dgm:t>
    </dgm:pt>
    <dgm:pt modelId="{903813AF-CCF4-4E51-A3EB-B637C63E60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Tepelné úpravy</a:t>
          </a:r>
          <a:endParaRPr lang="en-US" dirty="0"/>
        </a:p>
      </dgm:t>
    </dgm:pt>
    <dgm:pt modelId="{3992050E-076E-4DB9-8C0D-E732EBEEEFCE}" type="parTrans" cxnId="{F66947F1-CE7D-493E-92DE-80699E2EBC6B}">
      <dgm:prSet/>
      <dgm:spPr/>
      <dgm:t>
        <a:bodyPr/>
        <a:lstStyle/>
        <a:p>
          <a:endParaRPr lang="en-US"/>
        </a:p>
      </dgm:t>
    </dgm:pt>
    <dgm:pt modelId="{66CBDEC6-E13D-431D-A4E0-B859FE23F4F7}" type="sibTrans" cxnId="{F66947F1-CE7D-493E-92DE-80699E2EBC6B}">
      <dgm:prSet/>
      <dgm:spPr/>
      <dgm:t>
        <a:bodyPr/>
        <a:lstStyle/>
        <a:p>
          <a:endParaRPr lang="en-US"/>
        </a:p>
      </dgm:t>
    </dgm:pt>
    <dgm:pt modelId="{59A5F551-3AD5-4E1A-B6A5-000385E05F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Chemické úpravy</a:t>
          </a:r>
          <a:endParaRPr lang="en-US" dirty="0"/>
        </a:p>
      </dgm:t>
    </dgm:pt>
    <dgm:pt modelId="{B048C4D8-3713-426B-BFBE-F413EB77130E}" type="parTrans" cxnId="{53567D53-3CFC-4B5A-BE4A-90A6D53D98D9}">
      <dgm:prSet/>
      <dgm:spPr/>
      <dgm:t>
        <a:bodyPr/>
        <a:lstStyle/>
        <a:p>
          <a:endParaRPr lang="en-US"/>
        </a:p>
      </dgm:t>
    </dgm:pt>
    <dgm:pt modelId="{8A5414AC-497A-4C38-94CE-0F536358D96C}" type="sibTrans" cxnId="{53567D53-3CFC-4B5A-BE4A-90A6D53D98D9}">
      <dgm:prSet/>
      <dgm:spPr/>
      <dgm:t>
        <a:bodyPr/>
        <a:lstStyle/>
        <a:p>
          <a:endParaRPr lang="en-US"/>
        </a:p>
      </dgm:t>
    </dgm:pt>
    <dgm:pt modelId="{8C18CD1E-0077-4ECC-9DDA-D683E30CC80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Biologické úpravy</a:t>
          </a:r>
          <a:endParaRPr lang="en-US" dirty="0"/>
        </a:p>
      </dgm:t>
    </dgm:pt>
    <dgm:pt modelId="{A31F47DF-4BCF-479B-86DA-07DBC77B31B3}" type="parTrans" cxnId="{D3B85DF5-BD89-4003-84BA-C8FC53256DCA}">
      <dgm:prSet/>
      <dgm:spPr/>
      <dgm:t>
        <a:bodyPr/>
        <a:lstStyle/>
        <a:p>
          <a:endParaRPr lang="en-US"/>
        </a:p>
      </dgm:t>
    </dgm:pt>
    <dgm:pt modelId="{A6771919-AAC9-4CDA-9CD5-32DC7596D0D2}" type="sibTrans" cxnId="{D3B85DF5-BD89-4003-84BA-C8FC53256DCA}">
      <dgm:prSet/>
      <dgm:spPr/>
      <dgm:t>
        <a:bodyPr/>
        <a:lstStyle/>
        <a:p>
          <a:endParaRPr lang="en-US"/>
        </a:p>
      </dgm:t>
    </dgm:pt>
    <dgm:pt modelId="{056DD837-5862-4F25-A594-DBEE48AF4347}" type="pres">
      <dgm:prSet presAssocID="{4ADA3BD7-3910-4E05-8FF8-D60CD0F12124}" presName="root" presStyleCnt="0">
        <dgm:presLayoutVars>
          <dgm:dir/>
          <dgm:resizeHandles val="exact"/>
        </dgm:presLayoutVars>
      </dgm:prSet>
      <dgm:spPr/>
    </dgm:pt>
    <dgm:pt modelId="{363983C8-0D0D-484C-82C4-5D092A1FFEFF}" type="pres">
      <dgm:prSet presAssocID="{CA0CC508-E0B6-4FAE-AEF4-7EA63EC67D41}" presName="compNode" presStyleCnt="0"/>
      <dgm:spPr/>
    </dgm:pt>
    <dgm:pt modelId="{CAE13BE7-35FF-4F33-8556-9DD99F3BAE1B}" type="pres">
      <dgm:prSet presAssocID="{CA0CC508-E0B6-4FAE-AEF4-7EA63EC67D41}" presName="iconRect" presStyleLbl="node1" presStyleIdx="0" presStyleCnt="4" custScaleX="1111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mývadlo"/>
        </a:ext>
      </dgm:extLst>
    </dgm:pt>
    <dgm:pt modelId="{E22C2E37-07A5-4A8A-AAF8-E687D0D12B0F}" type="pres">
      <dgm:prSet presAssocID="{CA0CC508-E0B6-4FAE-AEF4-7EA63EC67D41}" presName="spaceRect" presStyleCnt="0"/>
      <dgm:spPr/>
    </dgm:pt>
    <dgm:pt modelId="{8A9C852B-2805-4B22-B701-21379C6E3F5B}" type="pres">
      <dgm:prSet presAssocID="{CA0CC508-E0B6-4FAE-AEF4-7EA63EC67D41}" presName="textRect" presStyleLbl="revTx" presStyleIdx="0" presStyleCnt="4">
        <dgm:presLayoutVars>
          <dgm:chMax val="1"/>
          <dgm:chPref val="1"/>
        </dgm:presLayoutVars>
      </dgm:prSet>
      <dgm:spPr/>
    </dgm:pt>
    <dgm:pt modelId="{C5E34D1A-6A1C-467F-BE26-D27CB59BB0B7}" type="pres">
      <dgm:prSet presAssocID="{913CCCDC-85B3-47E9-8B1F-87B12C318457}" presName="sibTrans" presStyleCnt="0"/>
      <dgm:spPr/>
    </dgm:pt>
    <dgm:pt modelId="{FF3E200B-37C7-4D46-B574-7B5C5FD917DC}" type="pres">
      <dgm:prSet presAssocID="{903813AF-CCF4-4E51-A3EB-B637C63E60E8}" presName="compNode" presStyleCnt="0"/>
      <dgm:spPr/>
    </dgm:pt>
    <dgm:pt modelId="{4B7FB94B-B780-46C6-876E-3330A53A1579}" type="pres">
      <dgm:prSet presAssocID="{903813AF-CCF4-4E51-A3EB-B637C63E60E8}" presName="iconRect" presStyleLbl="node1" presStyleIdx="1" presStyleCnt="4" custScaleX="1111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ploměr"/>
        </a:ext>
      </dgm:extLst>
    </dgm:pt>
    <dgm:pt modelId="{DD983197-C091-4A13-BDD5-B393AC61939E}" type="pres">
      <dgm:prSet presAssocID="{903813AF-CCF4-4E51-A3EB-B637C63E60E8}" presName="spaceRect" presStyleCnt="0"/>
      <dgm:spPr/>
    </dgm:pt>
    <dgm:pt modelId="{9545C68F-F95F-4E8D-9E57-C354C621C829}" type="pres">
      <dgm:prSet presAssocID="{903813AF-CCF4-4E51-A3EB-B637C63E60E8}" presName="textRect" presStyleLbl="revTx" presStyleIdx="1" presStyleCnt="4">
        <dgm:presLayoutVars>
          <dgm:chMax val="1"/>
          <dgm:chPref val="1"/>
        </dgm:presLayoutVars>
      </dgm:prSet>
      <dgm:spPr/>
    </dgm:pt>
    <dgm:pt modelId="{93FF4602-8323-4D94-ABA9-E2E0919F835B}" type="pres">
      <dgm:prSet presAssocID="{66CBDEC6-E13D-431D-A4E0-B859FE23F4F7}" presName="sibTrans" presStyleCnt="0"/>
      <dgm:spPr/>
    </dgm:pt>
    <dgm:pt modelId="{F05F09C9-B138-4F84-BA7F-F7060DE7D008}" type="pres">
      <dgm:prSet presAssocID="{59A5F551-3AD5-4E1A-B6A5-000385E05FD2}" presName="compNode" presStyleCnt="0"/>
      <dgm:spPr/>
    </dgm:pt>
    <dgm:pt modelId="{33F59866-4622-45F7-8221-F6FFCDAFE791}" type="pres">
      <dgm:prSet presAssocID="{59A5F551-3AD5-4E1A-B6A5-000385E05FD2}" presName="iconRect" presStyleLbl="node1" presStyleIdx="2" presStyleCnt="4" custScaleX="111131" custScaleY="10036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ádinka se souvislou výplní"/>
        </a:ext>
      </dgm:extLst>
    </dgm:pt>
    <dgm:pt modelId="{0D42C2BE-329A-4C7F-B1A9-B14FA6D1D0BC}" type="pres">
      <dgm:prSet presAssocID="{59A5F551-3AD5-4E1A-B6A5-000385E05FD2}" presName="spaceRect" presStyleCnt="0"/>
      <dgm:spPr/>
    </dgm:pt>
    <dgm:pt modelId="{7305E11E-A454-4FD1-9C79-D245962FC8A2}" type="pres">
      <dgm:prSet presAssocID="{59A5F551-3AD5-4E1A-B6A5-000385E05FD2}" presName="textRect" presStyleLbl="revTx" presStyleIdx="2" presStyleCnt="4">
        <dgm:presLayoutVars>
          <dgm:chMax val="1"/>
          <dgm:chPref val="1"/>
        </dgm:presLayoutVars>
      </dgm:prSet>
      <dgm:spPr/>
    </dgm:pt>
    <dgm:pt modelId="{B2DA2A38-2D2E-464E-83C3-1308299AD42A}" type="pres">
      <dgm:prSet presAssocID="{8A5414AC-497A-4C38-94CE-0F536358D96C}" presName="sibTrans" presStyleCnt="0"/>
      <dgm:spPr/>
    </dgm:pt>
    <dgm:pt modelId="{6A9FE53B-1E35-45F6-8914-17A3A14C88C7}" type="pres">
      <dgm:prSet presAssocID="{8C18CD1E-0077-4ECC-9DDA-D683E30CC803}" presName="compNode" presStyleCnt="0"/>
      <dgm:spPr/>
    </dgm:pt>
    <dgm:pt modelId="{4B184C2F-33B2-4FBA-9FB0-800912467380}" type="pres">
      <dgm:prSet presAssocID="{8C18CD1E-0077-4ECC-9DDA-D683E30CC803}" presName="iconRect" presStyleLbl="node1" presStyleIdx="3" presStyleCnt="4" custScaleX="11113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kterie se souvislou výplní"/>
        </a:ext>
      </dgm:extLst>
    </dgm:pt>
    <dgm:pt modelId="{C109917C-CC26-43B9-AF81-6FA157ECC4B4}" type="pres">
      <dgm:prSet presAssocID="{8C18CD1E-0077-4ECC-9DDA-D683E30CC803}" presName="spaceRect" presStyleCnt="0"/>
      <dgm:spPr/>
    </dgm:pt>
    <dgm:pt modelId="{13F99FA8-B39A-432F-BC4D-CD658652541A}" type="pres">
      <dgm:prSet presAssocID="{8C18CD1E-0077-4ECC-9DDA-D683E30CC80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6FC05C-FF6A-444D-BF61-92B8C5F88155}" srcId="{4ADA3BD7-3910-4E05-8FF8-D60CD0F12124}" destId="{CA0CC508-E0B6-4FAE-AEF4-7EA63EC67D41}" srcOrd="0" destOrd="0" parTransId="{9001412E-EC61-4CBE-810F-AB4C1ED49903}" sibTransId="{913CCCDC-85B3-47E9-8B1F-87B12C318457}"/>
    <dgm:cxn modelId="{DDB3D65D-3C84-4309-A3E6-9C90F2BA3B90}" type="presOf" srcId="{CA0CC508-E0B6-4FAE-AEF4-7EA63EC67D41}" destId="{8A9C852B-2805-4B22-B701-21379C6E3F5B}" srcOrd="0" destOrd="0" presId="urn:microsoft.com/office/officeart/2018/2/layout/IconLabelList"/>
    <dgm:cxn modelId="{9DE60F65-92C2-4F8E-9F72-AC7572D059CC}" type="presOf" srcId="{8C18CD1E-0077-4ECC-9DDA-D683E30CC803}" destId="{13F99FA8-B39A-432F-BC4D-CD658652541A}" srcOrd="0" destOrd="0" presId="urn:microsoft.com/office/officeart/2018/2/layout/IconLabelList"/>
    <dgm:cxn modelId="{53567D53-3CFC-4B5A-BE4A-90A6D53D98D9}" srcId="{4ADA3BD7-3910-4E05-8FF8-D60CD0F12124}" destId="{59A5F551-3AD5-4E1A-B6A5-000385E05FD2}" srcOrd="2" destOrd="0" parTransId="{B048C4D8-3713-426B-BFBE-F413EB77130E}" sibTransId="{8A5414AC-497A-4C38-94CE-0F536358D96C}"/>
    <dgm:cxn modelId="{87CFDB91-F690-41A1-84EF-522B122C8598}" type="presOf" srcId="{903813AF-CCF4-4E51-A3EB-B637C63E60E8}" destId="{9545C68F-F95F-4E8D-9E57-C354C621C829}" srcOrd="0" destOrd="0" presId="urn:microsoft.com/office/officeart/2018/2/layout/IconLabelList"/>
    <dgm:cxn modelId="{E36C76D1-4145-4870-A80E-857E2AAF372D}" type="presOf" srcId="{4ADA3BD7-3910-4E05-8FF8-D60CD0F12124}" destId="{056DD837-5862-4F25-A594-DBEE48AF4347}" srcOrd="0" destOrd="0" presId="urn:microsoft.com/office/officeart/2018/2/layout/IconLabelList"/>
    <dgm:cxn modelId="{F66947F1-CE7D-493E-92DE-80699E2EBC6B}" srcId="{4ADA3BD7-3910-4E05-8FF8-D60CD0F12124}" destId="{903813AF-CCF4-4E51-A3EB-B637C63E60E8}" srcOrd="1" destOrd="0" parTransId="{3992050E-076E-4DB9-8C0D-E732EBEEEFCE}" sibTransId="{66CBDEC6-E13D-431D-A4E0-B859FE23F4F7}"/>
    <dgm:cxn modelId="{D3B85DF5-BD89-4003-84BA-C8FC53256DCA}" srcId="{4ADA3BD7-3910-4E05-8FF8-D60CD0F12124}" destId="{8C18CD1E-0077-4ECC-9DDA-D683E30CC803}" srcOrd="3" destOrd="0" parTransId="{A31F47DF-4BCF-479B-86DA-07DBC77B31B3}" sibTransId="{A6771919-AAC9-4CDA-9CD5-32DC7596D0D2}"/>
    <dgm:cxn modelId="{23839CFD-2105-4257-AC5A-74AD544C489F}" type="presOf" srcId="{59A5F551-3AD5-4E1A-B6A5-000385E05FD2}" destId="{7305E11E-A454-4FD1-9C79-D245962FC8A2}" srcOrd="0" destOrd="0" presId="urn:microsoft.com/office/officeart/2018/2/layout/IconLabelList"/>
    <dgm:cxn modelId="{9C87BE3B-C31D-42DE-B820-4B307ED33820}" type="presParOf" srcId="{056DD837-5862-4F25-A594-DBEE48AF4347}" destId="{363983C8-0D0D-484C-82C4-5D092A1FFEFF}" srcOrd="0" destOrd="0" presId="urn:microsoft.com/office/officeart/2018/2/layout/IconLabelList"/>
    <dgm:cxn modelId="{F62811F3-4D29-48F7-9DE8-D8EE7FD08657}" type="presParOf" srcId="{363983C8-0D0D-484C-82C4-5D092A1FFEFF}" destId="{CAE13BE7-35FF-4F33-8556-9DD99F3BAE1B}" srcOrd="0" destOrd="0" presId="urn:microsoft.com/office/officeart/2018/2/layout/IconLabelList"/>
    <dgm:cxn modelId="{ED1AE0C0-654F-453C-BAE2-5B414D77E94A}" type="presParOf" srcId="{363983C8-0D0D-484C-82C4-5D092A1FFEFF}" destId="{E22C2E37-07A5-4A8A-AAF8-E687D0D12B0F}" srcOrd="1" destOrd="0" presId="urn:microsoft.com/office/officeart/2018/2/layout/IconLabelList"/>
    <dgm:cxn modelId="{5D18DF83-6491-48A6-976E-B13C7BB93AB6}" type="presParOf" srcId="{363983C8-0D0D-484C-82C4-5D092A1FFEFF}" destId="{8A9C852B-2805-4B22-B701-21379C6E3F5B}" srcOrd="2" destOrd="0" presId="urn:microsoft.com/office/officeart/2018/2/layout/IconLabelList"/>
    <dgm:cxn modelId="{EE676E78-4E48-4F8A-B12F-0180628407F4}" type="presParOf" srcId="{056DD837-5862-4F25-A594-DBEE48AF4347}" destId="{C5E34D1A-6A1C-467F-BE26-D27CB59BB0B7}" srcOrd="1" destOrd="0" presId="urn:microsoft.com/office/officeart/2018/2/layout/IconLabelList"/>
    <dgm:cxn modelId="{E2A1B4C4-1297-4A95-A4BD-0CDE460C560D}" type="presParOf" srcId="{056DD837-5862-4F25-A594-DBEE48AF4347}" destId="{FF3E200B-37C7-4D46-B574-7B5C5FD917DC}" srcOrd="2" destOrd="0" presId="urn:microsoft.com/office/officeart/2018/2/layout/IconLabelList"/>
    <dgm:cxn modelId="{FDB30085-71C8-4E71-96F2-5FF69D5B4A58}" type="presParOf" srcId="{FF3E200B-37C7-4D46-B574-7B5C5FD917DC}" destId="{4B7FB94B-B780-46C6-876E-3330A53A1579}" srcOrd="0" destOrd="0" presId="urn:microsoft.com/office/officeart/2018/2/layout/IconLabelList"/>
    <dgm:cxn modelId="{4D428B9E-7A94-482D-8B10-00A33ECDC73A}" type="presParOf" srcId="{FF3E200B-37C7-4D46-B574-7B5C5FD917DC}" destId="{DD983197-C091-4A13-BDD5-B393AC61939E}" srcOrd="1" destOrd="0" presId="urn:microsoft.com/office/officeart/2018/2/layout/IconLabelList"/>
    <dgm:cxn modelId="{FDC06A36-C7F1-4117-9360-3DB115146324}" type="presParOf" srcId="{FF3E200B-37C7-4D46-B574-7B5C5FD917DC}" destId="{9545C68F-F95F-4E8D-9E57-C354C621C829}" srcOrd="2" destOrd="0" presId="urn:microsoft.com/office/officeart/2018/2/layout/IconLabelList"/>
    <dgm:cxn modelId="{C0C86462-A074-48DA-8530-6174FE318B64}" type="presParOf" srcId="{056DD837-5862-4F25-A594-DBEE48AF4347}" destId="{93FF4602-8323-4D94-ABA9-E2E0919F835B}" srcOrd="3" destOrd="0" presId="urn:microsoft.com/office/officeart/2018/2/layout/IconLabelList"/>
    <dgm:cxn modelId="{73FDE28F-EF6C-41DF-B356-92C5103460B1}" type="presParOf" srcId="{056DD837-5862-4F25-A594-DBEE48AF4347}" destId="{F05F09C9-B138-4F84-BA7F-F7060DE7D008}" srcOrd="4" destOrd="0" presId="urn:microsoft.com/office/officeart/2018/2/layout/IconLabelList"/>
    <dgm:cxn modelId="{DE4E2A60-43CF-412F-95DD-E2ADE73E5408}" type="presParOf" srcId="{F05F09C9-B138-4F84-BA7F-F7060DE7D008}" destId="{33F59866-4622-45F7-8221-F6FFCDAFE791}" srcOrd="0" destOrd="0" presId="urn:microsoft.com/office/officeart/2018/2/layout/IconLabelList"/>
    <dgm:cxn modelId="{6459C5E5-4FF0-45B2-B75F-8C0741AD89B4}" type="presParOf" srcId="{F05F09C9-B138-4F84-BA7F-F7060DE7D008}" destId="{0D42C2BE-329A-4C7F-B1A9-B14FA6D1D0BC}" srcOrd="1" destOrd="0" presId="urn:microsoft.com/office/officeart/2018/2/layout/IconLabelList"/>
    <dgm:cxn modelId="{4D631188-7A1A-4477-9801-F6D4BA09963E}" type="presParOf" srcId="{F05F09C9-B138-4F84-BA7F-F7060DE7D008}" destId="{7305E11E-A454-4FD1-9C79-D245962FC8A2}" srcOrd="2" destOrd="0" presId="urn:microsoft.com/office/officeart/2018/2/layout/IconLabelList"/>
    <dgm:cxn modelId="{9DE5DB2C-DA91-4FAC-8FA9-579C6F5502E7}" type="presParOf" srcId="{056DD837-5862-4F25-A594-DBEE48AF4347}" destId="{B2DA2A38-2D2E-464E-83C3-1308299AD42A}" srcOrd="5" destOrd="0" presId="urn:microsoft.com/office/officeart/2018/2/layout/IconLabelList"/>
    <dgm:cxn modelId="{20EA55F9-E084-4787-8321-B7DB88F5C75E}" type="presParOf" srcId="{056DD837-5862-4F25-A594-DBEE48AF4347}" destId="{6A9FE53B-1E35-45F6-8914-17A3A14C88C7}" srcOrd="6" destOrd="0" presId="urn:microsoft.com/office/officeart/2018/2/layout/IconLabelList"/>
    <dgm:cxn modelId="{4409B00C-3E63-4732-8560-21019D181FE4}" type="presParOf" srcId="{6A9FE53B-1E35-45F6-8914-17A3A14C88C7}" destId="{4B184C2F-33B2-4FBA-9FB0-800912467380}" srcOrd="0" destOrd="0" presId="urn:microsoft.com/office/officeart/2018/2/layout/IconLabelList"/>
    <dgm:cxn modelId="{519159F8-B5CC-4BCF-B442-8AA0E321698D}" type="presParOf" srcId="{6A9FE53B-1E35-45F6-8914-17A3A14C88C7}" destId="{C109917C-CC26-43B9-AF81-6FA157ECC4B4}" srcOrd="1" destOrd="0" presId="urn:microsoft.com/office/officeart/2018/2/layout/IconLabelList"/>
    <dgm:cxn modelId="{B5A98AEA-07BC-4F53-A6AF-0C48D866B159}" type="presParOf" srcId="{6A9FE53B-1E35-45F6-8914-17A3A14C88C7}" destId="{13F99FA8-B39A-432F-BC4D-CD65865254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1056D4-5884-4899-91F3-B86546C9269D}" type="doc">
      <dgm:prSet loTypeId="urn:microsoft.com/office/officeart/2005/8/layout/process1" loCatId="process" qsTypeId="urn:microsoft.com/office/officeart/2005/8/quickstyle/3d1" qsCatId="3D" csTypeId="urn:microsoft.com/office/officeart/2005/8/colors/accent0_2" csCatId="mainScheme" phldr="1"/>
      <dgm:spPr/>
    </dgm:pt>
    <dgm:pt modelId="{79C3B431-C495-4F5F-8CD4-B0ED40E47515}">
      <dgm:prSet phldrT="[Text]"/>
      <dgm:spPr/>
      <dgm:t>
        <a:bodyPr/>
        <a:lstStyle/>
        <a:p>
          <a:r>
            <a:rPr lang="cs-CZ" dirty="0">
              <a:solidFill>
                <a:sysClr val="windowText" lastClr="000000"/>
              </a:solidFill>
            </a:rPr>
            <a:t>většina potravin vyžaduje určitý druh zpracování</a:t>
          </a:r>
        </a:p>
      </dgm:t>
    </dgm:pt>
    <dgm:pt modelId="{C3459516-812A-4EDF-A606-074287321AE7}" type="parTrans" cxnId="{A3F6D449-C3D7-40D4-AD48-FCE6066F1A8E}">
      <dgm:prSet/>
      <dgm:spPr/>
      <dgm:t>
        <a:bodyPr/>
        <a:lstStyle/>
        <a:p>
          <a:endParaRPr lang="cs-CZ"/>
        </a:p>
      </dgm:t>
    </dgm:pt>
    <dgm:pt modelId="{FCBE5A52-14CE-49BD-8952-97C3CD440F17}" type="sibTrans" cxnId="{A3F6D449-C3D7-40D4-AD48-FCE6066F1A8E}">
      <dgm:prSet/>
      <dgm:spPr/>
      <dgm:t>
        <a:bodyPr/>
        <a:lstStyle/>
        <a:p>
          <a:endParaRPr lang="cs-CZ"/>
        </a:p>
      </dgm:t>
    </dgm:pt>
    <dgm:pt modelId="{3F8A9E5C-228F-443E-AE99-5E819C3986A0}">
      <dgm:prSet phldrT="[Text]"/>
      <dgm:spPr/>
      <dgm:t>
        <a:bodyPr/>
        <a:lstStyle/>
        <a:p>
          <a:r>
            <a:rPr lang="cs-CZ" dirty="0">
              <a:solidFill>
                <a:sysClr val="windowText" lastClr="000000"/>
              </a:solidFill>
            </a:rPr>
            <a:t>BEZPEČNOST</a:t>
          </a:r>
        </a:p>
        <a:p>
          <a:r>
            <a:rPr lang="cs-CZ" dirty="0">
              <a:solidFill>
                <a:sysClr val="windowText" lastClr="000000"/>
              </a:solidFill>
            </a:rPr>
            <a:t> SENZORIKA</a:t>
          </a:r>
        </a:p>
        <a:p>
          <a:r>
            <a:rPr lang="cs-CZ" dirty="0">
              <a:solidFill>
                <a:sysClr val="windowText" lastClr="000000"/>
              </a:solidFill>
            </a:rPr>
            <a:t>DOSTUPNOST</a:t>
          </a:r>
        </a:p>
      </dgm:t>
    </dgm:pt>
    <dgm:pt modelId="{7410FCA2-24F9-4D7A-8FBC-12914C9EE68D}" type="parTrans" cxnId="{4415D52F-A1E0-4AC0-B52E-7F55982688CD}">
      <dgm:prSet/>
      <dgm:spPr/>
      <dgm:t>
        <a:bodyPr/>
        <a:lstStyle/>
        <a:p>
          <a:endParaRPr lang="cs-CZ"/>
        </a:p>
      </dgm:t>
    </dgm:pt>
    <dgm:pt modelId="{CCFE34AE-3002-4435-9F8E-F8FFCF54BEDA}" type="sibTrans" cxnId="{4415D52F-A1E0-4AC0-B52E-7F55982688CD}">
      <dgm:prSet/>
      <dgm:spPr/>
      <dgm:t>
        <a:bodyPr/>
        <a:lstStyle/>
        <a:p>
          <a:endParaRPr lang="cs-CZ"/>
        </a:p>
      </dgm:t>
    </dgm:pt>
    <dgm:pt modelId="{656647C9-81F4-45B6-8EEF-DA96431624CD}" type="pres">
      <dgm:prSet presAssocID="{831056D4-5884-4899-91F3-B86546C9269D}" presName="Name0" presStyleCnt="0">
        <dgm:presLayoutVars>
          <dgm:dir/>
          <dgm:resizeHandles val="exact"/>
        </dgm:presLayoutVars>
      </dgm:prSet>
      <dgm:spPr/>
    </dgm:pt>
    <dgm:pt modelId="{73C63AC4-FC0A-4E78-946C-23CF0B9FCEE5}" type="pres">
      <dgm:prSet presAssocID="{79C3B431-C495-4F5F-8CD4-B0ED40E47515}" presName="node" presStyleLbl="node1" presStyleIdx="0" presStyleCnt="2">
        <dgm:presLayoutVars>
          <dgm:bulletEnabled val="1"/>
        </dgm:presLayoutVars>
      </dgm:prSet>
      <dgm:spPr/>
    </dgm:pt>
    <dgm:pt modelId="{05F50BC6-39AC-4938-9D1D-29F77398621C}" type="pres">
      <dgm:prSet presAssocID="{FCBE5A52-14CE-49BD-8952-97C3CD440F17}" presName="sibTrans" presStyleLbl="sibTrans2D1" presStyleIdx="0" presStyleCnt="1"/>
      <dgm:spPr/>
    </dgm:pt>
    <dgm:pt modelId="{7785EC7F-32B7-4219-95F4-D2861A24ACC7}" type="pres">
      <dgm:prSet presAssocID="{FCBE5A52-14CE-49BD-8952-97C3CD440F17}" presName="connectorText" presStyleLbl="sibTrans2D1" presStyleIdx="0" presStyleCnt="1"/>
      <dgm:spPr/>
    </dgm:pt>
    <dgm:pt modelId="{A124B330-2D55-4826-B672-54AECCF2FD1D}" type="pres">
      <dgm:prSet presAssocID="{3F8A9E5C-228F-443E-AE99-5E819C3986A0}" presName="node" presStyleLbl="node1" presStyleIdx="1" presStyleCnt="2">
        <dgm:presLayoutVars>
          <dgm:bulletEnabled val="1"/>
        </dgm:presLayoutVars>
      </dgm:prSet>
      <dgm:spPr/>
    </dgm:pt>
  </dgm:ptLst>
  <dgm:cxnLst>
    <dgm:cxn modelId="{0C37880B-2F85-4259-81F1-6E2046F54226}" type="presOf" srcId="{FCBE5A52-14CE-49BD-8952-97C3CD440F17}" destId="{05F50BC6-39AC-4938-9D1D-29F77398621C}" srcOrd="0" destOrd="0" presId="urn:microsoft.com/office/officeart/2005/8/layout/process1"/>
    <dgm:cxn modelId="{4415D52F-A1E0-4AC0-B52E-7F55982688CD}" srcId="{831056D4-5884-4899-91F3-B86546C9269D}" destId="{3F8A9E5C-228F-443E-AE99-5E819C3986A0}" srcOrd="1" destOrd="0" parTransId="{7410FCA2-24F9-4D7A-8FBC-12914C9EE68D}" sibTransId="{CCFE34AE-3002-4435-9F8E-F8FFCF54BEDA}"/>
    <dgm:cxn modelId="{A3F6D449-C3D7-40D4-AD48-FCE6066F1A8E}" srcId="{831056D4-5884-4899-91F3-B86546C9269D}" destId="{79C3B431-C495-4F5F-8CD4-B0ED40E47515}" srcOrd="0" destOrd="0" parTransId="{C3459516-812A-4EDF-A606-074287321AE7}" sibTransId="{FCBE5A52-14CE-49BD-8952-97C3CD440F17}"/>
    <dgm:cxn modelId="{381EB5B4-528A-4A43-8D07-E28CDDD038F2}" type="presOf" srcId="{831056D4-5884-4899-91F3-B86546C9269D}" destId="{656647C9-81F4-45B6-8EEF-DA96431624CD}" srcOrd="0" destOrd="0" presId="urn:microsoft.com/office/officeart/2005/8/layout/process1"/>
    <dgm:cxn modelId="{160750DC-914F-4B48-ACD9-7D5EA6F273B5}" type="presOf" srcId="{FCBE5A52-14CE-49BD-8952-97C3CD440F17}" destId="{7785EC7F-32B7-4219-95F4-D2861A24ACC7}" srcOrd="1" destOrd="0" presId="urn:microsoft.com/office/officeart/2005/8/layout/process1"/>
    <dgm:cxn modelId="{7E390BE5-F4B0-494F-847A-2206978A5E9C}" type="presOf" srcId="{79C3B431-C495-4F5F-8CD4-B0ED40E47515}" destId="{73C63AC4-FC0A-4E78-946C-23CF0B9FCEE5}" srcOrd="0" destOrd="0" presId="urn:microsoft.com/office/officeart/2005/8/layout/process1"/>
    <dgm:cxn modelId="{818EA2F3-531B-4BD9-82E0-D4088913E567}" type="presOf" srcId="{3F8A9E5C-228F-443E-AE99-5E819C3986A0}" destId="{A124B330-2D55-4826-B672-54AECCF2FD1D}" srcOrd="0" destOrd="0" presId="urn:microsoft.com/office/officeart/2005/8/layout/process1"/>
    <dgm:cxn modelId="{4665FB4A-595C-4FFA-AEF8-2DC5CCC5EA92}" type="presParOf" srcId="{656647C9-81F4-45B6-8EEF-DA96431624CD}" destId="{73C63AC4-FC0A-4E78-946C-23CF0B9FCEE5}" srcOrd="0" destOrd="0" presId="urn:microsoft.com/office/officeart/2005/8/layout/process1"/>
    <dgm:cxn modelId="{F4DB1F3B-A58A-434D-8EDB-5AB24532F9F7}" type="presParOf" srcId="{656647C9-81F4-45B6-8EEF-DA96431624CD}" destId="{05F50BC6-39AC-4938-9D1D-29F77398621C}" srcOrd="1" destOrd="0" presId="urn:microsoft.com/office/officeart/2005/8/layout/process1"/>
    <dgm:cxn modelId="{7352921A-AD3F-4E0F-9FE6-2C3EE6F5FB1F}" type="presParOf" srcId="{05F50BC6-39AC-4938-9D1D-29F77398621C}" destId="{7785EC7F-32B7-4219-95F4-D2861A24ACC7}" srcOrd="0" destOrd="0" presId="urn:microsoft.com/office/officeart/2005/8/layout/process1"/>
    <dgm:cxn modelId="{7E6BE0EB-BD84-42FE-8E34-A4B0172BB4AD}" type="presParOf" srcId="{656647C9-81F4-45B6-8EEF-DA96431624CD}" destId="{A124B330-2D55-4826-B672-54AECCF2FD1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38DB0C-669A-419E-AE3C-C8D20FFC0C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2847B2-CA7C-47F4-9C8A-4545A8573C30}">
      <dgm:prSet/>
      <dgm:spPr/>
      <dgm:t>
        <a:bodyPr/>
        <a:lstStyle/>
        <a:p>
          <a:r>
            <a:rPr lang="cs-CZ" b="1" i="0" baseline="0"/>
            <a:t>Recyklaci neprodaného pečiva </a:t>
          </a:r>
          <a:r>
            <a:rPr lang="cs-CZ" b="0" i="0" baseline="0"/>
            <a:t>zpět do těsta</a:t>
          </a:r>
          <a:endParaRPr lang="en-US"/>
        </a:p>
      </dgm:t>
    </dgm:pt>
    <dgm:pt modelId="{A091CFFF-2379-4935-9260-9EEE07BE3A64}" type="parTrans" cxnId="{A8E4344B-A1B9-42E3-8562-A6C20D969060}">
      <dgm:prSet/>
      <dgm:spPr/>
      <dgm:t>
        <a:bodyPr/>
        <a:lstStyle/>
        <a:p>
          <a:endParaRPr lang="en-US"/>
        </a:p>
      </dgm:t>
    </dgm:pt>
    <dgm:pt modelId="{3CE34E40-1F70-4B8D-B8CD-5C278F8CFB0D}" type="sibTrans" cxnId="{A8E4344B-A1B9-42E3-8562-A6C20D969060}">
      <dgm:prSet/>
      <dgm:spPr/>
      <dgm:t>
        <a:bodyPr/>
        <a:lstStyle/>
        <a:p>
          <a:endParaRPr lang="en-US"/>
        </a:p>
      </dgm:t>
    </dgm:pt>
    <dgm:pt modelId="{25C5E6FB-D5D0-4977-A498-396580A65D20}">
      <dgm:prSet/>
      <dgm:spPr/>
      <dgm:t>
        <a:bodyPr/>
        <a:lstStyle/>
        <a:p>
          <a:r>
            <a:rPr lang="cs-CZ" b="1" i="0" baseline="0"/>
            <a:t>Přeměnu starého pečiva</a:t>
          </a:r>
          <a:r>
            <a:rPr lang="cs-CZ" b="0" i="0" baseline="0"/>
            <a:t> na strouhanku nebo sušenky.</a:t>
          </a:r>
          <a:endParaRPr lang="en-US"/>
        </a:p>
      </dgm:t>
    </dgm:pt>
    <dgm:pt modelId="{6A644448-590E-4B17-8ED5-DF2A7534FA4C}" type="parTrans" cxnId="{DDFA70FE-1BE5-4279-BB2B-BC9DDB11C32B}">
      <dgm:prSet/>
      <dgm:spPr/>
      <dgm:t>
        <a:bodyPr/>
        <a:lstStyle/>
        <a:p>
          <a:endParaRPr lang="en-US"/>
        </a:p>
      </dgm:t>
    </dgm:pt>
    <dgm:pt modelId="{E3DCC572-EFCC-48E2-8B18-D76F81D951F8}" type="sibTrans" cxnId="{DDFA70FE-1BE5-4279-BB2B-BC9DDB11C32B}">
      <dgm:prSet/>
      <dgm:spPr/>
      <dgm:t>
        <a:bodyPr/>
        <a:lstStyle/>
        <a:p>
          <a:endParaRPr lang="en-US"/>
        </a:p>
      </dgm:t>
    </dgm:pt>
    <dgm:pt modelId="{61CE3602-6137-4240-90AC-0574F29D1494}">
      <dgm:prSet/>
      <dgm:spPr/>
      <dgm:t>
        <a:bodyPr/>
        <a:lstStyle/>
        <a:p>
          <a:r>
            <a:rPr lang="cs-CZ" b="1" i="0" baseline="0"/>
            <a:t>Využití obilných slupek, otrub a ovocných výlisků</a:t>
          </a:r>
          <a:r>
            <a:rPr lang="cs-CZ" b="0" i="0" baseline="0"/>
            <a:t> pro obohacení nutriční hodnoty pečiva.</a:t>
          </a:r>
          <a:endParaRPr lang="en-US"/>
        </a:p>
      </dgm:t>
    </dgm:pt>
    <dgm:pt modelId="{386D33EA-4E7F-4E1A-8978-402674596CD5}" type="parTrans" cxnId="{C54CD54D-7142-4010-BA41-771BB6060EC8}">
      <dgm:prSet/>
      <dgm:spPr/>
      <dgm:t>
        <a:bodyPr/>
        <a:lstStyle/>
        <a:p>
          <a:endParaRPr lang="en-US"/>
        </a:p>
      </dgm:t>
    </dgm:pt>
    <dgm:pt modelId="{B058AC17-780C-40AE-B14A-0B71A99C72F4}" type="sibTrans" cxnId="{C54CD54D-7142-4010-BA41-771BB6060EC8}">
      <dgm:prSet/>
      <dgm:spPr/>
      <dgm:t>
        <a:bodyPr/>
        <a:lstStyle/>
        <a:p>
          <a:endParaRPr lang="en-US"/>
        </a:p>
      </dgm:t>
    </dgm:pt>
    <dgm:pt modelId="{58B9D633-D140-4205-A2DA-D6A0D409FC50}">
      <dgm:prSet/>
      <dgm:spPr/>
      <dgm:t>
        <a:bodyPr/>
        <a:lstStyle/>
        <a:p>
          <a:r>
            <a:rPr lang="cs-CZ" b="1" i="0" baseline="0"/>
            <a:t>Efektivní zpracování kvasnicového odpadu</a:t>
          </a:r>
          <a:r>
            <a:rPr lang="cs-CZ" b="0" i="0" baseline="0"/>
            <a:t> pro přidání nutričních přísad do výrobků. </a:t>
          </a:r>
          <a:endParaRPr lang="en-US"/>
        </a:p>
      </dgm:t>
    </dgm:pt>
    <dgm:pt modelId="{C598067E-22BB-441C-97CE-CAB5275F4ECC}" type="parTrans" cxnId="{4AFA5822-3308-4F78-99C1-4439403D626A}">
      <dgm:prSet/>
      <dgm:spPr/>
      <dgm:t>
        <a:bodyPr/>
        <a:lstStyle/>
        <a:p>
          <a:endParaRPr lang="en-US"/>
        </a:p>
      </dgm:t>
    </dgm:pt>
    <dgm:pt modelId="{82FBC274-95E7-42A7-9EE9-9192C967042C}" type="sibTrans" cxnId="{4AFA5822-3308-4F78-99C1-4439403D626A}">
      <dgm:prSet/>
      <dgm:spPr/>
      <dgm:t>
        <a:bodyPr/>
        <a:lstStyle/>
        <a:p>
          <a:endParaRPr lang="en-US"/>
        </a:p>
      </dgm:t>
    </dgm:pt>
    <dgm:pt modelId="{299949C9-3631-45B6-9463-9960091138E9}" type="pres">
      <dgm:prSet presAssocID="{1638DB0C-669A-419E-AE3C-C8D20FFC0CE7}" presName="linear" presStyleCnt="0">
        <dgm:presLayoutVars>
          <dgm:animLvl val="lvl"/>
          <dgm:resizeHandles val="exact"/>
        </dgm:presLayoutVars>
      </dgm:prSet>
      <dgm:spPr/>
    </dgm:pt>
    <dgm:pt modelId="{60FF9AC0-646F-428C-9A2E-F1579435195F}" type="pres">
      <dgm:prSet presAssocID="{E52847B2-CA7C-47F4-9C8A-4545A8573C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780EB8-C72B-41FB-A229-42B219CE4E2F}" type="pres">
      <dgm:prSet presAssocID="{3CE34E40-1F70-4B8D-B8CD-5C278F8CFB0D}" presName="spacer" presStyleCnt="0"/>
      <dgm:spPr/>
    </dgm:pt>
    <dgm:pt modelId="{D9EB1BE2-1ACF-4D84-A3DC-442E295A58CA}" type="pres">
      <dgm:prSet presAssocID="{25C5E6FB-D5D0-4977-A498-396580A65D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B10A52-2C73-44BD-9A44-69B26FE36AD7}" type="pres">
      <dgm:prSet presAssocID="{E3DCC572-EFCC-48E2-8B18-D76F81D951F8}" presName="spacer" presStyleCnt="0"/>
      <dgm:spPr/>
    </dgm:pt>
    <dgm:pt modelId="{88F7805D-67C0-431F-8A1A-E9112F1C7A13}" type="pres">
      <dgm:prSet presAssocID="{61CE3602-6137-4240-90AC-0574F29D14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1C2CF2-C36D-4227-B8A4-B352B56E3A15}" type="pres">
      <dgm:prSet presAssocID="{B058AC17-780C-40AE-B14A-0B71A99C72F4}" presName="spacer" presStyleCnt="0"/>
      <dgm:spPr/>
    </dgm:pt>
    <dgm:pt modelId="{D05B056C-27DE-4A64-B940-03FF5C23653D}" type="pres">
      <dgm:prSet presAssocID="{58B9D633-D140-4205-A2DA-D6A0D409FC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18EC15-563C-4A72-A844-F6DAB6DCEFD9}" type="presOf" srcId="{E52847B2-CA7C-47F4-9C8A-4545A8573C30}" destId="{60FF9AC0-646F-428C-9A2E-F1579435195F}" srcOrd="0" destOrd="0" presId="urn:microsoft.com/office/officeart/2005/8/layout/vList2"/>
    <dgm:cxn modelId="{4AFA5822-3308-4F78-99C1-4439403D626A}" srcId="{1638DB0C-669A-419E-AE3C-C8D20FFC0CE7}" destId="{58B9D633-D140-4205-A2DA-D6A0D409FC50}" srcOrd="3" destOrd="0" parTransId="{C598067E-22BB-441C-97CE-CAB5275F4ECC}" sibTransId="{82FBC274-95E7-42A7-9EE9-9192C967042C}"/>
    <dgm:cxn modelId="{D09AFC29-C0F7-40F8-AD75-4D3FEA863FF9}" type="presOf" srcId="{61CE3602-6137-4240-90AC-0574F29D1494}" destId="{88F7805D-67C0-431F-8A1A-E9112F1C7A13}" srcOrd="0" destOrd="0" presId="urn:microsoft.com/office/officeart/2005/8/layout/vList2"/>
    <dgm:cxn modelId="{A8E4344B-A1B9-42E3-8562-A6C20D969060}" srcId="{1638DB0C-669A-419E-AE3C-C8D20FFC0CE7}" destId="{E52847B2-CA7C-47F4-9C8A-4545A8573C30}" srcOrd="0" destOrd="0" parTransId="{A091CFFF-2379-4935-9260-9EEE07BE3A64}" sibTransId="{3CE34E40-1F70-4B8D-B8CD-5C278F8CFB0D}"/>
    <dgm:cxn modelId="{C54CD54D-7142-4010-BA41-771BB6060EC8}" srcId="{1638DB0C-669A-419E-AE3C-C8D20FFC0CE7}" destId="{61CE3602-6137-4240-90AC-0574F29D1494}" srcOrd="2" destOrd="0" parTransId="{386D33EA-4E7F-4E1A-8978-402674596CD5}" sibTransId="{B058AC17-780C-40AE-B14A-0B71A99C72F4}"/>
    <dgm:cxn modelId="{497D2BB4-6BDB-492D-BEB8-E0021E48B36C}" type="presOf" srcId="{1638DB0C-669A-419E-AE3C-C8D20FFC0CE7}" destId="{299949C9-3631-45B6-9463-9960091138E9}" srcOrd="0" destOrd="0" presId="urn:microsoft.com/office/officeart/2005/8/layout/vList2"/>
    <dgm:cxn modelId="{5B307FC3-6929-4A57-9DD5-3E988AF2C17A}" type="presOf" srcId="{58B9D633-D140-4205-A2DA-D6A0D409FC50}" destId="{D05B056C-27DE-4A64-B940-03FF5C23653D}" srcOrd="0" destOrd="0" presId="urn:microsoft.com/office/officeart/2005/8/layout/vList2"/>
    <dgm:cxn modelId="{66C3ABEC-06A4-4971-9FA2-B4272BB15EF4}" type="presOf" srcId="{25C5E6FB-D5D0-4977-A498-396580A65D20}" destId="{D9EB1BE2-1ACF-4D84-A3DC-442E295A58CA}" srcOrd="0" destOrd="0" presId="urn:microsoft.com/office/officeart/2005/8/layout/vList2"/>
    <dgm:cxn modelId="{DDFA70FE-1BE5-4279-BB2B-BC9DDB11C32B}" srcId="{1638DB0C-669A-419E-AE3C-C8D20FFC0CE7}" destId="{25C5E6FB-D5D0-4977-A498-396580A65D20}" srcOrd="1" destOrd="0" parTransId="{6A644448-590E-4B17-8ED5-DF2A7534FA4C}" sibTransId="{E3DCC572-EFCC-48E2-8B18-D76F81D951F8}"/>
    <dgm:cxn modelId="{DECCA2B9-3477-41CC-9601-55F4E304CA0C}" type="presParOf" srcId="{299949C9-3631-45B6-9463-9960091138E9}" destId="{60FF9AC0-646F-428C-9A2E-F1579435195F}" srcOrd="0" destOrd="0" presId="urn:microsoft.com/office/officeart/2005/8/layout/vList2"/>
    <dgm:cxn modelId="{756FEB41-6E81-4EB7-9010-3E2F7EAB266C}" type="presParOf" srcId="{299949C9-3631-45B6-9463-9960091138E9}" destId="{66780EB8-C72B-41FB-A229-42B219CE4E2F}" srcOrd="1" destOrd="0" presId="urn:microsoft.com/office/officeart/2005/8/layout/vList2"/>
    <dgm:cxn modelId="{10257B62-314F-4A27-9602-19C61F1A5816}" type="presParOf" srcId="{299949C9-3631-45B6-9463-9960091138E9}" destId="{D9EB1BE2-1ACF-4D84-A3DC-442E295A58CA}" srcOrd="2" destOrd="0" presId="urn:microsoft.com/office/officeart/2005/8/layout/vList2"/>
    <dgm:cxn modelId="{BDFA5592-6FBA-4931-A763-9689EC99AB63}" type="presParOf" srcId="{299949C9-3631-45B6-9463-9960091138E9}" destId="{11B10A52-2C73-44BD-9A44-69B26FE36AD7}" srcOrd="3" destOrd="0" presId="urn:microsoft.com/office/officeart/2005/8/layout/vList2"/>
    <dgm:cxn modelId="{2F149A4C-D70B-4D86-A8CE-4641FA3FAC09}" type="presParOf" srcId="{299949C9-3631-45B6-9463-9960091138E9}" destId="{88F7805D-67C0-431F-8A1A-E9112F1C7A13}" srcOrd="4" destOrd="0" presId="urn:microsoft.com/office/officeart/2005/8/layout/vList2"/>
    <dgm:cxn modelId="{3FDAD449-6F1D-41E8-B8B4-9DF72D4990B2}" type="presParOf" srcId="{299949C9-3631-45B6-9463-9960091138E9}" destId="{6A1C2CF2-C36D-4227-B8A4-B352B56E3A15}" srcOrd="5" destOrd="0" presId="urn:microsoft.com/office/officeart/2005/8/layout/vList2"/>
    <dgm:cxn modelId="{59C34EFC-25A1-4F1F-BB94-DB3031AF9FEA}" type="presParOf" srcId="{299949C9-3631-45B6-9463-9960091138E9}" destId="{D05B056C-27DE-4A64-B940-03FF5C2365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611F90-FD81-4CA4-B4DF-0CA3EFB6604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AD1D99-0DD4-4092-90C2-13F181E62415}">
      <dgm:prSet custT="1"/>
      <dgm:spPr/>
      <dgm:t>
        <a:bodyPr/>
        <a:lstStyle/>
        <a:p>
          <a:pPr>
            <a:defRPr b="1"/>
          </a:pPr>
          <a:r>
            <a:rPr lang="cs-CZ" sz="2000" b="1"/>
            <a:t>Přeměna potravinového odpadu na bílkoviny</a:t>
          </a:r>
          <a:endParaRPr lang="en-US" sz="2000"/>
        </a:p>
      </dgm:t>
    </dgm:pt>
    <dgm:pt modelId="{6F1B7583-873C-40C7-A40E-2685EB18E64D}" type="parTrans" cxnId="{5257A6D8-6534-42CE-9F57-33785BB290C7}">
      <dgm:prSet/>
      <dgm:spPr/>
      <dgm:t>
        <a:bodyPr/>
        <a:lstStyle/>
        <a:p>
          <a:endParaRPr lang="en-US" sz="2800"/>
        </a:p>
      </dgm:t>
    </dgm:pt>
    <dgm:pt modelId="{491AEA99-AF18-4F3D-919A-F9DFE8B05B42}" type="sibTrans" cxnId="{5257A6D8-6534-42CE-9F57-33785BB290C7}">
      <dgm:prSet/>
      <dgm:spPr/>
      <dgm:t>
        <a:bodyPr/>
        <a:lstStyle/>
        <a:p>
          <a:endParaRPr lang="en-US" sz="2800"/>
        </a:p>
      </dgm:t>
    </dgm:pt>
    <dgm:pt modelId="{D4DD83B9-F2FE-4D7E-B6DC-F1269D375595}">
      <dgm:prSet custT="1"/>
      <dgm:spPr/>
      <dgm:t>
        <a:bodyPr/>
        <a:lstStyle/>
        <a:p>
          <a:r>
            <a:rPr lang="cs-CZ" sz="1600" dirty="0"/>
            <a:t>Hmyz se živí organickým odpadem a přeměňuje ho na </a:t>
          </a:r>
          <a:r>
            <a:rPr lang="cs-CZ" sz="1600" b="1" dirty="0"/>
            <a:t>vysoce kvalitní bílkoviny</a:t>
          </a:r>
          <a:r>
            <a:rPr lang="cs-CZ" sz="1600" dirty="0"/>
            <a:t> a tuky, které lze použít pro </a:t>
          </a:r>
          <a:r>
            <a:rPr lang="cs-CZ" sz="1600" b="1" dirty="0"/>
            <a:t>krmiva pro zvířata</a:t>
          </a:r>
          <a:r>
            <a:rPr lang="cs-CZ" sz="1600" dirty="0"/>
            <a:t> nebo pro </a:t>
          </a:r>
          <a:r>
            <a:rPr lang="cs-CZ" sz="1600" b="1" dirty="0"/>
            <a:t>lidskou spotřebu</a:t>
          </a:r>
          <a:r>
            <a:rPr lang="cs-CZ" sz="1600" dirty="0"/>
            <a:t> (hmyzí proteiny).</a:t>
          </a:r>
          <a:endParaRPr lang="en-US" sz="1600" dirty="0"/>
        </a:p>
      </dgm:t>
    </dgm:pt>
    <dgm:pt modelId="{255F89AF-246B-45F9-8B02-A68EA355C194}" type="parTrans" cxnId="{8FEF0337-8404-4278-BFA4-4D96A2F29FC6}">
      <dgm:prSet/>
      <dgm:spPr/>
      <dgm:t>
        <a:bodyPr/>
        <a:lstStyle/>
        <a:p>
          <a:endParaRPr lang="en-US" sz="2800"/>
        </a:p>
      </dgm:t>
    </dgm:pt>
    <dgm:pt modelId="{429EF725-C118-49E1-9213-2A4D3AED1F9A}" type="sibTrans" cxnId="{8FEF0337-8404-4278-BFA4-4D96A2F29FC6}">
      <dgm:prSet/>
      <dgm:spPr/>
      <dgm:t>
        <a:bodyPr/>
        <a:lstStyle/>
        <a:p>
          <a:endParaRPr lang="en-US" sz="2800"/>
        </a:p>
      </dgm:t>
    </dgm:pt>
    <dgm:pt modelId="{E2BC5183-775C-4C2E-A7A4-3C98E02BD54C}">
      <dgm:prSet custT="1"/>
      <dgm:spPr/>
      <dgm:t>
        <a:bodyPr/>
        <a:lstStyle/>
        <a:p>
          <a:pPr>
            <a:defRPr b="1"/>
          </a:pPr>
          <a:r>
            <a:rPr lang="cs-CZ" sz="2000" b="1"/>
            <a:t>Kompostování a zpracování organického odpadu</a:t>
          </a:r>
          <a:endParaRPr lang="en-US" sz="2000"/>
        </a:p>
      </dgm:t>
    </dgm:pt>
    <dgm:pt modelId="{4B946962-05F5-418D-A0AC-2085045AD30D}" type="parTrans" cxnId="{462BFB04-295D-4CD8-A000-5F66F90CCF47}">
      <dgm:prSet/>
      <dgm:spPr/>
      <dgm:t>
        <a:bodyPr/>
        <a:lstStyle/>
        <a:p>
          <a:endParaRPr lang="en-US" sz="2800"/>
        </a:p>
      </dgm:t>
    </dgm:pt>
    <dgm:pt modelId="{3F597312-CEE4-48BB-99FF-2F578DE1B78F}" type="sibTrans" cxnId="{462BFB04-295D-4CD8-A000-5F66F90CCF47}">
      <dgm:prSet/>
      <dgm:spPr/>
      <dgm:t>
        <a:bodyPr/>
        <a:lstStyle/>
        <a:p>
          <a:endParaRPr lang="en-US" sz="2800"/>
        </a:p>
      </dgm:t>
    </dgm:pt>
    <dgm:pt modelId="{EA5FB135-2ED9-41AA-948C-15CA0E343F5F}">
      <dgm:prSet custT="1"/>
      <dgm:spPr/>
      <dgm:t>
        <a:bodyPr/>
        <a:lstStyle/>
        <a:p>
          <a:r>
            <a:rPr lang="cs-CZ" sz="1600" dirty="0"/>
            <a:t>Hmyz se podílí na </a:t>
          </a:r>
          <a:r>
            <a:rPr lang="cs-CZ" sz="1600" b="1" dirty="0"/>
            <a:t>rozkladu organického odpadu</a:t>
          </a:r>
          <a:r>
            <a:rPr lang="cs-CZ" sz="1600" dirty="0"/>
            <a:t>, což pomáhá přeměnit potravinové zbytky na </a:t>
          </a:r>
          <a:r>
            <a:rPr lang="cs-CZ" sz="1600" b="1" dirty="0"/>
            <a:t>kompost</a:t>
          </a:r>
          <a:r>
            <a:rPr lang="cs-CZ" sz="1600" dirty="0"/>
            <a:t> nebo </a:t>
          </a:r>
          <a:r>
            <a:rPr lang="cs-CZ" sz="1600" b="1" dirty="0"/>
            <a:t>organická hnojiva</a:t>
          </a:r>
          <a:r>
            <a:rPr lang="cs-CZ" sz="1600" dirty="0"/>
            <a:t>, která mohou být využita v zemědělství pro zlepšení kvality půdy.</a:t>
          </a:r>
          <a:endParaRPr lang="en-US" sz="1600" dirty="0"/>
        </a:p>
      </dgm:t>
    </dgm:pt>
    <dgm:pt modelId="{A90FC3D1-8BD7-484F-AF68-6D73C16E8D14}" type="parTrans" cxnId="{A1376AEF-EAA4-4441-84E8-75779688E7C9}">
      <dgm:prSet/>
      <dgm:spPr/>
      <dgm:t>
        <a:bodyPr/>
        <a:lstStyle/>
        <a:p>
          <a:endParaRPr lang="en-US" sz="2800"/>
        </a:p>
      </dgm:t>
    </dgm:pt>
    <dgm:pt modelId="{E8C2E77C-9575-4EBF-85F0-D1F99C4808B8}" type="sibTrans" cxnId="{A1376AEF-EAA4-4441-84E8-75779688E7C9}">
      <dgm:prSet/>
      <dgm:spPr/>
      <dgm:t>
        <a:bodyPr/>
        <a:lstStyle/>
        <a:p>
          <a:endParaRPr lang="en-US" sz="2800"/>
        </a:p>
      </dgm:t>
    </dgm:pt>
    <dgm:pt modelId="{58520335-97AF-4A6D-92F3-91EAC3C244FF}">
      <dgm:prSet custT="1"/>
      <dgm:spPr/>
      <dgm:t>
        <a:bodyPr/>
        <a:lstStyle/>
        <a:p>
          <a:pPr>
            <a:defRPr b="1"/>
          </a:pPr>
          <a:r>
            <a:rPr lang="cs-CZ" sz="2000" b="1"/>
            <a:t>Produkce bioplynu a energie</a:t>
          </a:r>
          <a:endParaRPr lang="en-US" sz="2000"/>
        </a:p>
      </dgm:t>
    </dgm:pt>
    <dgm:pt modelId="{7F06ED64-523F-4419-87A6-E38EEA9F96C7}" type="parTrans" cxnId="{4956C6F3-D85C-4B80-BCAB-3D97CF137648}">
      <dgm:prSet/>
      <dgm:spPr/>
      <dgm:t>
        <a:bodyPr/>
        <a:lstStyle/>
        <a:p>
          <a:endParaRPr lang="en-US" sz="2800"/>
        </a:p>
      </dgm:t>
    </dgm:pt>
    <dgm:pt modelId="{6875DF78-54C1-4C33-9828-AB4FF493B903}" type="sibTrans" cxnId="{4956C6F3-D85C-4B80-BCAB-3D97CF137648}">
      <dgm:prSet/>
      <dgm:spPr/>
      <dgm:t>
        <a:bodyPr/>
        <a:lstStyle/>
        <a:p>
          <a:endParaRPr lang="en-US" sz="2800"/>
        </a:p>
      </dgm:t>
    </dgm:pt>
    <dgm:pt modelId="{C4DBCF0F-01FC-460D-BAEF-A8BD3A893122}">
      <dgm:prSet custT="1"/>
      <dgm:spPr/>
      <dgm:t>
        <a:bodyPr/>
        <a:lstStyle/>
        <a:p>
          <a:r>
            <a:rPr lang="cs-CZ" sz="1600"/>
            <a:t>Po zpracování potravinového odpadu hmyzem může být </a:t>
          </a:r>
          <a:r>
            <a:rPr lang="cs-CZ" sz="1600" b="1"/>
            <a:t>zbytek odpadu</a:t>
          </a:r>
          <a:r>
            <a:rPr lang="cs-CZ" sz="1600"/>
            <a:t> (např. chitiny) využit pro výrobu </a:t>
          </a:r>
          <a:r>
            <a:rPr lang="cs-CZ" sz="1600" b="1"/>
            <a:t>bioplynu</a:t>
          </a:r>
          <a:r>
            <a:rPr lang="cs-CZ" sz="1600"/>
            <a:t>, což přispívá k </a:t>
          </a:r>
          <a:r>
            <a:rPr lang="cs-CZ" sz="1600" b="1"/>
            <a:t>energetické soběstačnosti</a:t>
          </a:r>
          <a:r>
            <a:rPr lang="cs-CZ" sz="1600"/>
            <a:t> a </a:t>
          </a:r>
          <a:r>
            <a:rPr lang="cs-CZ" sz="1600" b="1"/>
            <a:t>snížení uhlíkové stopy</a:t>
          </a:r>
          <a:r>
            <a:rPr lang="cs-CZ" sz="1600"/>
            <a:t>.</a:t>
          </a:r>
          <a:endParaRPr lang="en-US" sz="1600"/>
        </a:p>
      </dgm:t>
    </dgm:pt>
    <dgm:pt modelId="{3A2EDB1B-A2EC-4F5B-B34D-0BA7FF6BB36D}" type="parTrans" cxnId="{FA0E978A-4DCE-4E28-8399-E0E000120F63}">
      <dgm:prSet/>
      <dgm:spPr/>
      <dgm:t>
        <a:bodyPr/>
        <a:lstStyle/>
        <a:p>
          <a:endParaRPr lang="en-US" sz="2800"/>
        </a:p>
      </dgm:t>
    </dgm:pt>
    <dgm:pt modelId="{F986CE9A-5251-49BE-B90F-263D34F00CFF}" type="sibTrans" cxnId="{FA0E978A-4DCE-4E28-8399-E0E000120F63}">
      <dgm:prSet/>
      <dgm:spPr/>
      <dgm:t>
        <a:bodyPr/>
        <a:lstStyle/>
        <a:p>
          <a:endParaRPr lang="en-US" sz="2800"/>
        </a:p>
      </dgm:t>
    </dgm:pt>
    <dgm:pt modelId="{9E7DE7E5-0928-4C81-9152-8EC39485146B}" type="pres">
      <dgm:prSet presAssocID="{A1611F90-FD81-4CA4-B4DF-0CA3EFB66047}" presName="root" presStyleCnt="0">
        <dgm:presLayoutVars>
          <dgm:dir/>
          <dgm:resizeHandles val="exact"/>
        </dgm:presLayoutVars>
      </dgm:prSet>
      <dgm:spPr/>
    </dgm:pt>
    <dgm:pt modelId="{29B35351-9CCF-47F8-81DC-00B178B6EDAC}" type="pres">
      <dgm:prSet presAssocID="{9EAD1D99-0DD4-4092-90C2-13F181E62415}" presName="compNode" presStyleCnt="0"/>
      <dgm:spPr/>
    </dgm:pt>
    <dgm:pt modelId="{ABF234CD-5130-4E12-B1AA-E7478DA52A98}" type="pres">
      <dgm:prSet presAssocID="{9EAD1D99-0DD4-4092-90C2-13F181E624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uk"/>
        </a:ext>
      </dgm:extLst>
    </dgm:pt>
    <dgm:pt modelId="{9D8A93B2-1694-4FB2-85EF-005CD437A5E3}" type="pres">
      <dgm:prSet presAssocID="{9EAD1D99-0DD4-4092-90C2-13F181E62415}" presName="iconSpace" presStyleCnt="0"/>
      <dgm:spPr/>
    </dgm:pt>
    <dgm:pt modelId="{B6576D9D-F041-43DB-9006-00CDCD39335D}" type="pres">
      <dgm:prSet presAssocID="{9EAD1D99-0DD4-4092-90C2-13F181E62415}" presName="parTx" presStyleLbl="revTx" presStyleIdx="0" presStyleCnt="6">
        <dgm:presLayoutVars>
          <dgm:chMax val="0"/>
          <dgm:chPref val="0"/>
        </dgm:presLayoutVars>
      </dgm:prSet>
      <dgm:spPr/>
    </dgm:pt>
    <dgm:pt modelId="{B50917AA-E6DD-4598-9023-4BDB2498CDF1}" type="pres">
      <dgm:prSet presAssocID="{9EAD1D99-0DD4-4092-90C2-13F181E62415}" presName="txSpace" presStyleCnt="0"/>
      <dgm:spPr/>
    </dgm:pt>
    <dgm:pt modelId="{DB4F85EE-3DA0-46DD-83A9-704B11A684AE}" type="pres">
      <dgm:prSet presAssocID="{9EAD1D99-0DD4-4092-90C2-13F181E62415}" presName="desTx" presStyleLbl="revTx" presStyleIdx="1" presStyleCnt="6">
        <dgm:presLayoutVars/>
      </dgm:prSet>
      <dgm:spPr/>
    </dgm:pt>
    <dgm:pt modelId="{DE6A3F08-1150-48C3-8187-66CD55DAD53B}" type="pres">
      <dgm:prSet presAssocID="{491AEA99-AF18-4F3D-919A-F9DFE8B05B42}" presName="sibTrans" presStyleCnt="0"/>
      <dgm:spPr/>
    </dgm:pt>
    <dgm:pt modelId="{A62A6ABE-7ECE-4AED-9F82-C239C23A8ABE}" type="pres">
      <dgm:prSet presAssocID="{E2BC5183-775C-4C2E-A7A4-3C98E02BD54C}" presName="compNode" presStyleCnt="0"/>
      <dgm:spPr/>
    </dgm:pt>
    <dgm:pt modelId="{ADDB5E0D-CAF0-4A35-8F81-24CF6B9A2AFA}" type="pres">
      <dgm:prSet presAssocID="{E2BC5183-775C-4C2E-A7A4-3C98E02BD5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spray"/>
        </a:ext>
      </dgm:extLst>
    </dgm:pt>
    <dgm:pt modelId="{FBA8B632-F1B3-4BC5-B682-5909DCEE5E01}" type="pres">
      <dgm:prSet presAssocID="{E2BC5183-775C-4C2E-A7A4-3C98E02BD54C}" presName="iconSpace" presStyleCnt="0"/>
      <dgm:spPr/>
    </dgm:pt>
    <dgm:pt modelId="{92C82425-A249-43CD-80DF-E7ACCA24A843}" type="pres">
      <dgm:prSet presAssocID="{E2BC5183-775C-4C2E-A7A4-3C98E02BD54C}" presName="parTx" presStyleLbl="revTx" presStyleIdx="2" presStyleCnt="6">
        <dgm:presLayoutVars>
          <dgm:chMax val="0"/>
          <dgm:chPref val="0"/>
        </dgm:presLayoutVars>
      </dgm:prSet>
      <dgm:spPr/>
    </dgm:pt>
    <dgm:pt modelId="{8C1E33B8-4A0D-4C1A-A8C8-C6DB399E5C90}" type="pres">
      <dgm:prSet presAssocID="{E2BC5183-775C-4C2E-A7A4-3C98E02BD54C}" presName="txSpace" presStyleCnt="0"/>
      <dgm:spPr/>
    </dgm:pt>
    <dgm:pt modelId="{7D0EE312-F124-4E0B-B154-4BA3AA2E9893}" type="pres">
      <dgm:prSet presAssocID="{E2BC5183-775C-4C2E-A7A4-3C98E02BD54C}" presName="desTx" presStyleLbl="revTx" presStyleIdx="3" presStyleCnt="6">
        <dgm:presLayoutVars/>
      </dgm:prSet>
      <dgm:spPr/>
    </dgm:pt>
    <dgm:pt modelId="{15034261-CD6E-40E0-A239-FA24DD159750}" type="pres">
      <dgm:prSet presAssocID="{3F597312-CEE4-48BB-99FF-2F578DE1B78F}" presName="sibTrans" presStyleCnt="0"/>
      <dgm:spPr/>
    </dgm:pt>
    <dgm:pt modelId="{2DD7CD9C-6660-4067-AB09-6E7AB9548A4D}" type="pres">
      <dgm:prSet presAssocID="{58520335-97AF-4A6D-92F3-91EAC3C244FF}" presName="compNode" presStyleCnt="0"/>
      <dgm:spPr/>
    </dgm:pt>
    <dgm:pt modelId="{DF82921E-F620-425F-95EC-93458C12109C}" type="pres">
      <dgm:prSet presAssocID="{58520335-97AF-4A6D-92F3-91EAC3C244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řlavina"/>
        </a:ext>
      </dgm:extLst>
    </dgm:pt>
    <dgm:pt modelId="{4949722D-B929-428C-9B2D-9A9106F4EDB0}" type="pres">
      <dgm:prSet presAssocID="{58520335-97AF-4A6D-92F3-91EAC3C244FF}" presName="iconSpace" presStyleCnt="0"/>
      <dgm:spPr/>
    </dgm:pt>
    <dgm:pt modelId="{B42DDCD8-D29E-47A8-9BDB-12903A7608FB}" type="pres">
      <dgm:prSet presAssocID="{58520335-97AF-4A6D-92F3-91EAC3C244FF}" presName="parTx" presStyleLbl="revTx" presStyleIdx="4" presStyleCnt="6">
        <dgm:presLayoutVars>
          <dgm:chMax val="0"/>
          <dgm:chPref val="0"/>
        </dgm:presLayoutVars>
      </dgm:prSet>
      <dgm:spPr/>
    </dgm:pt>
    <dgm:pt modelId="{E61ACB85-29A3-4E18-89A7-7C65F7599BBC}" type="pres">
      <dgm:prSet presAssocID="{58520335-97AF-4A6D-92F3-91EAC3C244FF}" presName="txSpace" presStyleCnt="0"/>
      <dgm:spPr/>
    </dgm:pt>
    <dgm:pt modelId="{C2D04400-E02F-48D0-81E2-4F520568D961}" type="pres">
      <dgm:prSet presAssocID="{58520335-97AF-4A6D-92F3-91EAC3C244FF}" presName="desTx" presStyleLbl="revTx" presStyleIdx="5" presStyleCnt="6">
        <dgm:presLayoutVars/>
      </dgm:prSet>
      <dgm:spPr/>
    </dgm:pt>
  </dgm:ptLst>
  <dgm:cxnLst>
    <dgm:cxn modelId="{462BFB04-295D-4CD8-A000-5F66F90CCF47}" srcId="{A1611F90-FD81-4CA4-B4DF-0CA3EFB66047}" destId="{E2BC5183-775C-4C2E-A7A4-3C98E02BD54C}" srcOrd="1" destOrd="0" parTransId="{4B946962-05F5-418D-A0AC-2085045AD30D}" sibTransId="{3F597312-CEE4-48BB-99FF-2F578DE1B78F}"/>
    <dgm:cxn modelId="{BD92D61F-03CB-46C8-BEFD-8EF7A683276C}" type="presOf" srcId="{9EAD1D99-0DD4-4092-90C2-13F181E62415}" destId="{B6576D9D-F041-43DB-9006-00CDCD39335D}" srcOrd="0" destOrd="0" presId="urn:microsoft.com/office/officeart/2018/2/layout/IconLabelDescriptionList"/>
    <dgm:cxn modelId="{CF0C3121-0303-4E33-AC1F-D3307A63263D}" type="presOf" srcId="{58520335-97AF-4A6D-92F3-91EAC3C244FF}" destId="{B42DDCD8-D29E-47A8-9BDB-12903A7608FB}" srcOrd="0" destOrd="0" presId="urn:microsoft.com/office/officeart/2018/2/layout/IconLabelDescriptionList"/>
    <dgm:cxn modelId="{8FEF0337-8404-4278-BFA4-4D96A2F29FC6}" srcId="{9EAD1D99-0DD4-4092-90C2-13F181E62415}" destId="{D4DD83B9-F2FE-4D7E-B6DC-F1269D375595}" srcOrd="0" destOrd="0" parTransId="{255F89AF-246B-45F9-8B02-A68EA355C194}" sibTransId="{429EF725-C118-49E1-9213-2A4D3AED1F9A}"/>
    <dgm:cxn modelId="{A65FE639-32BC-4AE4-BA11-0A116BA0593E}" type="presOf" srcId="{C4DBCF0F-01FC-460D-BAEF-A8BD3A893122}" destId="{C2D04400-E02F-48D0-81E2-4F520568D961}" srcOrd="0" destOrd="0" presId="urn:microsoft.com/office/officeart/2018/2/layout/IconLabelDescriptionList"/>
    <dgm:cxn modelId="{B63E7671-5508-42A0-85DF-A4600627E7BA}" type="presOf" srcId="{D4DD83B9-F2FE-4D7E-B6DC-F1269D375595}" destId="{DB4F85EE-3DA0-46DD-83A9-704B11A684AE}" srcOrd="0" destOrd="0" presId="urn:microsoft.com/office/officeart/2018/2/layout/IconLabelDescriptionList"/>
    <dgm:cxn modelId="{FA0E978A-4DCE-4E28-8399-E0E000120F63}" srcId="{58520335-97AF-4A6D-92F3-91EAC3C244FF}" destId="{C4DBCF0F-01FC-460D-BAEF-A8BD3A893122}" srcOrd="0" destOrd="0" parTransId="{3A2EDB1B-A2EC-4F5B-B34D-0BA7FF6BB36D}" sibTransId="{F986CE9A-5251-49BE-B90F-263D34F00CFF}"/>
    <dgm:cxn modelId="{341DB39A-2390-4913-AF19-B6423ADD965C}" type="presOf" srcId="{E2BC5183-775C-4C2E-A7A4-3C98E02BD54C}" destId="{92C82425-A249-43CD-80DF-E7ACCA24A843}" srcOrd="0" destOrd="0" presId="urn:microsoft.com/office/officeart/2018/2/layout/IconLabelDescriptionList"/>
    <dgm:cxn modelId="{2E56A3B2-4314-46E8-807D-3B5EBCA22030}" type="presOf" srcId="{A1611F90-FD81-4CA4-B4DF-0CA3EFB66047}" destId="{9E7DE7E5-0928-4C81-9152-8EC39485146B}" srcOrd="0" destOrd="0" presId="urn:microsoft.com/office/officeart/2018/2/layout/IconLabelDescriptionList"/>
    <dgm:cxn modelId="{5257A6D8-6534-42CE-9F57-33785BB290C7}" srcId="{A1611F90-FD81-4CA4-B4DF-0CA3EFB66047}" destId="{9EAD1D99-0DD4-4092-90C2-13F181E62415}" srcOrd="0" destOrd="0" parTransId="{6F1B7583-873C-40C7-A40E-2685EB18E64D}" sibTransId="{491AEA99-AF18-4F3D-919A-F9DFE8B05B42}"/>
    <dgm:cxn modelId="{64383AE6-9CCF-4DB3-AC7A-6D55E492EECD}" type="presOf" srcId="{EA5FB135-2ED9-41AA-948C-15CA0E343F5F}" destId="{7D0EE312-F124-4E0B-B154-4BA3AA2E9893}" srcOrd="0" destOrd="0" presId="urn:microsoft.com/office/officeart/2018/2/layout/IconLabelDescriptionList"/>
    <dgm:cxn modelId="{A1376AEF-EAA4-4441-84E8-75779688E7C9}" srcId="{E2BC5183-775C-4C2E-A7A4-3C98E02BD54C}" destId="{EA5FB135-2ED9-41AA-948C-15CA0E343F5F}" srcOrd="0" destOrd="0" parTransId="{A90FC3D1-8BD7-484F-AF68-6D73C16E8D14}" sibTransId="{E8C2E77C-9575-4EBF-85F0-D1F99C4808B8}"/>
    <dgm:cxn modelId="{4956C6F3-D85C-4B80-BCAB-3D97CF137648}" srcId="{A1611F90-FD81-4CA4-B4DF-0CA3EFB66047}" destId="{58520335-97AF-4A6D-92F3-91EAC3C244FF}" srcOrd="2" destOrd="0" parTransId="{7F06ED64-523F-4419-87A6-E38EEA9F96C7}" sibTransId="{6875DF78-54C1-4C33-9828-AB4FF493B903}"/>
    <dgm:cxn modelId="{80350A2E-0BD2-4F1E-A5C7-BA9ACE607544}" type="presParOf" srcId="{9E7DE7E5-0928-4C81-9152-8EC39485146B}" destId="{29B35351-9CCF-47F8-81DC-00B178B6EDAC}" srcOrd="0" destOrd="0" presId="urn:microsoft.com/office/officeart/2018/2/layout/IconLabelDescriptionList"/>
    <dgm:cxn modelId="{9148049D-F7A7-447E-B74C-EA33CADEC6EF}" type="presParOf" srcId="{29B35351-9CCF-47F8-81DC-00B178B6EDAC}" destId="{ABF234CD-5130-4E12-B1AA-E7478DA52A98}" srcOrd="0" destOrd="0" presId="urn:microsoft.com/office/officeart/2018/2/layout/IconLabelDescriptionList"/>
    <dgm:cxn modelId="{1ED85A3E-8EED-42D3-ACD1-663EAF98579F}" type="presParOf" srcId="{29B35351-9CCF-47F8-81DC-00B178B6EDAC}" destId="{9D8A93B2-1694-4FB2-85EF-005CD437A5E3}" srcOrd="1" destOrd="0" presId="urn:microsoft.com/office/officeart/2018/2/layout/IconLabelDescriptionList"/>
    <dgm:cxn modelId="{06F44378-0664-4426-9E44-41530F9A4769}" type="presParOf" srcId="{29B35351-9CCF-47F8-81DC-00B178B6EDAC}" destId="{B6576D9D-F041-43DB-9006-00CDCD39335D}" srcOrd="2" destOrd="0" presId="urn:microsoft.com/office/officeart/2018/2/layout/IconLabelDescriptionList"/>
    <dgm:cxn modelId="{7EAE1B26-1D5B-465E-B5AE-498DF674253C}" type="presParOf" srcId="{29B35351-9CCF-47F8-81DC-00B178B6EDAC}" destId="{B50917AA-E6DD-4598-9023-4BDB2498CDF1}" srcOrd="3" destOrd="0" presId="urn:microsoft.com/office/officeart/2018/2/layout/IconLabelDescriptionList"/>
    <dgm:cxn modelId="{6E341D5D-F29B-4227-ADD7-2D661B9A79B7}" type="presParOf" srcId="{29B35351-9CCF-47F8-81DC-00B178B6EDAC}" destId="{DB4F85EE-3DA0-46DD-83A9-704B11A684AE}" srcOrd="4" destOrd="0" presId="urn:microsoft.com/office/officeart/2018/2/layout/IconLabelDescriptionList"/>
    <dgm:cxn modelId="{271B93EB-4191-4350-8E0C-14BC979E1C2F}" type="presParOf" srcId="{9E7DE7E5-0928-4C81-9152-8EC39485146B}" destId="{DE6A3F08-1150-48C3-8187-66CD55DAD53B}" srcOrd="1" destOrd="0" presId="urn:microsoft.com/office/officeart/2018/2/layout/IconLabelDescriptionList"/>
    <dgm:cxn modelId="{EB9DF1F7-1819-4E1D-B3AA-1EE7797CD61A}" type="presParOf" srcId="{9E7DE7E5-0928-4C81-9152-8EC39485146B}" destId="{A62A6ABE-7ECE-4AED-9F82-C239C23A8ABE}" srcOrd="2" destOrd="0" presId="urn:microsoft.com/office/officeart/2018/2/layout/IconLabelDescriptionList"/>
    <dgm:cxn modelId="{6EAF4FA7-E017-4E2F-8693-83013C35993A}" type="presParOf" srcId="{A62A6ABE-7ECE-4AED-9F82-C239C23A8ABE}" destId="{ADDB5E0D-CAF0-4A35-8F81-24CF6B9A2AFA}" srcOrd="0" destOrd="0" presId="urn:microsoft.com/office/officeart/2018/2/layout/IconLabelDescriptionList"/>
    <dgm:cxn modelId="{A828D89C-6BF6-4554-9AB1-1653C64345CC}" type="presParOf" srcId="{A62A6ABE-7ECE-4AED-9F82-C239C23A8ABE}" destId="{FBA8B632-F1B3-4BC5-B682-5909DCEE5E01}" srcOrd="1" destOrd="0" presId="urn:microsoft.com/office/officeart/2018/2/layout/IconLabelDescriptionList"/>
    <dgm:cxn modelId="{C45E97B6-F8FF-4F65-A448-FD237673619B}" type="presParOf" srcId="{A62A6ABE-7ECE-4AED-9F82-C239C23A8ABE}" destId="{92C82425-A249-43CD-80DF-E7ACCA24A843}" srcOrd="2" destOrd="0" presId="urn:microsoft.com/office/officeart/2018/2/layout/IconLabelDescriptionList"/>
    <dgm:cxn modelId="{6B67BB6E-ED25-44A9-B9BE-601CEADFF337}" type="presParOf" srcId="{A62A6ABE-7ECE-4AED-9F82-C239C23A8ABE}" destId="{8C1E33B8-4A0D-4C1A-A8C8-C6DB399E5C90}" srcOrd="3" destOrd="0" presId="urn:microsoft.com/office/officeart/2018/2/layout/IconLabelDescriptionList"/>
    <dgm:cxn modelId="{30D2B73B-B9CD-4D2D-89D1-C340806C89EB}" type="presParOf" srcId="{A62A6ABE-7ECE-4AED-9F82-C239C23A8ABE}" destId="{7D0EE312-F124-4E0B-B154-4BA3AA2E9893}" srcOrd="4" destOrd="0" presId="urn:microsoft.com/office/officeart/2018/2/layout/IconLabelDescriptionList"/>
    <dgm:cxn modelId="{BC3DBFCD-1EBF-4E73-BE2F-6B3F3489A379}" type="presParOf" srcId="{9E7DE7E5-0928-4C81-9152-8EC39485146B}" destId="{15034261-CD6E-40E0-A239-FA24DD159750}" srcOrd="3" destOrd="0" presId="urn:microsoft.com/office/officeart/2018/2/layout/IconLabelDescriptionList"/>
    <dgm:cxn modelId="{40958AC0-471D-40AD-A3B6-2402153B041D}" type="presParOf" srcId="{9E7DE7E5-0928-4C81-9152-8EC39485146B}" destId="{2DD7CD9C-6660-4067-AB09-6E7AB9548A4D}" srcOrd="4" destOrd="0" presId="urn:microsoft.com/office/officeart/2018/2/layout/IconLabelDescriptionList"/>
    <dgm:cxn modelId="{0812133E-AD27-4EA1-B36F-1667A0CE7CFF}" type="presParOf" srcId="{2DD7CD9C-6660-4067-AB09-6E7AB9548A4D}" destId="{DF82921E-F620-425F-95EC-93458C12109C}" srcOrd="0" destOrd="0" presId="urn:microsoft.com/office/officeart/2018/2/layout/IconLabelDescriptionList"/>
    <dgm:cxn modelId="{D8B5F0B4-96E4-4C53-B285-329462010784}" type="presParOf" srcId="{2DD7CD9C-6660-4067-AB09-6E7AB9548A4D}" destId="{4949722D-B929-428C-9B2D-9A9106F4EDB0}" srcOrd="1" destOrd="0" presId="urn:microsoft.com/office/officeart/2018/2/layout/IconLabelDescriptionList"/>
    <dgm:cxn modelId="{A8F3E8EB-8157-4106-BC4A-29F082A37061}" type="presParOf" srcId="{2DD7CD9C-6660-4067-AB09-6E7AB9548A4D}" destId="{B42DDCD8-D29E-47A8-9BDB-12903A7608FB}" srcOrd="2" destOrd="0" presId="urn:microsoft.com/office/officeart/2018/2/layout/IconLabelDescriptionList"/>
    <dgm:cxn modelId="{70251F7D-EFCE-4802-BACB-CD0CCE667D5C}" type="presParOf" srcId="{2DD7CD9C-6660-4067-AB09-6E7AB9548A4D}" destId="{E61ACB85-29A3-4E18-89A7-7C65F7599BBC}" srcOrd="3" destOrd="0" presId="urn:microsoft.com/office/officeart/2018/2/layout/IconLabelDescriptionList"/>
    <dgm:cxn modelId="{71C97F3F-500B-440C-86E4-058E0EF891DE}" type="presParOf" srcId="{2DD7CD9C-6660-4067-AB09-6E7AB9548A4D}" destId="{C2D04400-E02F-48D0-81E2-4F520568D96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FBD33-BCA1-4C2F-A10D-8E3363097619}">
      <dsp:nvSpPr>
        <dsp:cNvPr id="0" name=""/>
        <dsp:cNvSpPr/>
      </dsp:nvSpPr>
      <dsp:spPr>
        <a:xfrm>
          <a:off x="0" y="112190"/>
          <a:ext cx="6666833" cy="17105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baseline="0"/>
            <a:t>Různé metodologie a standardy</a:t>
          </a:r>
          <a:r>
            <a:rPr lang="cs-CZ" sz="1700" b="0" i="0" kern="1200" baseline="0"/>
            <a:t>: V EU neexistuje jednotný a přísně stanovený rámec pro měření potravinového odpadu. Různé členské státy používají odlišné metody a ukazatele, což ztěžuje porovnání dat mezi jednotlivými zeměmi. Některé země mají podrobné statistiky a sofistikované systémy, zatímco jiné se spoléhají na odhady.</a:t>
          </a:r>
          <a:endParaRPr lang="en-US" sz="1700" kern="1200"/>
        </a:p>
      </dsp:txBody>
      <dsp:txXfrm>
        <a:off x="83502" y="195692"/>
        <a:ext cx="6499829" cy="1543536"/>
      </dsp:txXfrm>
    </dsp:sp>
    <dsp:sp modelId="{834C6077-D274-4536-8824-1058ECDA832B}">
      <dsp:nvSpPr>
        <dsp:cNvPr id="0" name=""/>
        <dsp:cNvSpPr/>
      </dsp:nvSpPr>
      <dsp:spPr>
        <a:xfrm>
          <a:off x="0" y="1871690"/>
          <a:ext cx="6666833" cy="171054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baseline="0"/>
            <a:t>Závislost na dobrovolnosti</a:t>
          </a:r>
          <a:r>
            <a:rPr lang="cs-CZ" sz="1700" b="0" i="0" kern="1200" baseline="0"/>
            <a:t>: V některých případech je sběr dat na monitorování potravinového odpadu dobrovolný, což může vést k neúplným nebo zkresleným údajům. </a:t>
          </a:r>
          <a:endParaRPr lang="en-US" sz="1700" kern="1200"/>
        </a:p>
      </dsp:txBody>
      <dsp:txXfrm>
        <a:off x="83502" y="1955192"/>
        <a:ext cx="6499829" cy="1543536"/>
      </dsp:txXfrm>
    </dsp:sp>
    <dsp:sp modelId="{83E6653C-441C-4D86-B934-EA3EBA0CEE60}">
      <dsp:nvSpPr>
        <dsp:cNvPr id="0" name=""/>
        <dsp:cNvSpPr/>
      </dsp:nvSpPr>
      <dsp:spPr>
        <a:xfrm>
          <a:off x="0" y="3631190"/>
          <a:ext cx="6666833" cy="17105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Přesné stanovení hranice</a:t>
          </a:r>
          <a:r>
            <a:rPr lang="cs-CZ" sz="1700" kern="1200" dirty="0"/>
            <a:t>: Potravinový odpad je specifická podkategorie organického odpadu, která zahrnuje nejen neprodejnou, ale i nevyužitou a nejedlou část potravin. V mnoha případech je těžké přesně vymezit, které zbytky jsou skutečně potravinového původu, a které jsou například vedlejšími produkty výroby nebo odpadem z obalů.</a:t>
          </a:r>
          <a:endParaRPr lang="en-US" sz="1700" kern="1200" dirty="0"/>
        </a:p>
      </dsp:txBody>
      <dsp:txXfrm>
        <a:off x="83502" y="3714692"/>
        <a:ext cx="6499829" cy="1543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59177-58CA-4ADB-B02B-436A1707F7E4}">
      <dsp:nvSpPr>
        <dsp:cNvPr id="0" name=""/>
        <dsp:cNvSpPr/>
      </dsp:nvSpPr>
      <dsp:spPr>
        <a:xfrm>
          <a:off x="0" y="33185"/>
          <a:ext cx="6254160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Legislativní důvody</a:t>
          </a:r>
          <a:endParaRPr lang="en-US" sz="2600" kern="1200"/>
        </a:p>
      </dsp:txBody>
      <dsp:txXfrm>
        <a:off x="30442" y="63627"/>
        <a:ext cx="6193276" cy="562726"/>
      </dsp:txXfrm>
    </dsp:sp>
    <dsp:sp modelId="{47289AF7-B8EC-49CA-8064-D31257C93780}">
      <dsp:nvSpPr>
        <dsp:cNvPr id="0" name=""/>
        <dsp:cNvSpPr/>
      </dsp:nvSpPr>
      <dsp:spPr>
        <a:xfrm>
          <a:off x="0" y="656795"/>
          <a:ext cx="6254160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nesplnění požadavků právních předpisů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porušení chladírenského řetězce</a:t>
          </a:r>
          <a:endParaRPr lang="en-US" sz="2000" kern="1200"/>
        </a:p>
      </dsp:txBody>
      <dsp:txXfrm>
        <a:off x="0" y="656795"/>
        <a:ext cx="6254160" cy="686205"/>
      </dsp:txXfrm>
    </dsp:sp>
    <dsp:sp modelId="{86486502-DC06-4CEF-B858-0D09BEF2673E}">
      <dsp:nvSpPr>
        <dsp:cNvPr id="0" name=""/>
        <dsp:cNvSpPr/>
      </dsp:nvSpPr>
      <dsp:spPr>
        <a:xfrm>
          <a:off x="0" y="1343000"/>
          <a:ext cx="6254160" cy="62361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Požadavky norem a systému řízení</a:t>
          </a:r>
          <a:endParaRPr lang="en-US" sz="2600" kern="1200"/>
        </a:p>
      </dsp:txBody>
      <dsp:txXfrm>
        <a:off x="30442" y="1373442"/>
        <a:ext cx="6193276" cy="562726"/>
      </dsp:txXfrm>
    </dsp:sp>
    <dsp:sp modelId="{32F8E62D-D7EF-4941-883B-60091406ED6B}">
      <dsp:nvSpPr>
        <dsp:cNvPr id="0" name=""/>
        <dsp:cNvSpPr/>
      </dsp:nvSpPr>
      <dsp:spPr>
        <a:xfrm>
          <a:off x="0" y="1966610"/>
          <a:ext cx="625416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Standardizace – přísně nastavené interní pravidla</a:t>
          </a:r>
          <a:endParaRPr lang="en-US" sz="2000" kern="1200" dirty="0"/>
        </a:p>
      </dsp:txBody>
      <dsp:txXfrm>
        <a:off x="0" y="1966610"/>
        <a:ext cx="6254160" cy="430560"/>
      </dsp:txXfrm>
    </dsp:sp>
    <dsp:sp modelId="{2DF56838-1B57-4C32-9BEE-C003C12AC0F5}">
      <dsp:nvSpPr>
        <dsp:cNvPr id="0" name=""/>
        <dsp:cNvSpPr/>
      </dsp:nvSpPr>
      <dsp:spPr>
        <a:xfrm>
          <a:off x="0" y="2397170"/>
          <a:ext cx="6254160" cy="62361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Obchodní vztahy</a:t>
          </a:r>
          <a:endParaRPr lang="en-US" sz="2600" kern="1200"/>
        </a:p>
      </dsp:txBody>
      <dsp:txXfrm>
        <a:off x="30442" y="2427612"/>
        <a:ext cx="6193276" cy="562726"/>
      </dsp:txXfrm>
    </dsp:sp>
    <dsp:sp modelId="{B59FCA27-12A7-446E-B35B-59C60F32A9FD}">
      <dsp:nvSpPr>
        <dsp:cNvPr id="0" name=""/>
        <dsp:cNvSpPr/>
      </dsp:nvSpPr>
      <dsp:spPr>
        <a:xfrm>
          <a:off x="0" y="3020780"/>
          <a:ext cx="625416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Požadavky obchodníků na standardní kvalitu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Požadavky na dostatečnou rezervu a kapacity v dodávkách</a:t>
          </a:r>
          <a:endParaRPr lang="en-US" sz="2000" kern="1200"/>
        </a:p>
      </dsp:txBody>
      <dsp:txXfrm>
        <a:off x="0" y="3020780"/>
        <a:ext cx="6254160" cy="968760"/>
      </dsp:txXfrm>
    </dsp:sp>
    <dsp:sp modelId="{75340879-9698-404D-B840-601D351C3D01}">
      <dsp:nvSpPr>
        <dsp:cNvPr id="0" name=""/>
        <dsp:cNvSpPr/>
      </dsp:nvSpPr>
      <dsp:spPr>
        <a:xfrm>
          <a:off x="0" y="3989540"/>
          <a:ext cx="6254160" cy="62361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Ekonomické důvody</a:t>
          </a:r>
          <a:endParaRPr lang="en-US" sz="2600" kern="1200"/>
        </a:p>
      </dsp:txBody>
      <dsp:txXfrm>
        <a:off x="30442" y="4019982"/>
        <a:ext cx="6193276" cy="562726"/>
      </dsp:txXfrm>
    </dsp:sp>
    <dsp:sp modelId="{A12665E2-4DC8-41D1-86C9-A055F8F13FA5}">
      <dsp:nvSpPr>
        <dsp:cNvPr id="0" name=""/>
        <dsp:cNvSpPr/>
      </dsp:nvSpPr>
      <dsp:spPr>
        <a:xfrm>
          <a:off x="0" y="4613150"/>
          <a:ext cx="625416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Přepracování výrobků není ekonomické </a:t>
          </a:r>
          <a:endParaRPr lang="en-US" sz="2000" kern="1200"/>
        </a:p>
      </dsp:txBody>
      <dsp:txXfrm>
        <a:off x="0" y="4613150"/>
        <a:ext cx="6254160" cy="43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972A2-FD6A-4B56-BAB7-D0AB96798488}">
      <dsp:nvSpPr>
        <dsp:cNvPr id="0" name=""/>
        <dsp:cNvSpPr/>
      </dsp:nvSpPr>
      <dsp:spPr>
        <a:xfrm>
          <a:off x="0" y="49296"/>
          <a:ext cx="3534770" cy="1839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obsah živin v surovině</a:t>
          </a:r>
        </a:p>
      </dsp:txBody>
      <dsp:txXfrm>
        <a:off x="89813" y="139109"/>
        <a:ext cx="3355144" cy="1660199"/>
      </dsp:txXfrm>
    </dsp:sp>
    <dsp:sp modelId="{32BE7C36-FB6A-4295-8E17-9857258ECC7E}">
      <dsp:nvSpPr>
        <dsp:cNvPr id="0" name=""/>
        <dsp:cNvSpPr/>
      </dsp:nvSpPr>
      <dsp:spPr>
        <a:xfrm>
          <a:off x="0" y="2004321"/>
          <a:ext cx="3534770" cy="18398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ztráty živin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skladováním</a:t>
          </a:r>
        </a:p>
      </dsp:txBody>
      <dsp:txXfrm>
        <a:off x="89813" y="2094134"/>
        <a:ext cx="3355144" cy="1660199"/>
      </dsp:txXfrm>
    </dsp:sp>
    <dsp:sp modelId="{6AC22BB6-5995-4648-B8A2-5E224CF447A8}">
      <dsp:nvSpPr>
        <dsp:cNvPr id="0" name=""/>
        <dsp:cNvSpPr/>
      </dsp:nvSpPr>
      <dsp:spPr>
        <a:xfrm>
          <a:off x="0" y="3959346"/>
          <a:ext cx="3534770" cy="18398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způsob zpracování</a:t>
          </a:r>
        </a:p>
      </dsp:txBody>
      <dsp:txXfrm>
        <a:off x="89813" y="4049159"/>
        <a:ext cx="3355144" cy="1660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13BE7-35FF-4F33-8556-9DD99F3BAE1B}">
      <dsp:nvSpPr>
        <dsp:cNvPr id="0" name=""/>
        <dsp:cNvSpPr/>
      </dsp:nvSpPr>
      <dsp:spPr>
        <a:xfrm>
          <a:off x="723665" y="1123215"/>
          <a:ext cx="1188001" cy="1069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C852B-2805-4B22-B701-21379C6E3F5B}">
      <dsp:nvSpPr>
        <dsp:cNvPr id="0" name=""/>
        <dsp:cNvSpPr/>
      </dsp:nvSpPr>
      <dsp:spPr>
        <a:xfrm>
          <a:off x="129876" y="2508122"/>
          <a:ext cx="2375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Fyzikální ošetření</a:t>
          </a:r>
          <a:endParaRPr lang="en-US" sz="2400" kern="1200" dirty="0"/>
        </a:p>
      </dsp:txBody>
      <dsp:txXfrm>
        <a:off x="129876" y="2508122"/>
        <a:ext cx="2375577" cy="720000"/>
      </dsp:txXfrm>
    </dsp:sp>
    <dsp:sp modelId="{4B7FB94B-B780-46C6-876E-3330A53A1579}">
      <dsp:nvSpPr>
        <dsp:cNvPr id="0" name=""/>
        <dsp:cNvSpPr/>
      </dsp:nvSpPr>
      <dsp:spPr>
        <a:xfrm>
          <a:off x="3514968" y="1123215"/>
          <a:ext cx="1188001" cy="1069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5C68F-F95F-4E8D-9E57-C354C621C829}">
      <dsp:nvSpPr>
        <dsp:cNvPr id="0" name=""/>
        <dsp:cNvSpPr/>
      </dsp:nvSpPr>
      <dsp:spPr>
        <a:xfrm>
          <a:off x="2921180" y="2508122"/>
          <a:ext cx="2375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Tepelné úpravy</a:t>
          </a:r>
          <a:endParaRPr lang="en-US" sz="2400" kern="1200" dirty="0"/>
        </a:p>
      </dsp:txBody>
      <dsp:txXfrm>
        <a:off x="2921180" y="2508122"/>
        <a:ext cx="2375577" cy="720000"/>
      </dsp:txXfrm>
    </dsp:sp>
    <dsp:sp modelId="{33F59866-4622-45F7-8221-F6FFCDAFE791}">
      <dsp:nvSpPr>
        <dsp:cNvPr id="0" name=""/>
        <dsp:cNvSpPr/>
      </dsp:nvSpPr>
      <dsp:spPr>
        <a:xfrm>
          <a:off x="6306272" y="1122229"/>
          <a:ext cx="1188001" cy="10729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5E11E-A454-4FD1-9C79-D245962FC8A2}">
      <dsp:nvSpPr>
        <dsp:cNvPr id="0" name=""/>
        <dsp:cNvSpPr/>
      </dsp:nvSpPr>
      <dsp:spPr>
        <a:xfrm>
          <a:off x="5712484" y="2509108"/>
          <a:ext cx="2375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Chemické úpravy</a:t>
          </a:r>
          <a:endParaRPr lang="en-US" sz="2400" kern="1200" dirty="0"/>
        </a:p>
      </dsp:txBody>
      <dsp:txXfrm>
        <a:off x="5712484" y="2509108"/>
        <a:ext cx="2375577" cy="720000"/>
      </dsp:txXfrm>
    </dsp:sp>
    <dsp:sp modelId="{4B184C2F-33B2-4FBA-9FB0-800912467380}">
      <dsp:nvSpPr>
        <dsp:cNvPr id="0" name=""/>
        <dsp:cNvSpPr/>
      </dsp:nvSpPr>
      <dsp:spPr>
        <a:xfrm>
          <a:off x="9097576" y="1123215"/>
          <a:ext cx="1188001" cy="10690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99FA8-B39A-432F-BC4D-CD658652541A}">
      <dsp:nvSpPr>
        <dsp:cNvPr id="0" name=""/>
        <dsp:cNvSpPr/>
      </dsp:nvSpPr>
      <dsp:spPr>
        <a:xfrm>
          <a:off x="8503788" y="2508122"/>
          <a:ext cx="23755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Biologické úpravy</a:t>
          </a:r>
          <a:endParaRPr lang="en-US" sz="2400" kern="1200" dirty="0"/>
        </a:p>
      </dsp:txBody>
      <dsp:txXfrm>
        <a:off x="8503788" y="2508122"/>
        <a:ext cx="237557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3AC4-FC0A-4E78-946C-23CF0B9FCEE5}">
      <dsp:nvSpPr>
        <dsp:cNvPr id="0" name=""/>
        <dsp:cNvSpPr/>
      </dsp:nvSpPr>
      <dsp:spPr>
        <a:xfrm>
          <a:off x="1587" y="1029833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ysClr val="windowText" lastClr="000000"/>
              </a:solidFill>
            </a:rPr>
            <a:t>většina potravin vyžaduje určitý druh zpracování</a:t>
          </a:r>
        </a:p>
      </dsp:txBody>
      <dsp:txXfrm>
        <a:off x="61079" y="1089325"/>
        <a:ext cx="3266359" cy="1912222"/>
      </dsp:txXfrm>
    </dsp:sp>
    <dsp:sp modelId="{05F50BC6-39AC-4938-9D1D-29F77398621C}">
      <dsp:nvSpPr>
        <dsp:cNvPr id="0" name=""/>
        <dsp:cNvSpPr/>
      </dsp:nvSpPr>
      <dsp:spPr>
        <a:xfrm>
          <a:off x="3725465" y="1625653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3725465" y="1793566"/>
        <a:ext cx="502384" cy="503739"/>
      </dsp:txXfrm>
    </dsp:sp>
    <dsp:sp modelId="{A124B330-2D55-4826-B672-54AECCF2FD1D}">
      <dsp:nvSpPr>
        <dsp:cNvPr id="0" name=""/>
        <dsp:cNvSpPr/>
      </dsp:nvSpPr>
      <dsp:spPr>
        <a:xfrm>
          <a:off x="4741068" y="1029833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ysClr val="windowText" lastClr="000000"/>
              </a:solidFill>
            </a:rPr>
            <a:t>BEZPEČNOST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ysClr val="windowText" lastClr="000000"/>
              </a:solidFill>
            </a:rPr>
            <a:t> SENZORIKA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ysClr val="windowText" lastClr="000000"/>
              </a:solidFill>
            </a:rPr>
            <a:t>DOSTUPNOST</a:t>
          </a:r>
        </a:p>
      </dsp:txBody>
      <dsp:txXfrm>
        <a:off x="4800560" y="1089325"/>
        <a:ext cx="3266359" cy="1912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9AC0-646F-428C-9A2E-F1579435195F}">
      <dsp:nvSpPr>
        <dsp:cNvPr id="0" name=""/>
        <dsp:cNvSpPr/>
      </dsp:nvSpPr>
      <dsp:spPr>
        <a:xfrm>
          <a:off x="0" y="800242"/>
          <a:ext cx="6666833" cy="9136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baseline="0"/>
            <a:t>Recyklaci neprodaného pečiva </a:t>
          </a:r>
          <a:r>
            <a:rPr lang="cs-CZ" sz="2300" b="0" i="0" kern="1200" baseline="0"/>
            <a:t>zpět do těsta</a:t>
          </a:r>
          <a:endParaRPr lang="en-US" sz="2300" kern="1200"/>
        </a:p>
      </dsp:txBody>
      <dsp:txXfrm>
        <a:off x="44602" y="844844"/>
        <a:ext cx="6577629" cy="824474"/>
      </dsp:txXfrm>
    </dsp:sp>
    <dsp:sp modelId="{D9EB1BE2-1ACF-4D84-A3DC-442E295A58CA}">
      <dsp:nvSpPr>
        <dsp:cNvPr id="0" name=""/>
        <dsp:cNvSpPr/>
      </dsp:nvSpPr>
      <dsp:spPr>
        <a:xfrm>
          <a:off x="0" y="1780161"/>
          <a:ext cx="6666833" cy="913678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baseline="0"/>
            <a:t>Přeměnu starého pečiva</a:t>
          </a:r>
          <a:r>
            <a:rPr lang="cs-CZ" sz="2300" b="0" i="0" kern="1200" baseline="0"/>
            <a:t> na strouhanku nebo sušenky.</a:t>
          </a:r>
          <a:endParaRPr lang="en-US" sz="2300" kern="1200"/>
        </a:p>
      </dsp:txBody>
      <dsp:txXfrm>
        <a:off x="44602" y="1824763"/>
        <a:ext cx="6577629" cy="824474"/>
      </dsp:txXfrm>
    </dsp:sp>
    <dsp:sp modelId="{88F7805D-67C0-431F-8A1A-E9112F1C7A13}">
      <dsp:nvSpPr>
        <dsp:cNvPr id="0" name=""/>
        <dsp:cNvSpPr/>
      </dsp:nvSpPr>
      <dsp:spPr>
        <a:xfrm>
          <a:off x="0" y="2760080"/>
          <a:ext cx="6666833" cy="913678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baseline="0"/>
            <a:t>Využití obilných slupek, otrub a ovocných výlisků</a:t>
          </a:r>
          <a:r>
            <a:rPr lang="cs-CZ" sz="2300" b="0" i="0" kern="1200" baseline="0"/>
            <a:t> pro obohacení nutriční hodnoty pečiva.</a:t>
          </a:r>
          <a:endParaRPr lang="en-US" sz="2300" kern="1200"/>
        </a:p>
      </dsp:txBody>
      <dsp:txXfrm>
        <a:off x="44602" y="2804682"/>
        <a:ext cx="6577629" cy="824474"/>
      </dsp:txXfrm>
    </dsp:sp>
    <dsp:sp modelId="{D05B056C-27DE-4A64-B940-03FF5C23653D}">
      <dsp:nvSpPr>
        <dsp:cNvPr id="0" name=""/>
        <dsp:cNvSpPr/>
      </dsp:nvSpPr>
      <dsp:spPr>
        <a:xfrm>
          <a:off x="0" y="3739998"/>
          <a:ext cx="6666833" cy="91367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i="0" kern="1200" baseline="0"/>
            <a:t>Efektivní zpracování kvasnicového odpadu</a:t>
          </a:r>
          <a:r>
            <a:rPr lang="cs-CZ" sz="2300" b="0" i="0" kern="1200" baseline="0"/>
            <a:t> pro přidání nutričních přísad do výrobků. </a:t>
          </a:r>
          <a:endParaRPr lang="en-US" sz="2300" kern="1200"/>
        </a:p>
      </dsp:txBody>
      <dsp:txXfrm>
        <a:off x="44602" y="3784600"/>
        <a:ext cx="6577629" cy="824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234CD-5130-4E12-B1AA-E7478DA52A98}">
      <dsp:nvSpPr>
        <dsp:cNvPr id="0" name=""/>
        <dsp:cNvSpPr/>
      </dsp:nvSpPr>
      <dsp:spPr>
        <a:xfrm>
          <a:off x="2493" y="760836"/>
          <a:ext cx="956812" cy="956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76D9D-F041-43DB-9006-00CDCD39335D}">
      <dsp:nvSpPr>
        <dsp:cNvPr id="0" name=""/>
        <dsp:cNvSpPr/>
      </dsp:nvSpPr>
      <dsp:spPr>
        <a:xfrm>
          <a:off x="2493" y="1881497"/>
          <a:ext cx="2733750" cy="84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/>
            <a:t>Přeměna potravinového odpadu na bílkoviny</a:t>
          </a:r>
          <a:endParaRPr lang="en-US" sz="2000" kern="1200"/>
        </a:p>
      </dsp:txBody>
      <dsp:txXfrm>
        <a:off x="2493" y="1881497"/>
        <a:ext cx="2733750" cy="845753"/>
      </dsp:txXfrm>
    </dsp:sp>
    <dsp:sp modelId="{DB4F85EE-3DA0-46DD-83A9-704B11A684AE}">
      <dsp:nvSpPr>
        <dsp:cNvPr id="0" name=""/>
        <dsp:cNvSpPr/>
      </dsp:nvSpPr>
      <dsp:spPr>
        <a:xfrm>
          <a:off x="2493" y="2803459"/>
          <a:ext cx="2733750" cy="176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Hmyz se živí organickým odpadem a přeměňuje ho na </a:t>
          </a:r>
          <a:r>
            <a:rPr lang="cs-CZ" sz="1600" b="1" kern="1200" dirty="0"/>
            <a:t>vysoce kvalitní bílkoviny</a:t>
          </a:r>
          <a:r>
            <a:rPr lang="cs-CZ" sz="1600" kern="1200" dirty="0"/>
            <a:t> a tuky, které lze použít pro </a:t>
          </a:r>
          <a:r>
            <a:rPr lang="cs-CZ" sz="1600" b="1" kern="1200" dirty="0"/>
            <a:t>krmiva pro zvířata</a:t>
          </a:r>
          <a:r>
            <a:rPr lang="cs-CZ" sz="1600" kern="1200" dirty="0"/>
            <a:t> nebo pro </a:t>
          </a:r>
          <a:r>
            <a:rPr lang="cs-CZ" sz="1600" b="1" kern="1200" dirty="0"/>
            <a:t>lidskou spotřebu</a:t>
          </a:r>
          <a:r>
            <a:rPr lang="cs-CZ" sz="1600" kern="1200" dirty="0"/>
            <a:t> (hmyzí proteiny).</a:t>
          </a:r>
          <a:endParaRPr lang="en-US" sz="1600" kern="1200" dirty="0"/>
        </a:p>
      </dsp:txBody>
      <dsp:txXfrm>
        <a:off x="2493" y="2803459"/>
        <a:ext cx="2733750" cy="1767801"/>
      </dsp:txXfrm>
    </dsp:sp>
    <dsp:sp modelId="{ADDB5E0D-CAF0-4A35-8F81-24CF6B9A2AFA}">
      <dsp:nvSpPr>
        <dsp:cNvPr id="0" name=""/>
        <dsp:cNvSpPr/>
      </dsp:nvSpPr>
      <dsp:spPr>
        <a:xfrm>
          <a:off x="3214650" y="760836"/>
          <a:ext cx="956812" cy="956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2425-A249-43CD-80DF-E7ACCA24A843}">
      <dsp:nvSpPr>
        <dsp:cNvPr id="0" name=""/>
        <dsp:cNvSpPr/>
      </dsp:nvSpPr>
      <dsp:spPr>
        <a:xfrm>
          <a:off x="3214650" y="1881497"/>
          <a:ext cx="2733750" cy="84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/>
            <a:t>Kompostování a zpracování organického odpadu</a:t>
          </a:r>
          <a:endParaRPr lang="en-US" sz="2000" kern="1200"/>
        </a:p>
      </dsp:txBody>
      <dsp:txXfrm>
        <a:off x="3214650" y="1881497"/>
        <a:ext cx="2733750" cy="845753"/>
      </dsp:txXfrm>
    </dsp:sp>
    <dsp:sp modelId="{7D0EE312-F124-4E0B-B154-4BA3AA2E9893}">
      <dsp:nvSpPr>
        <dsp:cNvPr id="0" name=""/>
        <dsp:cNvSpPr/>
      </dsp:nvSpPr>
      <dsp:spPr>
        <a:xfrm>
          <a:off x="3214650" y="2803459"/>
          <a:ext cx="2733750" cy="176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Hmyz se podílí na </a:t>
          </a:r>
          <a:r>
            <a:rPr lang="cs-CZ" sz="1600" b="1" kern="1200" dirty="0"/>
            <a:t>rozkladu organického odpadu</a:t>
          </a:r>
          <a:r>
            <a:rPr lang="cs-CZ" sz="1600" kern="1200" dirty="0"/>
            <a:t>, což pomáhá přeměnit potravinové zbytky na </a:t>
          </a:r>
          <a:r>
            <a:rPr lang="cs-CZ" sz="1600" b="1" kern="1200" dirty="0"/>
            <a:t>kompost</a:t>
          </a:r>
          <a:r>
            <a:rPr lang="cs-CZ" sz="1600" kern="1200" dirty="0"/>
            <a:t> nebo </a:t>
          </a:r>
          <a:r>
            <a:rPr lang="cs-CZ" sz="1600" b="1" kern="1200" dirty="0"/>
            <a:t>organická hnojiva</a:t>
          </a:r>
          <a:r>
            <a:rPr lang="cs-CZ" sz="1600" kern="1200" dirty="0"/>
            <a:t>, která mohou být využita v zemědělství pro zlepšení kvality půdy.</a:t>
          </a:r>
          <a:endParaRPr lang="en-US" sz="1600" kern="1200" dirty="0"/>
        </a:p>
      </dsp:txBody>
      <dsp:txXfrm>
        <a:off x="3214650" y="2803459"/>
        <a:ext cx="2733750" cy="1767801"/>
      </dsp:txXfrm>
    </dsp:sp>
    <dsp:sp modelId="{DF82921E-F620-425F-95EC-93458C12109C}">
      <dsp:nvSpPr>
        <dsp:cNvPr id="0" name=""/>
        <dsp:cNvSpPr/>
      </dsp:nvSpPr>
      <dsp:spPr>
        <a:xfrm>
          <a:off x="6426806" y="760836"/>
          <a:ext cx="956812" cy="956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DDCD8-D29E-47A8-9BDB-12903A7608FB}">
      <dsp:nvSpPr>
        <dsp:cNvPr id="0" name=""/>
        <dsp:cNvSpPr/>
      </dsp:nvSpPr>
      <dsp:spPr>
        <a:xfrm>
          <a:off x="6426806" y="1881497"/>
          <a:ext cx="2733750" cy="84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/>
            <a:t>Produkce bioplynu a energie</a:t>
          </a:r>
          <a:endParaRPr lang="en-US" sz="2000" kern="1200"/>
        </a:p>
      </dsp:txBody>
      <dsp:txXfrm>
        <a:off x="6426806" y="1881497"/>
        <a:ext cx="2733750" cy="845753"/>
      </dsp:txXfrm>
    </dsp:sp>
    <dsp:sp modelId="{C2D04400-E02F-48D0-81E2-4F520568D961}">
      <dsp:nvSpPr>
        <dsp:cNvPr id="0" name=""/>
        <dsp:cNvSpPr/>
      </dsp:nvSpPr>
      <dsp:spPr>
        <a:xfrm>
          <a:off x="6426806" y="2803459"/>
          <a:ext cx="2733750" cy="176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 zpracování potravinového odpadu hmyzem může být </a:t>
          </a:r>
          <a:r>
            <a:rPr lang="cs-CZ" sz="1600" b="1" kern="1200"/>
            <a:t>zbytek odpadu</a:t>
          </a:r>
          <a:r>
            <a:rPr lang="cs-CZ" sz="1600" kern="1200"/>
            <a:t> (např. chitiny) využit pro výrobu </a:t>
          </a:r>
          <a:r>
            <a:rPr lang="cs-CZ" sz="1600" b="1" kern="1200"/>
            <a:t>bioplynu</a:t>
          </a:r>
          <a:r>
            <a:rPr lang="cs-CZ" sz="1600" kern="1200"/>
            <a:t>, což přispívá k </a:t>
          </a:r>
          <a:r>
            <a:rPr lang="cs-CZ" sz="1600" b="1" kern="1200"/>
            <a:t>energetické soběstačnosti</a:t>
          </a:r>
          <a:r>
            <a:rPr lang="cs-CZ" sz="1600" kern="1200"/>
            <a:t> a </a:t>
          </a:r>
          <a:r>
            <a:rPr lang="cs-CZ" sz="1600" b="1" kern="1200"/>
            <a:t>snížení uhlíkové stopy</a:t>
          </a:r>
          <a:r>
            <a:rPr lang="cs-CZ" sz="1600" kern="1200"/>
            <a:t>.</a:t>
          </a:r>
          <a:endParaRPr lang="en-US" sz="1600" kern="1200"/>
        </a:p>
      </dsp:txBody>
      <dsp:txXfrm>
        <a:off x="6426806" y="2803459"/>
        <a:ext cx="2733750" cy="176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1F1-E381-4EE7-A93A-1C69929C81D1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3B13-A653-4680-8055-0A5292566A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19242-1DE7-4071-AF8F-C2D3B342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E24A35-4B51-4A21-BADE-61CB0430A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E35B4-53E1-4931-8E9D-59AB6128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73CD1C-81C7-4BF7-9711-A19CA07E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3BF09-E016-477F-9FCC-C5897C9E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19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FF128-A750-45BA-AFA3-29AC4A37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1A628D-4323-4973-9FC1-ECADD702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21C680-1392-4043-9903-B6B8A0D2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1B99AA-77DC-4733-9ADC-78452850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FD05F5-5347-4EE1-A74D-A3B68203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6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765270-1532-43FD-8174-2AE2D8E10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9FE3D7-E169-4510-9E7A-908CBAEDC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EC6ADF-515B-4AB8-A7B6-AD36D85C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CD4A2D-CF2C-4D36-865E-9ABF51DC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A1A3D9-E615-4865-B1C8-BA0F6CAC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40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BE33F-E0E7-4A37-A42F-70971662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40BEB-5096-4935-A9BD-3052D96A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9E9E93-97C2-45BC-BBD4-89C6DF02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5E199E-3DAA-48EB-9533-8D4D39EB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606921-1CFC-4BF2-A0CB-594C0C2A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80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CBCF9-0A4F-46BC-8C14-DF1FB839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228244-365F-49FD-B431-53347C0EE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AB1CB7-1F33-440A-BD83-AC2DB77B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BA9F54-CDB0-4170-92AB-CF45E1D9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74D76D-B6A1-442B-B61D-983CF5A1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92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9B1D7-A8E7-491B-A416-74FB3907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3D354-497B-4F08-9C81-BF855D1EA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1C2134-A820-4C4E-B6E2-385B63CB9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77BC11-1CBB-44AF-9BDC-98D75EDE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615D27-2527-4902-A3D3-81753B95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A545A8-FA05-496D-803D-FA5C5BC1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24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8B16B-F57B-4DDA-A8ED-5DC4CA19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27357A-BBA3-4BD4-ACD9-0F38B024D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787DC2-D12A-49B5-9154-1E7BD6F76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B63EE6-3B49-41DC-911E-3F7FC463A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C190F8-66AF-4106-8F90-DD436373E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375897-E253-4764-B854-3085409E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D78FE1-3825-4769-B64B-852FA4F6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6C600C-4BA0-444D-B6E0-821D218B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19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BA5B7-27CB-4A95-9F6D-CF6452D9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C9A69E-4CF9-4CBA-B37B-42C1F042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984A74-0AC3-491F-A1EC-AF1BA262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365027-5EAC-45AF-990E-E46FFF87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92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D164A0-20F6-4E40-B606-56B735E2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C5F96C-A331-4632-8657-470963F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7A0FFE-6A3E-41B3-B24E-DBE63A01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DA3A2-BD30-4B25-A27F-922761BC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4EF5D-8086-4F42-911E-72A79EFF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0AFADE-F1BD-427D-AAA6-A78B48357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EDEEE2-502C-45F8-BCD5-5C3EB0B2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386B94-7FBD-4C0C-8D75-75470EB5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352214-89EC-4103-AB5D-0C342E1D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71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41642-04FF-4269-AB4D-A748C69B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CED4C1-5B84-49F2-98AD-1CF4800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A03111-B7B9-4594-97F1-40E4EABA6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208CD-F383-4A99-A65F-08539048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CD055A-1EF6-4AE5-99CF-AA0CB575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E7AED6-6EE7-4528-8E1C-9179B9D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76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A5DCC2-73B8-4D36-BEB3-3D3EF56C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C7FDBC-4B22-4589-AF72-58CF371A4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55185-56DB-4F1E-8180-C369F6D0F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EB60-85F3-46AF-A46B-DB53FF432E02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40FBA1-1FBF-4E43-8327-ECF289CE3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E6FF44-F6AA-44B2-B905-29F49C196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E7818-15FD-4B91-A6D2-DB2BF64F8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5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pralves.net/post/2018/11/15/flexible-robotics-for-food-production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5.sv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4.png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ázek 7" descr="Barevné popsicles na čáře">
            <a:extLst>
              <a:ext uri="{FF2B5EF4-FFF2-40B4-BE49-F238E27FC236}">
                <a16:creationId xmlns:a16="http://schemas.microsoft.com/office/drawing/2014/main" id="{4BB858C8-FCBB-4BA5-96ED-802589C2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r="-1" b="1551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Obrázek 4" descr="Obsah obrázku interiér, stůl&#10;&#10;Popis byl vytvořen automaticky">
            <a:extLst>
              <a:ext uri="{FF2B5EF4-FFF2-40B4-BE49-F238E27FC236}">
                <a16:creationId xmlns:a16="http://schemas.microsoft.com/office/drawing/2014/main" id="{B15CEA80-CC9E-478C-B655-D5A0EF1FE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2484" r="-1" b="1572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316CD4-980A-469A-9C7D-3C62F61CE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cs-CZ" sz="5000">
                <a:solidFill>
                  <a:schemeClr val="bg1"/>
                </a:solidFill>
              </a:rPr>
              <a:t>Potravinový odapad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E9ACF2-9768-4346-A3FD-2927BF3D0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cs-CZ" sz="2000">
                <a:solidFill>
                  <a:schemeClr val="bg1"/>
                </a:solidFill>
              </a:rPr>
              <a:t>Jan Pivoňka</a:t>
            </a:r>
          </a:p>
          <a:p>
            <a:pPr algn="l"/>
            <a:r>
              <a:rPr lang="cs-CZ" sz="2000">
                <a:solidFill>
                  <a:schemeClr val="bg1"/>
                </a:solidFill>
              </a:rPr>
              <a:t>Potravinářská komora ČR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31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3A285C-35C3-4B5C-E85E-94D2BA07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Co by bylo vhodné vzít v potaz?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F5FEF-E068-9E69-84CF-0D9C9A0C3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Případné cíle pro zpracovatelský průmysl by měly být </a:t>
            </a:r>
            <a:r>
              <a:rPr lang="cs-CZ" sz="20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stanoveny na jednotku produkce</a:t>
            </a:r>
            <a:r>
              <a:rPr lang="cs-CZ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tj. na tunu vyrobených </a:t>
            </a:r>
            <a:r>
              <a:rPr lang="cs-CZ" sz="2000" dirty="0">
                <a:latin typeface="Aptos" panose="020B0004020202020204" pitchFamily="34" charset="0"/>
                <a:cs typeface="Times New Roman" panose="02020603050405020304" pitchFamily="18" charset="0"/>
              </a:rPr>
              <a:t>potravin</a:t>
            </a:r>
          </a:p>
          <a:p>
            <a:r>
              <a:rPr lang="cs-CZ" sz="2000" dirty="0">
                <a:latin typeface="Aptos" panose="020B0004020202020204" pitchFamily="34" charset="0"/>
                <a:cs typeface="Times New Roman" panose="02020603050405020304" pitchFamily="18" charset="0"/>
              </a:rPr>
              <a:t>Nejedlé části surovin a potravin by neměly být započítávány do potravinového odpadu</a:t>
            </a:r>
          </a:p>
          <a:p>
            <a:r>
              <a:rPr lang="cs-CZ" sz="2000" dirty="0">
                <a:latin typeface="Aptos" panose="020B0004020202020204" pitchFamily="34" charset="0"/>
                <a:cs typeface="Times New Roman" panose="02020603050405020304" pitchFamily="18" charset="0"/>
              </a:rPr>
              <a:t>Měl by být zajištěn jednotný a funkční postup pro monitoring na úrovni průmyslu a pro stanovení cílů by měla být brána v potaz data získaná až tímto monitorovacím nástrojem. Je třeba vzít v úvahu, že některá průmyslová odvětví produkující velké množství odpadu z důvodu vysokého podílu nejedlých částí </a:t>
            </a:r>
          </a:p>
        </p:txBody>
      </p:sp>
    </p:spTree>
    <p:extLst>
      <p:ext uri="{BB962C8B-B14F-4D97-AF65-F5344CB8AC3E}">
        <p14:creationId xmlns:p14="http://schemas.microsoft.com/office/powerpoint/2010/main" val="248601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/>
              <a:t>Proč průmysl likviduje potraviny?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53580B7-456F-BC7F-DDE1-B37F9171B0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1903" y="530110"/>
          <a:ext cx="6254161" cy="507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42D4A06C-4068-585F-B8AC-798AF2C7A25B}"/>
              </a:ext>
            </a:extLst>
          </p:cNvPr>
          <p:cNvSpPr txBox="1"/>
          <p:nvPr/>
        </p:nvSpPr>
        <p:spPr>
          <a:xfrm>
            <a:off x="4886878" y="5715809"/>
            <a:ext cx="653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Dostupnost moderních technologií pro zpracování vedlejších produktů a nepoživatelných částí.</a:t>
            </a:r>
          </a:p>
        </p:txBody>
      </p:sp>
    </p:spTree>
    <p:extLst>
      <p:ext uri="{BB962C8B-B14F-4D97-AF65-F5344CB8AC3E}">
        <p14:creationId xmlns:p14="http://schemas.microsoft.com/office/powerpoint/2010/main" val="272896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naložit s potravinovým odpadem?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4" y="1466683"/>
            <a:ext cx="8972550" cy="445262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0525" y="6166961"/>
            <a:ext cx="11220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</a:t>
            </a:r>
            <a:r>
              <a:rPr lang="en-US" sz="1200" dirty="0"/>
              <a:t>Brief on food waste in the European </a:t>
            </a:r>
            <a:r>
              <a:rPr lang="en-US" sz="1200" dirty="0" err="1"/>
              <a:t>UnionSearch</a:t>
            </a:r>
            <a:r>
              <a:rPr lang="en-US" sz="1200" dirty="0"/>
              <a:t> for available translations of the preceding</a:t>
            </a:r>
            <a:r>
              <a:rPr lang="cs-CZ" sz="1200" dirty="0"/>
              <a:t>, </a:t>
            </a:r>
            <a:r>
              <a:rPr lang="en-US" sz="1200" dirty="0"/>
              <a:t>European</a:t>
            </a:r>
            <a:r>
              <a:rPr lang="cs-CZ" sz="1200" dirty="0"/>
              <a:t> C</a:t>
            </a:r>
            <a:r>
              <a:rPr lang="en-US" sz="1200" dirty="0" err="1"/>
              <a:t>ommission</a:t>
            </a:r>
            <a:r>
              <a:rPr lang="en-US" sz="1200" dirty="0"/>
              <a:t> Joint Research Centre, 2020</a:t>
            </a:r>
          </a:p>
        </p:txBody>
      </p:sp>
    </p:spTree>
    <p:extLst>
      <p:ext uri="{BB962C8B-B14F-4D97-AF65-F5344CB8AC3E}">
        <p14:creationId xmlns:p14="http://schemas.microsoft.com/office/powerpoint/2010/main" val="121230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průmysl?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Využívat moderní technologie a </a:t>
            </a:r>
            <a:r>
              <a:rPr lang="cs-CZ" dirty="0">
                <a:solidFill>
                  <a:srgbClr val="FF0000"/>
                </a:solidFill>
              </a:rPr>
              <a:t>zpracovávat i nepoživatelné části a vedlejší produkty</a:t>
            </a:r>
          </a:p>
          <a:p>
            <a:r>
              <a:rPr lang="cs-CZ" dirty="0"/>
              <a:t>Podporovat integraci </a:t>
            </a:r>
            <a:r>
              <a:rPr lang="cs-CZ" dirty="0">
                <a:solidFill>
                  <a:srgbClr val="FF0000"/>
                </a:solidFill>
              </a:rPr>
              <a:t>prevence vzniku </a:t>
            </a:r>
            <a:r>
              <a:rPr lang="cs-CZ" dirty="0"/>
              <a:t>potravinového odpadu do celého obchodního/dodavatelského řetězce </a:t>
            </a:r>
          </a:p>
          <a:p>
            <a:r>
              <a:rPr lang="cs-CZ" dirty="0"/>
              <a:t>Lepší </a:t>
            </a:r>
            <a:r>
              <a:rPr lang="cs-CZ" dirty="0">
                <a:solidFill>
                  <a:srgbClr val="FF0000"/>
                </a:solidFill>
              </a:rPr>
              <a:t>plánování/prognózy</a:t>
            </a:r>
            <a:r>
              <a:rPr lang="cs-CZ" dirty="0"/>
              <a:t> pro nákup surovin</a:t>
            </a:r>
          </a:p>
          <a:p>
            <a:r>
              <a:rPr lang="cs-CZ" dirty="0">
                <a:solidFill>
                  <a:srgbClr val="FF0000"/>
                </a:solidFill>
              </a:rPr>
              <a:t>Sledovat, měřit a vykazovat </a:t>
            </a:r>
            <a:r>
              <a:rPr lang="cs-CZ" dirty="0"/>
              <a:t>množství potravinových ztrát a odpadu, aby bylo možné je včas identifikovat a přijmout opatření </a:t>
            </a:r>
          </a:p>
          <a:p>
            <a:r>
              <a:rPr lang="cs-CZ" dirty="0">
                <a:solidFill>
                  <a:srgbClr val="FF0000"/>
                </a:solidFill>
              </a:rPr>
              <a:t>Nepodceňovat úlohu obalů </a:t>
            </a:r>
            <a:r>
              <a:rPr lang="cs-CZ" dirty="0"/>
              <a:t>při zajišťování kvality a bezpečnosti potravin a při prevenci jejich vzniku.</a:t>
            </a:r>
          </a:p>
          <a:p>
            <a:r>
              <a:rPr lang="cs-CZ" dirty="0"/>
              <a:t>Nabízet spotřebitelům </a:t>
            </a:r>
            <a:r>
              <a:rPr lang="cs-CZ" dirty="0">
                <a:solidFill>
                  <a:srgbClr val="FF0000"/>
                </a:solidFill>
              </a:rPr>
              <a:t>správné velikosti porcí </a:t>
            </a:r>
            <a:r>
              <a:rPr lang="cs-CZ" dirty="0"/>
              <a:t>–  a správně je balit</a:t>
            </a:r>
          </a:p>
          <a:p>
            <a:r>
              <a:rPr lang="cs-CZ" dirty="0"/>
              <a:t>Zlepšit postupy </a:t>
            </a:r>
            <a:r>
              <a:rPr lang="cs-CZ" dirty="0">
                <a:solidFill>
                  <a:srgbClr val="FF0000"/>
                </a:solidFill>
              </a:rPr>
              <a:t>označování data trvanlivosti </a:t>
            </a:r>
            <a:r>
              <a:rPr lang="cs-CZ" dirty="0"/>
              <a:t>a jejich porozumění spotřebiteli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28700" y="6288088"/>
            <a:ext cx="1074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</a:t>
            </a:r>
            <a:r>
              <a:rPr lang="en-US" sz="1200" dirty="0"/>
              <a:t>Recommendations for Action</a:t>
            </a:r>
            <a:r>
              <a:rPr lang="cs-CZ" sz="1200" dirty="0"/>
              <a:t> </a:t>
            </a:r>
            <a:r>
              <a:rPr lang="en-US" sz="1200" dirty="0"/>
              <a:t>in Food Waste Prevention</a:t>
            </a:r>
            <a:r>
              <a:rPr lang="cs-CZ" sz="1200" dirty="0"/>
              <a:t> </a:t>
            </a:r>
            <a:r>
              <a:rPr lang="en-US" sz="1200" dirty="0"/>
              <a:t>Developed by the EU Platform</a:t>
            </a:r>
            <a:r>
              <a:rPr lang="cs-CZ" sz="1200" dirty="0"/>
              <a:t> </a:t>
            </a:r>
            <a:r>
              <a:rPr lang="en-US" sz="1200" dirty="0"/>
              <a:t>on Food Losses and Food Waste</a:t>
            </a:r>
            <a:r>
              <a:rPr lang="cs-CZ" sz="1200" dirty="0"/>
              <a:t>; </a:t>
            </a:r>
            <a:r>
              <a:rPr lang="en-US" sz="1200" dirty="0"/>
              <a:t>12 December 2019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8053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220480-E5DA-A813-3DCB-7625892E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sz="4000"/>
              <a:t>Balení – prodloužení trvanlivosti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89086-A34B-CCCD-88C9-DEE0E3C4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obaly: Obaly s integrovanými senzory pro sledování podmínek a indikaci čerstvosti potravin.</a:t>
            </a:r>
          </a:p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a inteligentní obaly: Obaly s antibakteriálními nebo antioxidačními vlastnostmi pro zpomalení degradace potravin.</a:t>
            </a:r>
          </a:p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 modifikované atmosféry (MAP): Úprava složení vzduchu uvnitř obalu pro prodloužení životnosti potravin.</a:t>
            </a:r>
          </a:p>
          <a:p>
            <a:endParaRPr lang="cs-CZ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C5D9A2-A9CA-4939-8437-652F92BA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517003"/>
            <a:ext cx="4170530" cy="185588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996FF7-3FFE-823B-997B-14FA03F70A8D}"/>
              </a:ext>
            </a:extLst>
          </p:cNvPr>
          <p:cNvSpPr/>
          <p:nvPr/>
        </p:nvSpPr>
        <p:spPr>
          <a:xfrm>
            <a:off x="8602462" y="5353235"/>
            <a:ext cx="3458643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dirty="0"/>
              <a:t>Zdroj: </a:t>
            </a:r>
            <a:r>
              <a:rPr lang="en-US" sz="1000" dirty="0"/>
              <a:t>Assessing the Environmental Sustainability of Food Packaging: An Extended Life Cycle Assessment including Packaging-Related Food Losses and Waste and Circularity Assessment - Scientific Figure on </a:t>
            </a:r>
            <a:r>
              <a:rPr lang="en-US" sz="1000" dirty="0" err="1"/>
              <a:t>ResearchGate</a:t>
            </a:r>
            <a:r>
              <a:rPr lang="en-US" sz="1000" dirty="0"/>
              <a:t>. Available from: https://www.researchgate.net/figure/The-three-aspects-of-the-environmental-sustainability-of-food-packaging_fig3_331063617 [accessed 23 Oct, 2022]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2821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51A7D5-B1C6-4F23-921E-E0A94C3A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dirty="0" err="1">
                <a:solidFill>
                  <a:srgbClr val="FFFFFF"/>
                </a:solidFill>
              </a:rPr>
              <a:t>Jaká</a:t>
            </a:r>
            <a:r>
              <a:rPr lang="en-US" sz="2800" dirty="0">
                <a:solidFill>
                  <a:srgbClr val="FFFFFF"/>
                </a:solidFill>
              </a:rPr>
              <a:t> je role </a:t>
            </a:r>
            <a:r>
              <a:rPr lang="en-US" sz="2800" dirty="0" err="1">
                <a:solidFill>
                  <a:srgbClr val="FFFFFF"/>
                </a:solidFill>
              </a:rPr>
              <a:t>zpracovatelského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průmyslu</a:t>
            </a:r>
            <a:r>
              <a:rPr lang="en-US" sz="28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" name="Grafický objekt 9" descr="Sklad obrys">
            <a:extLst>
              <a:ext uri="{FF2B5EF4-FFF2-40B4-BE49-F238E27FC236}">
                <a16:creationId xmlns:a16="http://schemas.microsoft.com/office/drawing/2014/main" id="{9099547D-05D2-4030-914F-1060B6FECD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113" y="896238"/>
            <a:ext cx="1486670" cy="1486670"/>
          </a:xfrm>
          <a:prstGeom prst="rect">
            <a:avLst/>
          </a:prstGeom>
        </p:spPr>
      </p:pic>
      <p:pic>
        <p:nvPicPr>
          <p:cNvPr id="7" name="Grafický objekt 6" descr="Rostlina obrys">
            <a:extLst>
              <a:ext uri="{FF2B5EF4-FFF2-40B4-BE49-F238E27FC236}">
                <a16:creationId xmlns:a16="http://schemas.microsoft.com/office/drawing/2014/main" id="{361487AE-5A38-4BD1-B0E1-4AE7C82A5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509" y="2685061"/>
            <a:ext cx="1487878" cy="1487878"/>
          </a:xfrm>
          <a:prstGeom prst="rect">
            <a:avLst/>
          </a:prstGeom>
        </p:spPr>
      </p:pic>
      <p:pic>
        <p:nvPicPr>
          <p:cNvPr id="12" name="Grafický objekt 11" descr="Továrna obrys">
            <a:extLst>
              <a:ext uri="{FF2B5EF4-FFF2-40B4-BE49-F238E27FC236}">
                <a16:creationId xmlns:a16="http://schemas.microsoft.com/office/drawing/2014/main" id="{385CCE0F-A8E3-481A-9757-71523FAC73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080" y="4514362"/>
            <a:ext cx="1470736" cy="147073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AB0B4B-20BC-45FA-AB9E-63FC27324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456433"/>
              </p:ext>
            </p:extLst>
          </p:nvPr>
        </p:nvGraphicFramePr>
        <p:xfrm>
          <a:off x="4688006" y="511389"/>
          <a:ext cx="3534770" cy="584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113814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4F5E7A2-FF9D-4BBB-BA41-0105B3F5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305490"/>
            <a:ext cx="10515600" cy="1325563"/>
          </a:xfrm>
        </p:spPr>
        <p:txBody>
          <a:bodyPr/>
          <a:lstStyle/>
          <a:p>
            <a:r>
              <a:rPr lang="cs-CZ" dirty="0"/>
              <a:t>Druhy zpracování potravin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02E6FD9B-86BD-F55A-3D69-42C79ABF2D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0891" y="3654425"/>
          <a:ext cx="110092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4F1D98-4A2C-4333-B4D9-19706DC17228}"/>
              </a:ext>
            </a:extLst>
          </p:cNvPr>
          <p:cNvGraphicFramePr/>
          <p:nvPr/>
        </p:nvGraphicFramePr>
        <p:xfrm>
          <a:off x="2032000" y="719666"/>
          <a:ext cx="8128000" cy="409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9899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85750"/>
            <a:ext cx="6794103" cy="6057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743824" y="4938236"/>
            <a:ext cx="3609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dirty="0" err="1"/>
              <a:t>Ahokas</a:t>
            </a:r>
            <a:r>
              <a:rPr lang="cs-CZ" sz="1100" dirty="0"/>
              <a:t>, </a:t>
            </a:r>
            <a:r>
              <a:rPr lang="cs-CZ" sz="1100" dirty="0" err="1"/>
              <a:t>Mikko</a:t>
            </a:r>
            <a:r>
              <a:rPr lang="cs-CZ" sz="1100" dirty="0"/>
              <a:t> &amp; </a:t>
            </a:r>
            <a:r>
              <a:rPr lang="cs-CZ" sz="1100" dirty="0" err="1"/>
              <a:t>Välimaa</a:t>
            </a:r>
            <a:r>
              <a:rPr lang="cs-CZ" sz="1100" dirty="0"/>
              <a:t>, A.-L &amp; </a:t>
            </a:r>
            <a:r>
              <a:rPr lang="cs-CZ" sz="1100" dirty="0" err="1"/>
              <a:t>Lötjönen</a:t>
            </a:r>
            <a:r>
              <a:rPr lang="cs-CZ" sz="1100" dirty="0"/>
              <a:t>, </a:t>
            </a:r>
            <a:r>
              <a:rPr lang="cs-CZ" sz="1100" dirty="0" err="1"/>
              <a:t>Timo</a:t>
            </a:r>
            <a:r>
              <a:rPr lang="cs-CZ" sz="1100" dirty="0"/>
              <a:t> &amp; </a:t>
            </a:r>
            <a:r>
              <a:rPr lang="cs-CZ" sz="1100" dirty="0" err="1"/>
              <a:t>Kankaala</a:t>
            </a:r>
            <a:r>
              <a:rPr lang="cs-CZ" sz="1100" dirty="0"/>
              <a:t>, A. &amp; </a:t>
            </a:r>
            <a:r>
              <a:rPr lang="cs-CZ" sz="1100" dirty="0" err="1"/>
              <a:t>Taskila</a:t>
            </a:r>
            <a:r>
              <a:rPr lang="cs-CZ" sz="1100" dirty="0"/>
              <a:t>, </a:t>
            </a:r>
            <a:r>
              <a:rPr lang="cs-CZ" sz="1100" dirty="0" err="1"/>
              <a:t>Sanna</a:t>
            </a:r>
            <a:r>
              <a:rPr lang="cs-CZ" sz="1100" dirty="0"/>
              <a:t> &amp; </a:t>
            </a:r>
            <a:r>
              <a:rPr lang="cs-CZ" sz="1100" dirty="0" err="1"/>
              <a:t>Virtanen</a:t>
            </a:r>
            <a:r>
              <a:rPr lang="cs-CZ" sz="1100" dirty="0"/>
              <a:t>, Elina. (2014). </a:t>
            </a:r>
            <a:r>
              <a:rPr lang="cs-CZ" sz="1100" dirty="0" err="1"/>
              <a:t>Resource</a:t>
            </a:r>
            <a:r>
              <a:rPr lang="cs-CZ" sz="1100" dirty="0"/>
              <a:t> </a:t>
            </a:r>
            <a:r>
              <a:rPr lang="cs-CZ" sz="1100" dirty="0" err="1"/>
              <a:t>assessment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potato</a:t>
            </a:r>
            <a:r>
              <a:rPr lang="cs-CZ" sz="1100" dirty="0"/>
              <a:t> </a:t>
            </a:r>
            <a:r>
              <a:rPr lang="cs-CZ" sz="1100" dirty="0" err="1"/>
              <a:t>biorefinery</a:t>
            </a:r>
            <a:r>
              <a:rPr lang="cs-CZ" sz="1100" dirty="0"/>
              <a:t>: </a:t>
            </a:r>
            <a:r>
              <a:rPr lang="cs-CZ" sz="1100" dirty="0" err="1"/>
              <a:t>Side</a:t>
            </a:r>
            <a:r>
              <a:rPr lang="cs-CZ" sz="1100" dirty="0"/>
              <a:t> </a:t>
            </a:r>
            <a:r>
              <a:rPr lang="cs-CZ" sz="1100" dirty="0" err="1"/>
              <a:t>stream</a:t>
            </a:r>
            <a:r>
              <a:rPr lang="cs-CZ" sz="1100" dirty="0"/>
              <a:t> </a:t>
            </a:r>
            <a:r>
              <a:rPr lang="cs-CZ" sz="1100" dirty="0" err="1"/>
              <a:t>potential</a:t>
            </a:r>
            <a:r>
              <a:rPr lang="cs-CZ" sz="1100" dirty="0"/>
              <a:t> in </a:t>
            </a:r>
            <a:r>
              <a:rPr lang="cs-CZ" sz="1100" dirty="0" err="1"/>
              <a:t>Northern</a:t>
            </a:r>
            <a:r>
              <a:rPr lang="cs-CZ" sz="1100" dirty="0"/>
              <a:t> </a:t>
            </a:r>
            <a:r>
              <a:rPr lang="cs-CZ" sz="1100" dirty="0" err="1"/>
              <a:t>Ostrobothnia</a:t>
            </a:r>
            <a:r>
              <a:rPr lang="cs-CZ" sz="1100" dirty="0"/>
              <a:t>. Agronomy </a:t>
            </a:r>
            <a:r>
              <a:rPr lang="cs-CZ" sz="1100" dirty="0" err="1"/>
              <a:t>Research</a:t>
            </a:r>
            <a:r>
              <a:rPr lang="cs-CZ" sz="1100" dirty="0"/>
              <a:t>. 12. 695-704. </a:t>
            </a:r>
          </a:p>
        </p:txBody>
      </p:sp>
    </p:spTree>
    <p:extLst>
      <p:ext uri="{BB962C8B-B14F-4D97-AF65-F5344CB8AC3E}">
        <p14:creationId xmlns:p14="http://schemas.microsoft.com/office/powerpoint/2010/main" val="69343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Spousta kukuřice">
            <a:extLst>
              <a:ext uri="{FF2B5EF4-FFF2-40B4-BE49-F238E27FC236}">
                <a16:creationId xmlns:a16="http://schemas.microsoft.com/office/drawing/2014/main" id="{0DBFA261-1D94-2DFE-35E2-5408A533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86" r="2204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EBB332-2279-C1AD-9092-9184CF9D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/>
              <a:t>Metod</a:t>
            </a:r>
            <a:r>
              <a:rPr lang="cs-CZ" sz="4000"/>
              <a:t>y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3D204-65ED-301E-8674-EFDCDE81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1964986"/>
            <a:ext cx="5247340" cy="4275092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Zpracování zbytků na nové produkty: Využití neprodejných potravin (např. ovoce, zelenina) pro výrobu džusů, omáček nebo sušenek.</a:t>
            </a:r>
          </a:p>
          <a:p>
            <a:pPr>
              <a:spcAft>
                <a:spcPts val="800"/>
              </a:spcAft>
            </a:pPr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Sušení a dehydratace: Prodloužení trvanlivosti a snížení objemu odpadu pomocí sušení potravin.</a:t>
            </a:r>
          </a:p>
          <a:p>
            <a:pPr>
              <a:spcAft>
                <a:spcPts val="800"/>
              </a:spcAft>
            </a:pPr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Extruze a lisování: Využití vedlejších produktů (slupky, stonky) pro výrobu potravin nebo krmiv.</a:t>
            </a:r>
          </a:p>
          <a:p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Ozařování</a:t>
            </a:r>
          </a:p>
          <a:p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Vysoký tlak</a:t>
            </a:r>
          </a:p>
          <a:p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Extruze</a:t>
            </a:r>
          </a:p>
          <a:p>
            <a:r>
              <a:rPr lang="cs-CZ" sz="21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Lyofilizace</a:t>
            </a:r>
            <a:endParaRPr lang="cs-CZ" sz="21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Pulzní elektrické pole</a:t>
            </a:r>
          </a:p>
          <a:p>
            <a:r>
              <a:rPr lang="cs-CZ" sz="21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Membránové procesy</a:t>
            </a:r>
          </a:p>
          <a:p>
            <a:pPr>
              <a:spcAft>
                <a:spcPts val="8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2649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774AA4-F474-3AB9-E43E-A0E8165B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Extruze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E439BD-9785-05D0-E56E-14DDE7573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10259" y="649480"/>
            <a:ext cx="6555347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Extruze je proces, při kterém se vedlejší produkty, jako jsou obilné slupky, semena, nebo zbytky ovoce, extrudují a vytváří se nové potravinové produkty, například tyčinky, cereálie nebo náhražky masa.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Použití slupky obilí k výrobě extrudovaných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snacků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790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C7614-F604-75C1-AAE3-ABEA3445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Potravinový odpad</a:t>
            </a:r>
          </a:p>
        </p:txBody>
      </p:sp>
      <p:pic>
        <p:nvPicPr>
          <p:cNvPr id="1026" name="Picture 2" descr="An infographic showing food waste in the EU by main economic sectors.">
            <a:extLst>
              <a:ext uri="{FF2B5EF4-FFF2-40B4-BE49-F238E27FC236}">
                <a16:creationId xmlns:a16="http://schemas.microsoft.com/office/drawing/2014/main" id="{5A44AE7C-870D-41D1-550D-A9B671762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99" y="358534"/>
            <a:ext cx="6098901" cy="34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7CCD680-EBFB-7A26-517A-D76AB59C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36" y="3905249"/>
            <a:ext cx="6137464" cy="26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F7E161-9F30-964A-938B-ED75893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Enzymatická hydrolýza</a:t>
            </a:r>
          </a:p>
        </p:txBody>
      </p:sp>
      <p:pic>
        <p:nvPicPr>
          <p:cNvPr id="6" name="Picture 5" descr="Chemické vzorce jsou zapsány na papír">
            <a:extLst>
              <a:ext uri="{FF2B5EF4-FFF2-40B4-BE49-F238E27FC236}">
                <a16:creationId xmlns:a16="http://schemas.microsoft.com/office/drawing/2014/main" id="{D5770337-4164-E58C-FCDB-A1A4B437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72" r="3112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DE12E1-152F-3536-E6FB-4B314418AF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Enzymatické hydrolyzování umožňuje přeměnu odpadních materiálů (např. kostí, rybích zbytků) na hodnotné proteiny nebo peptidy, které lze dále použít v potravinářství, krmivech nebo kosmetice.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Využití rybích zbytků pro výrobu rybího proteinu používaného v potravinách a krmivech. </a:t>
            </a:r>
          </a:p>
        </p:txBody>
      </p:sp>
    </p:spTree>
    <p:extLst>
      <p:ext uri="{BB962C8B-B14F-4D97-AF65-F5344CB8AC3E}">
        <p14:creationId xmlns:p14="http://schemas.microsoft.com/office/powerpoint/2010/main" val="143684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87C48C-0B29-3E47-042D-69E6DDF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Fermentace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BA080B-39A5-F4BF-A57C-1CBA9C43AC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Fermentace umožňuje přeměnit potravinové odpady (např. ovoce, zeleninu) na nové produkty jako jsou kysané nápoje, bioplyny nebo organická hnojiva.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Fermentace ovoce nebo zeleniny pro výrobu kysaných produktů, jako je </a:t>
            </a:r>
            <a:r>
              <a:rPr kumimoji="0" lang="cs-CZ" altLang="cs-CZ" sz="2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kimchi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nebo probiotické nápoje. </a:t>
            </a:r>
          </a:p>
        </p:txBody>
      </p:sp>
      <p:pic>
        <p:nvPicPr>
          <p:cNvPr id="16" name="Picture 5" descr="Zelenina a plody v řadě">
            <a:extLst>
              <a:ext uri="{FF2B5EF4-FFF2-40B4-BE49-F238E27FC236}">
                <a16:creationId xmlns:a16="http://schemas.microsoft.com/office/drawing/2014/main" id="{05BD45FC-41A0-4E2B-7DC9-1F259D2D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1" r="283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970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814A79-4F12-CD33-3CFB-9D85B646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Sušení a lyofilizace</a:t>
            </a:r>
          </a:p>
        </p:txBody>
      </p:sp>
      <p:pic>
        <p:nvPicPr>
          <p:cNvPr id="15" name="Picture 5" descr="Roztříděná zelenina a plody">
            <a:extLst>
              <a:ext uri="{FF2B5EF4-FFF2-40B4-BE49-F238E27FC236}">
                <a16:creationId xmlns:a16="http://schemas.microsoft.com/office/drawing/2014/main" id="{BC5B75E2-A3B8-511C-B2CD-EDCA966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6" r="211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1B59D5-8A2C-CBD3-115F-126F76CE4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Tento proces využívá vedlejší produkty, jako jsou ovoce a zelenina, které by byly jinak ztraceny, a přeměňuje je na sušené nebo lyofilizované (mrazem vysušené) produkty s dlouhou trvanlivostí.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Sušení neprodejných bobulí pro výrobu sušeného ovoce nebo práškových směsí. </a:t>
            </a:r>
          </a:p>
        </p:txBody>
      </p:sp>
    </p:spTree>
    <p:extLst>
      <p:ext uri="{BB962C8B-B14F-4D97-AF65-F5344CB8AC3E}">
        <p14:creationId xmlns:p14="http://schemas.microsoft.com/office/powerpoint/2010/main" val="300521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A08592-48BD-9624-1F76-9D9340BB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Využití vlákniny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D74A95-A2C4-44D8-DBD8-D885097A89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Z odpadu, jako jsou slupky ovoce a zeleniny, lze extrahovat cenné vlákniny, které se pak přidávají do potravin jako přísady pro zlepšení nutriční hodnoty (např. do cereálií, tyčinek).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Použití jablečných slupek k výrobě jablečné vlákniny pro přidání do potravin. </a:t>
            </a:r>
          </a:p>
        </p:txBody>
      </p:sp>
    </p:spTree>
    <p:extLst>
      <p:ext uri="{BB962C8B-B14F-4D97-AF65-F5344CB8AC3E}">
        <p14:creationId xmlns:p14="http://schemas.microsoft.com/office/powerpoint/2010/main" val="3293889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4B9DBA-3E46-6BF7-4FCC-E2CE1EA5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Zpracování kvasnic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F8F774D-1814-F95B-52B6-244EF44F0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Odpadní kvasnice vznikající při výrobě piva, vína nebo chleba lze využít k produkci cenných nutričních doplňků, proteinů nebo aminokyselin.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Využití kvasnicového odpadu k výrobě kvasnicových extraktů, které se používají jako přísady do potravin. </a:t>
            </a:r>
          </a:p>
        </p:txBody>
      </p:sp>
      <p:pic>
        <p:nvPicPr>
          <p:cNvPr id="6" name="Picture 5" descr="Closeup obrázek piva">
            <a:extLst>
              <a:ext uri="{FF2B5EF4-FFF2-40B4-BE49-F238E27FC236}">
                <a16:creationId xmlns:a16="http://schemas.microsoft.com/office/drawing/2014/main" id="{D94C6F4F-D65E-9F55-1BC9-364776E6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04" r="2334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549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964B0E-9764-AE5D-EA20-B02495AF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Pokrutiny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B1A2FE-E812-25CA-D3CD-AEC734E3C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Zbytky z výroby olejů (např. olejové koláče z lisování semínek) se mohou použít k výrobě krmiv pro zvířata nebo jako zdroj cenných proteinů a tuků pro potravinářské účely.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Použití zbytků slunečnicového oleje pro výrobu proteinu pro potravinářský průmysl. </a:t>
            </a:r>
          </a:p>
        </p:txBody>
      </p:sp>
    </p:spTree>
    <p:extLst>
      <p:ext uri="{BB962C8B-B14F-4D97-AF65-F5344CB8AC3E}">
        <p14:creationId xmlns:p14="http://schemas.microsoft.com/office/powerpoint/2010/main" val="215854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4448DC-33FC-B768-DFFF-642CBDD6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Využití syrovátky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D876F4C2-31AD-8FA1-D3F3-C193E6E31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Mléčné odpady, jako je syrovátka, která vzniká při výrobě sýrů, mohou být recyklovány na výrobu proteinových prášků, nápojů nebo potravinových doplňků.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Recyklace syrovátky na syrovátkový protein, který se používá v proteinových nápojích nebo se vrací do mléčných výrobků. </a:t>
            </a:r>
          </a:p>
        </p:txBody>
      </p:sp>
    </p:spTree>
    <p:extLst>
      <p:ext uri="{BB962C8B-B14F-4D97-AF65-F5344CB8AC3E}">
        <p14:creationId xmlns:p14="http://schemas.microsoft.com/office/powerpoint/2010/main" val="1635144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BBEF7-198B-0908-C036-F5E5FA40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Využití melasy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17A80A-A803-1977-7813-71DA1B7D9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Popis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Melasa, která obsahuje velké množství cukru, je ideální surovinou pro fermentaci a výrobu </a:t>
            </a:r>
            <a:r>
              <a:rPr kumimoji="0" lang="cs-CZ" altLang="cs-CZ" sz="2600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bioethanolu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což je obnovitelný zdroj energie.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Příklad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  <a:r>
              <a:rPr kumimoji="0" lang="cs-CZ" altLang="cs-CZ" sz="2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Melasa z cukrové třtiny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je široce používána k produkci </a:t>
            </a:r>
            <a:r>
              <a:rPr lang="cs-CZ" altLang="cs-CZ" sz="2600" b="1">
                <a:latin typeface="Arial" panose="020B0604020202020204" pitchFamily="34" charset="0"/>
              </a:rPr>
              <a:t>lihu nebo  </a:t>
            </a:r>
            <a:r>
              <a:rPr lang="cs-CZ" altLang="cs-CZ" sz="2600" b="1" err="1">
                <a:latin typeface="Arial" panose="020B0604020202020204" pitchFamily="34" charset="0"/>
              </a:rPr>
              <a:t>bietanolu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v zemích, které se zaměřují na výrobu biopaliv. </a:t>
            </a:r>
          </a:p>
        </p:txBody>
      </p:sp>
    </p:spTree>
    <p:extLst>
      <p:ext uri="{BB962C8B-B14F-4D97-AF65-F5344CB8AC3E}">
        <p14:creationId xmlns:p14="http://schemas.microsoft.com/office/powerpoint/2010/main" val="3662066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C972EC-3838-88B0-4514-8E1FE318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Pekařská technologie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458ADD3-C0A1-3E09-F7BB-E4105C480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10135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147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99578-5D19-00A5-9735-C97AADAA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28" b="-44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947082-46C6-4821-7297-E3565C36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Analýza a predikce poptávky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FF8D0-0CA3-DFD5-06B2-E5374F7A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Pokročilé analytické nástroje: Software a AI pro analýzu historických dat o prodeji a poptávce pro přesnější předpovědi a optimalizaci výroby.</a:t>
            </a:r>
          </a:p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pro optimalizaci výroby: Predikce kvality surovin a optimalizace výrobního procesu ke snížení odpadu.</a:t>
            </a:r>
          </a:p>
          <a:p>
            <a:pPr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Systémy pro predikci trvanlivosti: Technologie predikující, kdy bude potravina neprodejná, a navrhující způsoby jejího využití.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707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CF50E7-A875-D0BE-143E-C8D876F9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Potravinový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odpad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osobu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rok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celkem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(2020)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4728B8-70D2-6ACC-836C-1E1CD223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8" t="27778" r="40703" b="9028"/>
          <a:stretch/>
        </p:blipFill>
        <p:spPr>
          <a:xfrm>
            <a:off x="4974086" y="467208"/>
            <a:ext cx="5888239" cy="63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4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0FCBA-ACF6-8C51-712D-E36B8155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4000"/>
              <a:t>Využití vedlejších produktů do krmiv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2F223-15CC-6826-2883-8ADEC55A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4029275" cy="3769835"/>
          </a:xfrm>
        </p:spPr>
        <p:txBody>
          <a:bodyPr anchor="ctr">
            <a:normAutofit/>
          </a:bodyPr>
          <a:lstStyle/>
          <a:p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vedlejších produktů z masa: Efektivní využití vedlejších produktů (kosti, vnitřnosti) na želatinu, kolagen nebo krmiva.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1E6A80-D032-3D40-68CF-949A9AD97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1" t="21790" r="26556" b="8996"/>
          <a:stretch/>
        </p:blipFill>
        <p:spPr>
          <a:xfrm>
            <a:off x="5320308" y="762000"/>
            <a:ext cx="6444309" cy="5743575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3CE3B4-B090-E7E9-DD81-209EE7AAD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1" t="30417" r="23314" b="55138"/>
          <a:stretch/>
        </p:blipFill>
        <p:spPr>
          <a:xfrm>
            <a:off x="123826" y="5249478"/>
            <a:ext cx="5029200" cy="8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1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Role živočišné výroby  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614" y="1771650"/>
            <a:ext cx="5025785" cy="484840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324849" y="5292546"/>
            <a:ext cx="3495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</a:t>
            </a:r>
            <a:r>
              <a:rPr lang="en-US" sz="1200" dirty="0" err="1"/>
              <a:t>peyraud</a:t>
            </a:r>
            <a:r>
              <a:rPr lang="en-US" sz="1200" dirty="0"/>
              <a:t>, jean-louis &amp; Macleod, Michael. (2020). Study on Future of EU livestock: how to contribute to a sustainable agricultural sector? Final report EUROPEAN COMMISSION Directorate-General for Agriculture and Rural Development. 10.2762/810306.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9538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9A5D8D-DB75-3B4B-D46B-49908EA7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cs-CZ"/>
              <a:t>Role hmyzu</a:t>
            </a:r>
            <a:endParaRPr lang="cs-CZ" dirty="0"/>
          </a:p>
        </p:txBody>
      </p:sp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5168716-9E96-E1AA-A230-7D25BD3C0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799540"/>
              </p:ext>
            </p:extLst>
          </p:nvPr>
        </p:nvGraphicFramePr>
        <p:xfrm>
          <a:off x="838200" y="1409700"/>
          <a:ext cx="9163050" cy="533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768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767660-6E52-AC59-A30D-71CF78BA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pozornost!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BD86D-4739-4AE7-71EF-189766D0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Potravinový odpad zpracování potravin na osobu a rok (2020)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9E2817-FC73-63BA-7952-AFB6BD81C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0" t="32361" r="40312" b="5324"/>
          <a:stretch/>
        </p:blipFill>
        <p:spPr>
          <a:xfrm>
            <a:off x="4870988" y="322484"/>
            <a:ext cx="6029998" cy="64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F84F1-6D08-A596-0DE7-2933DCB0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2F5750-8A93-B008-E573-D6FFC3D74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9" t="40417" r="18515" b="25416"/>
          <a:stretch/>
        </p:blipFill>
        <p:spPr>
          <a:xfrm>
            <a:off x="2957214" y="1701800"/>
            <a:ext cx="8720511" cy="26225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4E31DE-A55C-5EDB-805D-D941481B7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53" t="24652" r="29922" b="63612"/>
          <a:stretch/>
        </p:blipFill>
        <p:spPr>
          <a:xfrm>
            <a:off x="2990850" y="376237"/>
            <a:ext cx="7896226" cy="13672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EF0CB8-9209-FC5C-FBF0-0BF93B7E9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53" t="27361" r="27578" b="40277"/>
          <a:stretch/>
        </p:blipFill>
        <p:spPr>
          <a:xfrm>
            <a:off x="180974" y="4335462"/>
            <a:ext cx="5676541" cy="240479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00C18BC-5AC5-952F-280F-BB10AEB38184}"/>
              </a:ext>
            </a:extLst>
          </p:cNvPr>
          <p:cNvSpPr txBox="1"/>
          <p:nvPr/>
        </p:nvSpPr>
        <p:spPr>
          <a:xfrm>
            <a:off x="5916506" y="4726757"/>
            <a:ext cx="6094520" cy="14926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cs-CZ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Definice potravinového odpadu: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cs-CZ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potravinovým odpadem </a:t>
            </a:r>
            <a:r>
              <a:rPr kumimoji="0" lang="cs-CZ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potraviny</a:t>
            </a:r>
            <a:r>
              <a:rPr kumimoji="0" lang="cs-CZ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podle čl. 2 nařízení Evropského parlamentu a Rady (ES) č. 178/200210), které se staly odpadem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31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72AE21-6242-0030-CA70-9449BC74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Přesné součty nepřesných čísel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636D445-8F88-C803-E5AD-6DC8BE4B9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6879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10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BA5B89-F424-582D-5EC0-BC9809B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Přístup 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A89EF-7C5B-9358-63F8-2259D03F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/>
              <a:t>Komise navrhuje celkem dva cíle, a to redukci potravinového odpadu o 10 % v případě zpracování a výroby potravin a redukci potravinového odpadu o 30 % na osobu v případě maloobchodu, restaurací, stravovacích služeb a domácností. Referenční rok 2020. Dřívější referenční rok lze zvážit u členských států, které doloží opatření přijatá před rokem 2020. Členské státy si budou moci vybrat nejvhodnější opatření k dosažení těchto cílů.</a:t>
            </a:r>
            <a:endParaRPr lang="en-US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35564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29852F-8547-3134-014C-109AF5BD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Rada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5CE37-55BB-2675-5282-83CD65BF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Členské státy podpořily návrh Komise u cílů, a to v míře 10 % pro zpracování a výrobu potravin a 30 % na obyvatele v maloobchodě, restauracích, stravovacích službách a domácnostech. Cíle by měly být splněny do roku 2030. Referenční rok 2020, členské státy ale mohou jako referenční rok použít i některý rok před rokem 2020, pokud už byly na vnitrostátní úrovni zavedeny odpovídající metody směru údajů o potravinovém odpadu, ale i roky 2021, 2022 nebo 2023, protože údaje za rok 2020 nemusí být z důvodu pandemie COVID-19 reprezentativní. </a:t>
            </a:r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863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D8FD29-9A75-1C8C-5E78-FD38E71D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Parlament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62BCA-6B39-9A3D-D03D-1153BD0A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Parlament doplnil požadavek, aby Komise do roku 2025 představila zprávu, ve které zváží cíle pro zemědělskou prvovýrobu, to ostatní instituce nemají. Parlament rovněž podpořil posílení cílů pro zpracovatele potravin, a to z Komisí navrhovaných 10 % na 20 % a u cílů redukce na obyvatele v maloobchodě, restauracích, stravovacích službách a domácnostech z 30 % na 40 %. Do konce roku 2027 by Evropská komise měla vyhodnotit možnost zavedení závazného cíle pro zpracovatele ve výši nejméně 30 %, do roku 2035. AKTUÁLNÍ STAV: Evropské instituce zaujaly své pozice, trialogy začnou na podzim 2024 </a:t>
            </a:r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2553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K Č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1749</Words>
  <Application>Microsoft Office PowerPoint</Application>
  <PresentationFormat>Širokoúhlá obrazovka</PresentationFormat>
  <Paragraphs>123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Aptos</vt:lpstr>
      <vt:lpstr>Arial</vt:lpstr>
      <vt:lpstr>Calibri</vt:lpstr>
      <vt:lpstr>Tahoma</vt:lpstr>
      <vt:lpstr>Motiv Office</vt:lpstr>
      <vt:lpstr>Potravinový odapad</vt:lpstr>
      <vt:lpstr>Potravinový odpad</vt:lpstr>
      <vt:lpstr>Potravinový odpad na osobu a rok celkem (2020)</vt:lpstr>
      <vt:lpstr>Potravinový odpad zpracování potravin na osobu a rok (2020)</vt:lpstr>
      <vt:lpstr>Prezentace aplikace PowerPoint</vt:lpstr>
      <vt:lpstr>Přesné součty nepřesných čísel</vt:lpstr>
      <vt:lpstr>Přístup EK</vt:lpstr>
      <vt:lpstr>Rada</vt:lpstr>
      <vt:lpstr>Parlament</vt:lpstr>
      <vt:lpstr>Co by bylo vhodné vzít v potaz?</vt:lpstr>
      <vt:lpstr>Proč průmysl likviduje potraviny?</vt:lpstr>
      <vt:lpstr>Jak naložit s potravinovým odpadem?</vt:lpstr>
      <vt:lpstr>Co dělá průmysl?</vt:lpstr>
      <vt:lpstr>Balení – prodloužení trvanlivosti</vt:lpstr>
      <vt:lpstr>Jaká je role zpracovatelského průmyslu?</vt:lpstr>
      <vt:lpstr>Druhy zpracování potravin</vt:lpstr>
      <vt:lpstr>Prezentace aplikace PowerPoint</vt:lpstr>
      <vt:lpstr>Metody zpracování</vt:lpstr>
      <vt:lpstr>Extruze</vt:lpstr>
      <vt:lpstr>Enzymatická hydrolýza</vt:lpstr>
      <vt:lpstr>Fermentace</vt:lpstr>
      <vt:lpstr>Sušení a lyofilizace</vt:lpstr>
      <vt:lpstr>Využití vlákniny</vt:lpstr>
      <vt:lpstr>Zpracování kvasnic</vt:lpstr>
      <vt:lpstr>Pokrutiny</vt:lpstr>
      <vt:lpstr>Využití syrovátky</vt:lpstr>
      <vt:lpstr>Využití melasy</vt:lpstr>
      <vt:lpstr>Pekařská technologie</vt:lpstr>
      <vt:lpstr>Analýza a predikce poptávky</vt:lpstr>
      <vt:lpstr>Využití vedlejších produktů do krmiv</vt:lpstr>
      <vt:lpstr>Role živočišné výroby  </vt:lpstr>
      <vt:lpstr>Role hmyzu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zpracovatelé potravin ne-plýtvají potravinami</dc:title>
  <dc:creator>pivonkaj@vscht.cz</dc:creator>
  <cp:lastModifiedBy>Jan Pivonka</cp:lastModifiedBy>
  <cp:revision>25</cp:revision>
  <cp:lastPrinted>2022-03-28T09:35:15Z</cp:lastPrinted>
  <dcterms:created xsi:type="dcterms:W3CDTF">2022-03-25T14:21:46Z</dcterms:created>
  <dcterms:modified xsi:type="dcterms:W3CDTF">2024-11-13T07:50:58Z</dcterms:modified>
</cp:coreProperties>
</file>